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442" r:id="rId3"/>
    <p:sldId id="462" r:id="rId4"/>
    <p:sldId id="297" r:id="rId5"/>
    <p:sldId id="441" r:id="rId6"/>
    <p:sldId id="409" r:id="rId7"/>
    <p:sldId id="410" r:id="rId8"/>
    <p:sldId id="463" r:id="rId9"/>
    <p:sldId id="464" r:id="rId10"/>
    <p:sldId id="465" r:id="rId11"/>
    <p:sldId id="411" r:id="rId12"/>
    <p:sldId id="372" r:id="rId13"/>
    <p:sldId id="374" r:id="rId14"/>
    <p:sldId id="424" r:id="rId15"/>
    <p:sldId id="425" r:id="rId16"/>
    <p:sldId id="426" r:id="rId17"/>
    <p:sldId id="427" r:id="rId18"/>
    <p:sldId id="398" r:id="rId19"/>
    <p:sldId id="399" r:id="rId20"/>
    <p:sldId id="443" r:id="rId21"/>
    <p:sldId id="444" r:id="rId22"/>
    <p:sldId id="446" r:id="rId23"/>
    <p:sldId id="447" r:id="rId24"/>
    <p:sldId id="448" r:id="rId25"/>
    <p:sldId id="449" r:id="rId26"/>
    <p:sldId id="450" r:id="rId27"/>
    <p:sldId id="451" r:id="rId28"/>
    <p:sldId id="454" r:id="rId29"/>
    <p:sldId id="457" r:id="rId30"/>
    <p:sldId id="452" r:id="rId31"/>
    <p:sldId id="455" r:id="rId32"/>
    <p:sldId id="453" r:id="rId33"/>
    <p:sldId id="407" r:id="rId34"/>
    <p:sldId id="396" r:id="rId35"/>
    <p:sldId id="37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A4BA30-E8FF-F3B8-7229-D09B8206FB0E}" name="Nunley, Bethany" initials="NB" userId="S::BNunley@cji.IN.gov::0ae864fb-435d-4633-9799-3843e527040d" providerId="AD"/>
  <p188:author id="{3085924A-3D12-20E7-9AB8-BF4331E033D6}" name="Anderson, Dalayna E (CJI)" initials="DA" userId="S::DaAnderson1@cji.IN.gov::f87440f5-a978-4443-b581-0d66854eaaac" providerId="AD"/>
  <p188:author id="{B92650B9-4FEC-1630-4F6D-202DB3AEF9B9}" name="Palin, Jade" initials="JP" userId="S::JPalin@cji.IN.gov::5e6eca66-92fd-493a-a401-38eb2556202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713" autoAdjust="0"/>
  </p:normalViewPr>
  <p:slideViewPr>
    <p:cSldViewPr snapToGrid="0">
      <p:cViewPr varScale="1">
        <p:scale>
          <a:sx n="52" d="100"/>
          <a:sy n="52" d="100"/>
        </p:scale>
        <p:origin x="14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7466EF-A383-45EE-BB5F-8425995EE0E3}"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2413C-FCDC-4774-8051-FFED5A8F141F}" type="slidenum">
              <a:rPr lang="en-US" smtClean="0"/>
              <a:t>‹#›</a:t>
            </a:fld>
            <a:endParaRPr lang="en-US"/>
          </a:p>
        </p:txBody>
      </p:sp>
    </p:spTree>
    <p:extLst>
      <p:ext uri="{BB962C8B-B14F-4D97-AF65-F5344CB8AC3E}">
        <p14:creationId xmlns:p14="http://schemas.microsoft.com/office/powerpoint/2010/main" val="402621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07971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96987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2604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6025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54403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3F931BF-0DE8-49BA-AFAF-15F5BAE8D8F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56352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3F931BF-0DE8-49BA-AFAF-15F5BAE8D8F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13399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3F931BF-0DE8-49BA-AFAF-15F5BAE8D8F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0640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1CF28-043D-CA65-E892-E08E0005B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33BE0-92CD-BBD7-1C6B-C3EB0B3BB4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6CB6D9-2A95-7501-EAA3-6A986C3F49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1A5510-616B-89AE-726E-703BF76E8270}"/>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66322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0E0E7-A70E-8A93-5EDF-8948827991DB}"/>
            </a:ext>
          </a:extLst>
        </p:cNvPr>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94AE0FB9-ECA3-50AE-E834-7BC8886E2C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36BA7F9-1091-479A-4B68-708E607B7D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a:extLst>
              <a:ext uri="{FF2B5EF4-FFF2-40B4-BE49-F238E27FC236}">
                <a16:creationId xmlns:a16="http://schemas.microsoft.com/office/drawing/2014/main" id="{5C3883B6-A026-F908-D69D-56959EC856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3F931BF-0DE8-49BA-AFAF-15F5BAE8D8F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10019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6FB90-619C-F796-89B4-1CC855DAB799}"/>
            </a:ext>
          </a:extLst>
        </p:cNvPr>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A794DE66-D770-60DF-94AE-45634A08CE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7A644EAB-D62A-E589-1204-56474D0119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a:extLst>
              <a:ext uri="{FF2B5EF4-FFF2-40B4-BE49-F238E27FC236}">
                <a16:creationId xmlns:a16="http://schemas.microsoft.com/office/drawing/2014/main" id="{AB61641B-F278-1DCA-FF03-9FABD18898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3F931BF-0DE8-49BA-AFAF-15F5BAE8D8F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79766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3F931BF-0DE8-49BA-AFAF-15F5BAE8D8F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8838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2AADE-FF52-7928-B292-D26FD6429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829A8F-FDFB-70AD-6F9F-1A6EC7CF03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06BA8-30FE-FF3A-C11A-2A3E2A7501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51CE54-5C56-232F-15D3-87A968BBD504}"/>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7841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4F09E-9A57-BAED-426C-145D72A00A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6E42F-EA1E-9D98-8CF0-7D702B963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DA789-D721-A7B9-8DF8-831636FDDB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what you will be reporting on throughout the lifecycle of the grant so ensure you are collecting this data. </a:t>
            </a:r>
          </a:p>
          <a:p>
            <a:endParaRPr lang="en-US" dirty="0"/>
          </a:p>
        </p:txBody>
      </p:sp>
      <p:sp>
        <p:nvSpPr>
          <p:cNvPr id="4" name="Slide Number Placeholder 3">
            <a:extLst>
              <a:ext uri="{FF2B5EF4-FFF2-40B4-BE49-F238E27FC236}">
                <a16:creationId xmlns:a16="http://schemas.microsoft.com/office/drawing/2014/main" id="{6FE19FD5-4E8A-DC99-AD1F-8DB5643237D8}"/>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13608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BB424-32FA-E9ED-14B5-19C520C87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EDDFA-9FDD-A317-B3D8-2FC0D2067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D793A-4312-FDBC-4B41-1651B20B7CD5}"/>
              </a:ext>
            </a:extLst>
          </p:cNvPr>
          <p:cNvSpPr>
            <a:spLocks noGrp="1"/>
          </p:cNvSpPr>
          <p:nvPr>
            <p:ph type="body" idx="1"/>
          </p:nvPr>
        </p:nvSpPr>
        <p:spPr/>
        <p:txBody>
          <a:bodyPr/>
          <a:lstStyle/>
          <a:p>
            <a:r>
              <a:rPr lang="en-US" dirty="0"/>
              <a:t>These questions are some of the most important questions when filling out </a:t>
            </a:r>
            <a:r>
              <a:rPr lang="en-US" dirty="0">
                <a:highlight>
                  <a:srgbClr val="FFFF00"/>
                </a:highlight>
              </a:rPr>
              <a:t>your application</a:t>
            </a:r>
            <a:r>
              <a:rPr lang="en-US" dirty="0"/>
              <a:t>. Whoever reads your grant will get an idea of your program through these answers. </a:t>
            </a:r>
          </a:p>
        </p:txBody>
      </p:sp>
      <p:sp>
        <p:nvSpPr>
          <p:cNvPr id="4" name="Slide Number Placeholder 3">
            <a:extLst>
              <a:ext uri="{FF2B5EF4-FFF2-40B4-BE49-F238E27FC236}">
                <a16:creationId xmlns:a16="http://schemas.microsoft.com/office/drawing/2014/main" id="{D5CC2D3A-BB8C-CB67-DAE1-AFCBBEBB922E}"/>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10398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4A779-A56D-6C91-220B-BA0B69028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C67FA7-4350-F131-AB17-D40B38FEE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D67E9-D5F9-7EBC-2A15-24DEEC5168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9EB466-CB80-C453-81E9-49DAFDF88355}"/>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85071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C5441-CE37-2896-29DA-BCBCE357A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A9C248-7570-E092-F401-E97FA9DE57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47857-079F-2989-9232-AD7BD4304A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566D34-5E39-AF17-FEEF-984929372185}"/>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71721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208CE-3F12-8CF7-863D-4E41A3F31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41390-9084-3A31-FEA6-D6EB2C6D9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CB718-D949-44CB-D8A7-7C911DD54D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82AF4B-2D3D-23C7-3665-2C582597C91B}"/>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3568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1B155-957B-18E1-BFD8-3A0A20906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54F6C-CD3A-0288-6471-B3F499F9B6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0C3013-DB3B-22D8-2DE9-08A82356A78F}"/>
              </a:ext>
            </a:extLst>
          </p:cNvPr>
          <p:cNvSpPr>
            <a:spLocks noGrp="1"/>
          </p:cNvSpPr>
          <p:nvPr>
            <p:ph type="body"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8F6B888-90EE-370B-F0FA-F0731FE7818C}"/>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65376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B4911-5A4F-4E1A-7B5F-8BD8B65F46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6632A0-34F7-6992-A717-C3D97622B4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F7765-D4ED-2992-2517-216B34F039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FA731C-A4BB-1BEA-594C-A823367A1C26}"/>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24516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E174C-F1F9-E474-2B03-A608BF9E5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2F0DE-5B63-C7A1-F09F-DF26B1D70F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F020DF-A060-FB74-86CC-C9D4FC05BF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14B59C-75F5-B09F-91C4-AF6953502553}"/>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66382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a:p>
            <a:pPr>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3F931BF-0DE8-49BA-AFAF-15F5BAE8D8F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8325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29060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764AB07-08B6-4D79-87EE-4C7945C0CAF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885745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7838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6446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A5ED2-E258-59C4-3BA1-F2DC589C7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00E5F-7949-251A-83DB-39BDFF146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156D9-26DD-C9FF-35DE-A772BB0384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284070-BC72-ADAB-4340-5A79C9DEE5EC}"/>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5142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2B4D0-B885-8066-D3C8-DD3F5D23DD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46CD0-96BE-D9B3-DF0A-1158B0E5D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15C7C6-861A-BD2A-642E-268C658CD9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BF026E-AA80-6423-3892-23CBC6A24523}"/>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98558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7E804-8688-94E4-3A2F-D93BCDFFA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FFB95-06F5-F0D5-CD0A-E3B337E412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7D4D49-C56E-6EF7-CD87-634115FBB1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6DD210-B142-7308-AA98-EA6E94CCD5D9}"/>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5697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30380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9C0D9-4FA6-40F7-8809-0703D9B4432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13619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BF1B595-8865-4326-ABE4-44A074A8A43C}" type="datetimeFigureOut">
              <a:rPr lang="en-US"/>
              <a:pPr>
                <a:defRPr/>
              </a:pPr>
              <a:t>3/21/2025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B2FC86-D477-417E-9EDA-3DB58D307EF1}" type="slidenum">
              <a:rPr lang="en-US"/>
              <a:pPr>
                <a:defRPr/>
              </a:pPr>
              <a:t>‹#›</a:t>
            </a:fld>
            <a:endParaRPr lang="en-US" dirty="0"/>
          </a:p>
        </p:txBody>
      </p:sp>
    </p:spTree>
    <p:extLst>
      <p:ext uri="{BB962C8B-B14F-4D97-AF65-F5344CB8AC3E}">
        <p14:creationId xmlns:p14="http://schemas.microsoft.com/office/powerpoint/2010/main" val="975972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F8EE5F-724D-4C2D-A48D-7867A6C8B4F2}" type="datetimeFigureOut">
              <a:rPr lang="en-US"/>
              <a:pPr>
                <a:defRPr/>
              </a:pPr>
              <a:t>3/21/2025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F2FB28-C71B-41D3-A9B1-961FBB25990F}" type="slidenum">
              <a:rPr lang="en-US"/>
              <a:pPr>
                <a:defRPr/>
              </a:pPr>
              <a:t>‹#›</a:t>
            </a:fld>
            <a:endParaRPr lang="en-US" dirty="0"/>
          </a:p>
        </p:txBody>
      </p:sp>
    </p:spTree>
    <p:extLst>
      <p:ext uri="{BB962C8B-B14F-4D97-AF65-F5344CB8AC3E}">
        <p14:creationId xmlns:p14="http://schemas.microsoft.com/office/powerpoint/2010/main" val="92193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84B301-C388-4C97-BB33-60D6D60D95BF}" type="datetimeFigureOut">
              <a:rPr lang="en-US"/>
              <a:pPr>
                <a:defRPr/>
              </a:pPr>
              <a:t>3/21/2025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BF8E95-C7E4-487B-88F4-BD8B8F27CF0D}" type="slidenum">
              <a:rPr lang="en-US"/>
              <a:pPr>
                <a:defRPr/>
              </a:pPr>
              <a:t>‹#›</a:t>
            </a:fld>
            <a:endParaRPr lang="en-US" dirty="0"/>
          </a:p>
        </p:txBody>
      </p:sp>
    </p:spTree>
    <p:extLst>
      <p:ext uri="{BB962C8B-B14F-4D97-AF65-F5344CB8AC3E}">
        <p14:creationId xmlns:p14="http://schemas.microsoft.com/office/powerpoint/2010/main" val="245946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1436FFE-DAE1-4A99-8E63-8174949ED8CE}" type="datetimeFigureOut">
              <a:rPr lang="en-US"/>
              <a:pPr>
                <a:defRPr/>
              </a:pPr>
              <a:t>3/21/2025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64B5061-9D48-428D-8644-7B2E123FC290}" type="slidenum">
              <a:rPr lang="en-US"/>
              <a:pPr>
                <a:defRPr/>
              </a:pPr>
              <a:t>‹#›</a:t>
            </a:fld>
            <a:endParaRPr lang="en-US" dirty="0"/>
          </a:p>
        </p:txBody>
      </p:sp>
    </p:spTree>
    <p:extLst>
      <p:ext uri="{BB962C8B-B14F-4D97-AF65-F5344CB8AC3E}">
        <p14:creationId xmlns:p14="http://schemas.microsoft.com/office/powerpoint/2010/main" val="3376505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CEEA17B-F663-4860-A39F-0E9000BA82C3}" type="datetimeFigureOut">
              <a:rPr lang="en-US"/>
              <a:pPr>
                <a:defRPr/>
              </a:pPr>
              <a:t>3/21/2025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397BA3-49EA-4D58-A556-779BC0144692}" type="slidenum">
              <a:rPr lang="en-US"/>
              <a:pPr>
                <a:defRPr/>
              </a:pPr>
              <a:t>‹#›</a:t>
            </a:fld>
            <a:endParaRPr lang="en-US" dirty="0"/>
          </a:p>
        </p:txBody>
      </p:sp>
    </p:spTree>
    <p:extLst>
      <p:ext uri="{BB962C8B-B14F-4D97-AF65-F5344CB8AC3E}">
        <p14:creationId xmlns:p14="http://schemas.microsoft.com/office/powerpoint/2010/main" val="168298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599818-8A58-44EC-B2C4-1958B87AE91F}" type="datetimeFigureOut">
              <a:rPr lang="en-US"/>
              <a:pPr>
                <a:defRPr/>
              </a:pPr>
              <a:t>3/21/2025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35AD56-6203-4FEF-BDBA-C66CDF539E81}" type="slidenum">
              <a:rPr lang="en-US"/>
              <a:pPr>
                <a:defRPr/>
              </a:pPr>
              <a:t>‹#›</a:t>
            </a:fld>
            <a:endParaRPr lang="en-US" dirty="0"/>
          </a:p>
        </p:txBody>
      </p:sp>
    </p:spTree>
    <p:extLst>
      <p:ext uri="{BB962C8B-B14F-4D97-AF65-F5344CB8AC3E}">
        <p14:creationId xmlns:p14="http://schemas.microsoft.com/office/powerpoint/2010/main" val="100018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253EE78-7BA4-48F4-9ACC-7B55DE754165}" type="datetimeFigureOut">
              <a:rPr lang="en-US"/>
              <a:pPr>
                <a:defRPr/>
              </a:pPr>
              <a:t>3/21/2025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89E122D-D9FA-4941-A845-7DAE3572702F}" type="slidenum">
              <a:rPr lang="en-US"/>
              <a:pPr>
                <a:defRPr/>
              </a:pPr>
              <a:t>‹#›</a:t>
            </a:fld>
            <a:endParaRPr lang="en-US" dirty="0"/>
          </a:p>
        </p:txBody>
      </p:sp>
    </p:spTree>
    <p:extLst>
      <p:ext uri="{BB962C8B-B14F-4D97-AF65-F5344CB8AC3E}">
        <p14:creationId xmlns:p14="http://schemas.microsoft.com/office/powerpoint/2010/main" val="350369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710BE5D-32E4-4C8E-99A7-CCE8A1B9447E}" type="datetimeFigureOut">
              <a:rPr lang="en-US"/>
              <a:pPr>
                <a:defRPr/>
              </a:pPr>
              <a:t>3/21/2025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DF03D38-123A-4F15-A993-A5F5F07106E8}" type="slidenum">
              <a:rPr lang="en-US"/>
              <a:pPr>
                <a:defRPr/>
              </a:pPr>
              <a:t>‹#›</a:t>
            </a:fld>
            <a:endParaRPr lang="en-US" dirty="0"/>
          </a:p>
        </p:txBody>
      </p:sp>
    </p:spTree>
    <p:extLst>
      <p:ext uri="{BB962C8B-B14F-4D97-AF65-F5344CB8AC3E}">
        <p14:creationId xmlns:p14="http://schemas.microsoft.com/office/powerpoint/2010/main" val="185714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5358AC-154D-455F-8995-B401A9463237}" type="datetimeFigureOut">
              <a:rPr lang="en-US"/>
              <a:pPr>
                <a:defRPr/>
              </a:pPr>
              <a:t>3/21/2025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11F7D06-328B-44AA-A1EA-4B02E3FF6E4E}" type="slidenum">
              <a:rPr lang="en-US"/>
              <a:pPr>
                <a:defRPr/>
              </a:pPr>
              <a:t>‹#›</a:t>
            </a:fld>
            <a:endParaRPr lang="en-US" dirty="0"/>
          </a:p>
        </p:txBody>
      </p:sp>
    </p:spTree>
    <p:extLst>
      <p:ext uri="{BB962C8B-B14F-4D97-AF65-F5344CB8AC3E}">
        <p14:creationId xmlns:p14="http://schemas.microsoft.com/office/powerpoint/2010/main" val="3021448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A32A1B-173A-440C-9965-B7F168000724}" type="datetimeFigureOut">
              <a:rPr lang="en-US"/>
              <a:pPr>
                <a:defRPr/>
              </a:pPr>
              <a:t>3/21/2025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C972FDF-EAB4-4208-AA77-E9FCE8A89890}" type="slidenum">
              <a:rPr lang="en-US"/>
              <a:pPr>
                <a:defRPr/>
              </a:pPr>
              <a:t>‹#›</a:t>
            </a:fld>
            <a:endParaRPr lang="en-US" dirty="0"/>
          </a:p>
        </p:txBody>
      </p:sp>
    </p:spTree>
    <p:extLst>
      <p:ext uri="{BB962C8B-B14F-4D97-AF65-F5344CB8AC3E}">
        <p14:creationId xmlns:p14="http://schemas.microsoft.com/office/powerpoint/2010/main" val="134195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2947E6C-6B72-4856-B3EB-4D258459E9A7}" type="datetimeFigureOut">
              <a:rPr lang="en-US"/>
              <a:pPr>
                <a:defRPr/>
              </a:pPr>
              <a:t>3/21/2025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AD735A-9B8F-4E97-A14B-65A1D547AA6B}" type="slidenum">
              <a:rPr lang="en-US"/>
              <a:pPr>
                <a:defRPr/>
              </a:pPr>
              <a:t>‹#›</a:t>
            </a:fld>
            <a:endParaRPr lang="en-US" dirty="0"/>
          </a:p>
        </p:txBody>
      </p:sp>
    </p:spTree>
    <p:extLst>
      <p:ext uri="{BB962C8B-B14F-4D97-AF65-F5344CB8AC3E}">
        <p14:creationId xmlns:p14="http://schemas.microsoft.com/office/powerpoint/2010/main" val="197855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9971CFF-4A5A-4870-8D89-7C26EFF4969B}" type="datetimeFigureOut">
              <a:rPr lang="en-US"/>
              <a:pPr>
                <a:defRPr/>
              </a:pPr>
              <a:t>3/21/2025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EA04046-7FE5-4A71-B238-4F44A7FC4AD3}" type="slidenum">
              <a:rPr lang="en-US"/>
              <a:pPr>
                <a:defRPr/>
              </a:pPr>
              <a:t>‹#›</a:t>
            </a:fld>
            <a:endParaRPr lang="en-US" dirty="0"/>
          </a:p>
        </p:txBody>
      </p:sp>
    </p:spTree>
    <p:extLst>
      <p:ext uri="{BB962C8B-B14F-4D97-AF65-F5344CB8AC3E}">
        <p14:creationId xmlns:p14="http://schemas.microsoft.com/office/powerpoint/2010/main" val="3041498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iga.in.gov/laws/2023/ic/titles/31#25-1-9.5-6"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atavizpublic.in.gov/views/JuvenileDiversionFunding/Home?%3Aembed=y%3AisGuestRedirectFromVizporta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hyperlink" Target="https://www.in.gov/youthjustice/reports/" TargetMode="External"/><Relationship Id="rId7" Type="http://schemas.openxmlformats.org/officeDocument/2006/relationships/hyperlink" Target="https://www.flickr.com/photos/machbel/7863642822"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1.jpeg"/><Relationship Id="rId4" Type="http://schemas.openxmlformats.org/officeDocument/2006/relationships/hyperlink" Target="https://crimesolutions.ojp.gov/"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www.in.gov/youthjustice/reports/" TargetMode="External"/><Relationship Id="rId7" Type="http://schemas.openxmlformats.org/officeDocument/2006/relationships/hyperlink" Target="https://thebluediamondgallery.com/highway-signs/a/alternative.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1.jpeg"/><Relationship Id="rId4" Type="http://schemas.openxmlformats.org/officeDocument/2006/relationships/hyperlink" Target="https://crimesolutions.ojp.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in.gov/youthjustice/report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publicdomainpictures.net/view-image.php?image=82321&amp;picture=dollar-sig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fasab.gov/accounting-standard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publicdomainpictures.net/view-image.php?image=82321&amp;picture=dollar-sign" TargetMode="External"/><Relationship Id="rId5" Type="http://schemas.openxmlformats.org/officeDocument/2006/relationships/image" Target="../media/image15.jpg"/><Relationship Id="rId4" Type="http://schemas.openxmlformats.org/officeDocument/2006/relationships/hyperlink" Target="https://www.in.gov/cji/grantee-training-and-resources/home/supporting-documentation-polic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indianaintelligrants.intelligrants.com/Login2.aspx?APPTHEME=INGRT"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5.sv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7.svg"/></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mailto:DaAnderson1@cji.in.gov" TargetMode="External"/><Relationship Id="rId4" Type="http://schemas.openxmlformats.org/officeDocument/2006/relationships/hyperlink" Target="mailto:Esheets1@cji.in.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n.gov/youthjustic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blue and yellow flag&#10;&#10;Description automatically generated with medium confidence">
            <a:extLst>
              <a:ext uri="{FF2B5EF4-FFF2-40B4-BE49-F238E27FC236}">
                <a16:creationId xmlns:a16="http://schemas.microsoft.com/office/drawing/2014/main" id="{159A52AA-87A6-4ABC-B669-7B8A70B9C6FA}"/>
              </a:ext>
            </a:extLst>
          </p:cNvPr>
          <p:cNvPicPr>
            <a:picLocks noChangeAspect="1"/>
          </p:cNvPicPr>
          <p:nvPr/>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t="13646" b="2021"/>
          <a:stretch/>
        </p:blipFill>
        <p:spPr>
          <a:xfrm>
            <a:off x="0" y="-1"/>
            <a:ext cx="12192000" cy="6858001"/>
          </a:xfrm>
          <a:prstGeom prst="rect">
            <a:avLst/>
          </a:prstGeom>
        </p:spPr>
      </p:pic>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581191" y="4697506"/>
            <a:ext cx="1099354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Franklin Gothic Demi" panose="020B0703020102020204" pitchFamily="34" charset="0"/>
                <a:ea typeface="+mj-ea"/>
                <a:cs typeface="+mj-cs"/>
              </a:rPr>
              <a:t>JUVENILE JUSTICE GRANTS</a:t>
            </a: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F65DF-40DE-8649-D851-6F8ABCCD040E}"/>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2DDC753-B283-3C0F-F3ED-67DC5B932331}"/>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E3484842-4D77-9119-A42B-DD54BA242396}"/>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DF3C35A-9E45-7933-81C5-89BC766937C7}"/>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AAB7A277-6690-2FA3-1A22-5DF1A2640B84}"/>
              </a:ext>
            </a:extLst>
          </p:cNvPr>
          <p:cNvSpPr txBox="1">
            <a:spLocks/>
          </p:cNvSpPr>
          <p:nvPr/>
        </p:nvSpPr>
        <p:spPr bwMode="auto">
          <a:xfrm>
            <a:off x="446528" y="737220"/>
            <a:ext cx="10727751"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Diversion and Alternatives Differences </a:t>
            </a:r>
            <a:endParaRPr kumimoji="0" lang="en-US" sz="28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endParaRPr>
          </a:p>
        </p:txBody>
      </p:sp>
      <p:sp>
        <p:nvSpPr>
          <p:cNvPr id="17" name="Rectangle 16">
            <a:extLst>
              <a:ext uri="{FF2B5EF4-FFF2-40B4-BE49-F238E27FC236}">
                <a16:creationId xmlns:a16="http://schemas.microsoft.com/office/drawing/2014/main" id="{F0BA17E5-2244-B62F-69C9-3D2CB0457D90}"/>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 Placeholder 2">
            <a:extLst>
              <a:ext uri="{FF2B5EF4-FFF2-40B4-BE49-F238E27FC236}">
                <a16:creationId xmlns:a16="http://schemas.microsoft.com/office/drawing/2014/main" id="{A11F97CF-81B6-1AED-15A5-022964FFF58F}"/>
              </a:ext>
            </a:extLst>
          </p:cNvPr>
          <p:cNvSpPr txBox="1">
            <a:spLocks/>
          </p:cNvSpPr>
          <p:nvPr/>
        </p:nvSpPr>
        <p:spPr bwMode="auto">
          <a:xfrm>
            <a:off x="839788" y="1681163"/>
            <a:ext cx="515778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rgbClr val="4472C4">
                    <a:lumMod val="50000"/>
                  </a:srgbClr>
                </a:solidFill>
                <a:latin typeface="Franklin Gothic Demi" panose="020B0703020102020204" pitchFamily="34" charset="0"/>
                <a:ea typeface="+mj-ea"/>
                <a:cs typeface="+mj-cs"/>
              </a:rPr>
              <a:t>Diversion</a:t>
            </a:r>
            <a:r>
              <a:rPr lang="en-US" dirty="0"/>
              <a:t>	</a:t>
            </a:r>
          </a:p>
        </p:txBody>
      </p:sp>
      <p:sp>
        <p:nvSpPr>
          <p:cNvPr id="4" name="Content Placeholder 3">
            <a:extLst>
              <a:ext uri="{FF2B5EF4-FFF2-40B4-BE49-F238E27FC236}">
                <a16:creationId xmlns:a16="http://schemas.microsoft.com/office/drawing/2014/main" id="{21C3CD5F-2B9B-1B92-9FF0-2F6F0C73A389}"/>
              </a:ext>
            </a:extLst>
          </p:cNvPr>
          <p:cNvSpPr txBox="1">
            <a:spLocks/>
          </p:cNvSpPr>
          <p:nvPr/>
        </p:nvSpPr>
        <p:spPr>
          <a:xfrm>
            <a:off x="839788" y="2568834"/>
            <a:ext cx="5157787" cy="368458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j-lt"/>
              </a:rPr>
              <a:t>Prevent FUTHER involvement in the Juvenile Justice System</a:t>
            </a:r>
          </a:p>
          <a:p>
            <a:r>
              <a:rPr lang="en-US" sz="2000" dirty="0">
                <a:latin typeface="+mj-lt"/>
              </a:rPr>
              <a:t>Services or programs for restorative justice as defined in IC § 31-37-8.5-1</a:t>
            </a:r>
          </a:p>
        </p:txBody>
      </p:sp>
      <p:sp>
        <p:nvSpPr>
          <p:cNvPr id="5" name="Text Placeholder 4">
            <a:extLst>
              <a:ext uri="{FF2B5EF4-FFF2-40B4-BE49-F238E27FC236}">
                <a16:creationId xmlns:a16="http://schemas.microsoft.com/office/drawing/2014/main" id="{E5BFC6A4-DF19-FF9D-BA35-27DCB3997E50}"/>
              </a:ext>
            </a:extLst>
          </p:cNvPr>
          <p:cNvSpPr txBox="1">
            <a:spLocks/>
          </p:cNvSpPr>
          <p:nvPr/>
        </p:nvSpPr>
        <p:spPr>
          <a:xfrm>
            <a:off x="6172200" y="1681163"/>
            <a:ext cx="5183188" cy="82391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4472C4">
                    <a:lumMod val="50000"/>
                  </a:srgbClr>
                </a:solidFill>
                <a:latin typeface="Franklin Gothic Demi" panose="020B0703020102020204" pitchFamily="34" charset="0"/>
                <a:ea typeface="+mj-ea"/>
                <a:cs typeface="+mj-cs"/>
              </a:rPr>
              <a:t>Alternatives</a:t>
            </a:r>
          </a:p>
        </p:txBody>
      </p:sp>
      <p:sp>
        <p:nvSpPr>
          <p:cNvPr id="6" name="Content Placeholder 5">
            <a:extLst>
              <a:ext uri="{FF2B5EF4-FFF2-40B4-BE49-F238E27FC236}">
                <a16:creationId xmlns:a16="http://schemas.microsoft.com/office/drawing/2014/main" id="{E0D9777F-BB0E-DDDD-819F-9B8F6DFBF4E6}"/>
              </a:ext>
            </a:extLst>
          </p:cNvPr>
          <p:cNvSpPr txBox="1">
            <a:spLocks/>
          </p:cNvSpPr>
          <p:nvPr/>
        </p:nvSpPr>
        <p:spPr>
          <a:xfrm>
            <a:off x="6172200" y="2505075"/>
            <a:ext cx="5183188" cy="414286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j-lt"/>
              </a:rPr>
              <a:t>Services or programs that offer alternatives to detention that offer the least restrictive means necessary to ensure safety and protection for the individual, family and community while meeting all necessary requirements of supervision</a:t>
            </a:r>
          </a:p>
          <a:p>
            <a:r>
              <a:rPr lang="en-US" sz="1800" dirty="0">
                <a:latin typeface="+mj-lt"/>
              </a:rPr>
              <a:t>Services or programs that have as goals: recidivism reduction and the promotion of positive outcomes through research based intervention and that address the needs of the youth.</a:t>
            </a:r>
          </a:p>
          <a:p>
            <a:r>
              <a:rPr lang="en-US" sz="1800" dirty="0">
                <a:latin typeface="+mj-lt"/>
              </a:rPr>
              <a:t>Provide cost-effective, research based alternatives in lieu of use of secure detention, out of home placement and DOC placement.</a:t>
            </a:r>
          </a:p>
          <a:p>
            <a:pPr marL="0" indent="0">
              <a:buFont typeface="Arial" panose="020B0604020202020204" pitchFamily="34" charset="0"/>
              <a:buNone/>
            </a:pPr>
            <a:endParaRPr lang="en-US" sz="2000" dirty="0">
              <a:latin typeface="+mj-lt"/>
            </a:endParaRPr>
          </a:p>
        </p:txBody>
      </p:sp>
    </p:spTree>
    <p:extLst>
      <p:ext uri="{BB962C8B-B14F-4D97-AF65-F5344CB8AC3E}">
        <p14:creationId xmlns:p14="http://schemas.microsoft.com/office/powerpoint/2010/main" val="202741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8638479" cy="538609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r>
              <a:rPr kumimoji="0" lang="en-US" sz="1800" b="0" i="0" u="none" strike="noStrike" kern="1200" cap="none" spc="0" normalizeH="0" baseline="0" noProof="0" dirty="0">
                <a:ln>
                  <a:noFill/>
                </a:ln>
                <a:solidFill>
                  <a:srgbClr val="333333"/>
                </a:solidFill>
                <a:effectLst/>
                <a:highlight>
                  <a:srgbClr val="FFFFFF"/>
                </a:highlight>
                <a:uLnTx/>
                <a:uFillTx/>
                <a:latin typeface="+mj-lt"/>
                <a:ea typeface="+mn-ea"/>
                <a:cs typeface="+mn-cs"/>
              </a:rPr>
              <a:t>The purpose of the juvenile behavioral health competitive grant pilot program is to support jurisdictions, particularly in rural areas, to evaluate a child's behavioral health needs and divert the child from formal court involvement and out-of-home placement into community or school based mental health treatment.</a:t>
            </a:r>
          </a:p>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endParaRPr kumimoji="0" lang="en-US" sz="1800" b="0" i="0" u="none" strike="noStrike" kern="1200" cap="none" spc="0" normalizeH="0" baseline="0" noProof="0" dirty="0">
              <a:ln>
                <a:noFill/>
              </a:ln>
              <a:solidFill>
                <a:srgbClr val="333333"/>
              </a:solidFill>
              <a:effectLst/>
              <a:highlight>
                <a:srgbClr val="FFFFFF"/>
              </a:highlight>
              <a:uLnTx/>
              <a:uFillTx/>
              <a:latin typeface="+mj-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333333"/>
                </a:solidFill>
                <a:effectLst/>
                <a:highlight>
                  <a:srgbClr val="FFFFFF"/>
                </a:highlight>
                <a:uLnTx/>
                <a:uFillTx/>
                <a:latin typeface="+mj-lt"/>
                <a:ea typeface="+mn-ea"/>
                <a:cs typeface="+mn-cs"/>
              </a:rPr>
              <a:t>Grant recipients shall use a validated mental health screening tool, and a full mental health assessment tool, if necessary, and may use the funds to conduct the following activities:</a:t>
            </a:r>
          </a:p>
          <a:p>
            <a:pPr marL="626364"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333333"/>
                </a:solidFill>
                <a:effectLst/>
                <a:highlight>
                  <a:srgbClr val="FFFFFF"/>
                </a:highlight>
                <a:uLnTx/>
                <a:uFillTx/>
                <a:latin typeface="+mj-lt"/>
                <a:ea typeface="+mn-ea"/>
                <a:cs typeface="+mn-cs"/>
              </a:rPr>
              <a:t>Partnering with law enforcement to implement a program to divert a child from formal court proceedings.</a:t>
            </a:r>
          </a:p>
          <a:p>
            <a:pPr marL="626364"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333333"/>
                </a:solidFill>
                <a:effectLst/>
                <a:highlight>
                  <a:srgbClr val="FFFFFF"/>
                </a:highlight>
                <a:uLnTx/>
                <a:uFillTx/>
                <a:latin typeface="+mj-lt"/>
                <a:ea typeface="+mn-ea"/>
                <a:cs typeface="+mn-cs"/>
              </a:rPr>
              <a:t>Creating crisis stabilization services and a mobile crisis unit.</a:t>
            </a:r>
          </a:p>
          <a:p>
            <a:pPr marL="626364"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333333"/>
                </a:solidFill>
                <a:effectLst/>
                <a:highlight>
                  <a:srgbClr val="FFFFFF"/>
                </a:highlight>
                <a:uLnTx/>
                <a:uFillTx/>
                <a:latin typeface="+mj-lt"/>
                <a:ea typeface="+mn-ea"/>
                <a:cs typeface="+mn-cs"/>
              </a:rPr>
              <a:t>Providing comprehensive case management for a child or family in crisis.</a:t>
            </a:r>
          </a:p>
          <a:p>
            <a:pPr marL="626364"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333333"/>
                </a:solidFill>
                <a:effectLst/>
                <a:highlight>
                  <a:srgbClr val="FFFFFF"/>
                </a:highlight>
                <a:uLnTx/>
                <a:uFillTx/>
                <a:latin typeface="+mj-lt"/>
                <a:ea typeface="+mn-ea"/>
                <a:cs typeface="+mn-cs"/>
              </a:rPr>
              <a:t>Identifying and strengthening community based intensive treatment and management services.</a:t>
            </a:r>
          </a:p>
          <a:p>
            <a:pPr marL="626364"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333333"/>
                </a:solidFill>
                <a:effectLst/>
                <a:highlight>
                  <a:srgbClr val="FFFFFF"/>
                </a:highlight>
                <a:uLnTx/>
                <a:uFillTx/>
                <a:latin typeface="+mj-lt"/>
                <a:ea typeface="+mn-ea"/>
                <a:cs typeface="+mn-cs"/>
              </a:rPr>
              <a:t>Establishing telehealth services (as defined in </a:t>
            </a:r>
            <a:r>
              <a:rPr kumimoji="0" lang="en-US" sz="1800" b="0" i="0" u="none" strike="noStrike" kern="1200" cap="none" spc="0" normalizeH="0" baseline="0" noProof="0" dirty="0">
                <a:ln>
                  <a:noFill/>
                </a:ln>
                <a:solidFill>
                  <a:srgbClr val="333333"/>
                </a:solidFill>
                <a:effectLst/>
                <a:highlight>
                  <a:srgbClr val="FFFFFF"/>
                </a:highlight>
                <a:uLnTx/>
                <a:uFillTx/>
                <a:latin typeface="+mj-lt"/>
                <a:ea typeface="+mn-ea"/>
                <a:cs typeface="+mn-cs"/>
                <a:hlinkClick r:id="rId3"/>
              </a:rPr>
              <a:t>IC 25-1-9.5-6</a:t>
            </a:r>
            <a:r>
              <a:rPr kumimoji="0" lang="en-US" sz="1800" b="0" i="0" u="none" strike="noStrike" kern="1200" cap="none" spc="0" normalizeH="0" baseline="0" noProof="0" dirty="0">
                <a:ln>
                  <a:noFill/>
                </a:ln>
                <a:solidFill>
                  <a:srgbClr val="333333"/>
                </a:solidFill>
                <a:effectLst/>
                <a:highlight>
                  <a:srgbClr val="FFFFFF"/>
                </a:highlight>
                <a:uLnTx/>
                <a:uFillTx/>
                <a:latin typeface="+mj-lt"/>
                <a:ea typeface="+mn-ea"/>
                <a:cs typeface="+mn-cs"/>
              </a:rPr>
              <a:t>) and programs.</a:t>
            </a:r>
          </a:p>
          <a:p>
            <a:pPr marL="626364"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333333"/>
                </a:solidFill>
                <a:effectLst/>
                <a:highlight>
                  <a:srgbClr val="FFFFFF"/>
                </a:highlight>
                <a:uLnTx/>
                <a:uFillTx/>
                <a:latin typeface="+mj-lt"/>
                <a:ea typeface="+mn-ea"/>
                <a:cs typeface="+mn-cs"/>
              </a:rPr>
              <a:t>Supporting mental health evaluations, which include the use of telehealth services (as defined in </a:t>
            </a:r>
            <a:r>
              <a:rPr kumimoji="0" lang="en-US" sz="1800" b="0" i="0" u="none" strike="noStrike" kern="1200" cap="none" spc="0" normalizeH="0" baseline="0" noProof="0" dirty="0">
                <a:ln>
                  <a:noFill/>
                </a:ln>
                <a:solidFill>
                  <a:srgbClr val="333333"/>
                </a:solidFill>
                <a:effectLst/>
                <a:highlight>
                  <a:srgbClr val="FFFFFF"/>
                </a:highlight>
                <a:uLnTx/>
                <a:uFillTx/>
                <a:latin typeface="+mj-lt"/>
                <a:ea typeface="+mn-ea"/>
                <a:cs typeface="+mn-cs"/>
                <a:hlinkClick r:id="rId3"/>
              </a:rPr>
              <a:t>IC 25-1-9.5-6</a:t>
            </a:r>
            <a:r>
              <a:rPr kumimoji="0" lang="en-US" sz="1800" b="0" i="0" u="none" strike="noStrike" kern="1200" cap="none" spc="0" normalizeH="0" baseline="0" noProof="0" dirty="0">
                <a:ln>
                  <a:noFill/>
                </a:ln>
                <a:solidFill>
                  <a:srgbClr val="333333"/>
                </a:solidFill>
                <a:effectLst/>
                <a:highlight>
                  <a:srgbClr val="FFFFFF"/>
                </a:highlight>
                <a:uLnTx/>
                <a:uFillTx/>
                <a:latin typeface="+mj-lt"/>
                <a:ea typeface="+mn-ea"/>
                <a:cs typeface="+mn-cs"/>
              </a:rPr>
              <a:t>).</a:t>
            </a:r>
          </a:p>
          <a:p>
            <a:pPr marL="800100" marR="0" lvl="1" indent="-342900" algn="l" defTabSz="914400" rtl="0" eaLnBrk="0" fontAlgn="base" latinLnBrk="0" hangingPunct="0">
              <a:lnSpc>
                <a:spcPct val="100000"/>
              </a:lnSpc>
              <a:spcBef>
                <a:spcPct val="0"/>
              </a:spcBef>
              <a:spcAft>
                <a:spcPct val="0"/>
              </a:spcAft>
              <a:buClr>
                <a:srgbClr val="4472C4">
                  <a:lumMod val="50000"/>
                </a:srgbClr>
              </a:buClr>
              <a:buSzTx/>
              <a:buFont typeface="+mj-lt"/>
              <a:buAutoNum type="arabicPeriod"/>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6" y="737220"/>
            <a:ext cx="10727751"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75000" lnSpcReduction="2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JUVENILE BEHAVIORAL HEALTH COMPETITIVE GRANT PILOT PROGRAM OVERVIEW</a:t>
            </a:r>
            <a:r>
              <a:rPr kumimoji="0" lang="en-US" sz="28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519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8638479" cy="4001095"/>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
                <a:srgbClr val="4472C4">
                  <a:lumMod val="50000"/>
                </a:srgbClr>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a:p>
            <a:pPr marL="285750" marR="0" lvl="0" indent="-285750" algn="l" defTabSz="914400" rtl="0" eaLnBrk="0" fontAlgn="base" latinLnBrk="0" hangingPunct="0">
              <a:lnSpc>
                <a:spcPct val="100000"/>
              </a:lnSpc>
              <a:spcBef>
                <a:spcPct val="0"/>
              </a:spcBef>
              <a:spcAft>
                <a:spcPct val="0"/>
              </a:spcAft>
              <a:buClr>
                <a:srgbClr val="4472C4">
                  <a:lumMod val="50000"/>
                </a:srgbClr>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a:p>
            <a:pPr marL="285750" marR="0" lvl="0" indent="-285750" algn="l" defTabSz="914400" rtl="0" eaLnBrk="0" fontAlgn="base" latinLnBrk="0" hangingPunct="0">
              <a:lnSpc>
                <a:spcPct val="100000"/>
              </a:lnSpc>
              <a:spcBef>
                <a:spcPct val="0"/>
              </a:spcBef>
              <a:spcAft>
                <a:spcPct val="0"/>
              </a:spcAft>
              <a:buClr>
                <a:srgbClr val="4472C4">
                  <a:lumMod val="50000"/>
                </a:srgbClr>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rPr>
              <a:t>Public entities</a:t>
            </a:r>
          </a:p>
          <a:p>
            <a:pPr marL="285750" marR="0" lvl="0" indent="-285750" algn="l" defTabSz="914400" rtl="0" eaLnBrk="0" fontAlgn="base" latinLnBrk="0" hangingPunct="0">
              <a:lnSpc>
                <a:spcPct val="100000"/>
              </a:lnSpc>
              <a:spcBef>
                <a:spcPct val="0"/>
              </a:spcBef>
              <a:spcAft>
                <a:spcPct val="0"/>
              </a:spcAft>
              <a:buClr>
                <a:srgbClr val="4472C4">
                  <a:lumMod val="50000"/>
                </a:srgbClr>
              </a:buClr>
              <a:buSzTx/>
              <a:buFont typeface="Arial" panose="020B0604020202020204" pitchFamily="34" charset="0"/>
              <a:buChar char="•"/>
              <a:tabLst/>
              <a:defRPr/>
            </a:pPr>
            <a:r>
              <a:rPr lang="en-US" sz="2000" dirty="0">
                <a:solidFill>
                  <a:prstClr val="black">
                    <a:lumMod val="85000"/>
                    <a:lumOff val="15000"/>
                  </a:prstClr>
                </a:solidFill>
                <a:latin typeface="+mj-lt"/>
                <a:cs typeface="Calibri Light" panose="020F0302020204030204" pitchFamily="34" charset="0"/>
              </a:rPr>
              <a:t>Units of s</a:t>
            </a:r>
            <a:r>
              <a:rPr kumimoji="0" lang="en-US" sz="2000" b="0" i="0" u="none" strike="noStrike" kern="1200" cap="none" spc="0" normalizeH="0" baseline="0" noProof="0" dirty="0" err="1">
                <a:ln>
                  <a:noFill/>
                </a:ln>
                <a:solidFill>
                  <a:prstClr val="black">
                    <a:lumMod val="85000"/>
                    <a:lumOff val="15000"/>
                  </a:prstClr>
                </a:solidFill>
                <a:effectLst/>
                <a:uLnTx/>
                <a:uFillTx/>
                <a:latin typeface="+mj-lt"/>
                <a:ea typeface="+mn-ea"/>
                <a:cs typeface="Calibri Light" panose="020F0302020204030204" pitchFamily="34" charset="0"/>
              </a:rPr>
              <a:t>tate</a:t>
            </a:r>
            <a:r>
              <a:rPr kumimoji="0" lang="en-US" sz="20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rPr>
              <a:t> and local governments </a:t>
            </a:r>
          </a:p>
          <a:p>
            <a:pPr marL="285750" marR="0" lvl="0" indent="-285750" algn="l" defTabSz="914400" rtl="0" eaLnBrk="0" fontAlgn="base" latinLnBrk="0" hangingPunct="0">
              <a:lnSpc>
                <a:spcPct val="100000"/>
              </a:lnSpc>
              <a:spcBef>
                <a:spcPct val="0"/>
              </a:spcBef>
              <a:spcAft>
                <a:spcPct val="0"/>
              </a:spcAft>
              <a:buClr>
                <a:srgbClr val="4472C4">
                  <a:lumMod val="50000"/>
                </a:srgbClr>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rPr>
              <a:t>Nonprofit organizations</a:t>
            </a:r>
          </a:p>
          <a:p>
            <a:pPr marL="285750" marR="0" lvl="0" indent="-285750" algn="l" defTabSz="914400" rtl="0" eaLnBrk="0" fontAlgn="base" latinLnBrk="0" hangingPunct="0">
              <a:lnSpc>
                <a:spcPct val="100000"/>
              </a:lnSpc>
              <a:spcBef>
                <a:spcPct val="0"/>
              </a:spcBef>
              <a:spcAft>
                <a:spcPct val="0"/>
              </a:spcAft>
              <a:buClr>
                <a:srgbClr val="4472C4">
                  <a:lumMod val="50000"/>
                </a:srgbClr>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rPr>
              <a:t>Nongovernmental organizations</a:t>
            </a:r>
          </a:p>
          <a:p>
            <a:pPr marL="285750" marR="0" lvl="0" indent="-285750" algn="l" defTabSz="914400" rtl="0" eaLnBrk="0" fontAlgn="base" latinLnBrk="0" hangingPunct="0">
              <a:lnSpc>
                <a:spcPct val="100000"/>
              </a:lnSpc>
              <a:spcBef>
                <a:spcPct val="0"/>
              </a:spcBef>
              <a:spcAft>
                <a:spcPct val="0"/>
              </a:spcAft>
              <a:buClr>
                <a:srgbClr val="4472C4">
                  <a:lumMod val="50000"/>
                </a:srgbClr>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rPr>
              <a:t>Other eligibility requirements include good standing with the Indiana Department of Revenue (DOR), Indiana Department of Workforce Development (DWD), and the Indiana Secretary of State (SOS). </a:t>
            </a:r>
          </a:p>
          <a:p>
            <a:pPr marL="285750" marR="0" lvl="0" indent="-285750" algn="l" defTabSz="914400" rtl="0" eaLnBrk="0" fontAlgn="base" latinLnBrk="0" hangingPunct="0">
              <a:lnSpc>
                <a:spcPct val="100000"/>
              </a:lnSpc>
              <a:spcBef>
                <a:spcPct val="0"/>
              </a:spcBef>
              <a:spcAft>
                <a:spcPct val="0"/>
              </a:spcAft>
              <a:buClr>
                <a:srgbClr val="4472C4">
                  <a:lumMod val="50000"/>
                </a:srgbClr>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7" y="737220"/>
            <a:ext cx="6163820"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ELIGIBILITY</a:t>
            </a:r>
            <a:r>
              <a:rPr kumimoji="0" lang="en-US" sz="28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756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A424CE-1205-48F4-A1FE-8FE679AF169A}"/>
              </a:ext>
            </a:extLst>
          </p:cNvPr>
          <p:cNvSpPr txBox="1"/>
          <p:nvPr/>
        </p:nvSpPr>
        <p:spPr>
          <a:xfrm>
            <a:off x="446528" y="1195910"/>
            <a:ext cx="5977421" cy="355045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Awards are for a twenty-four-(24) month period of funding.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The formula allots a base amount of $75,000.00 per grant per county. Additional funds in the amounts of $5,000, $10,000, or $15,000 are added to the base amount based on county population, with smaller counties receiving more funding to comply with the statutory requirement to focus on rural counties. County population is determined by the 2020 United States Census. Funding availability</a:t>
            </a:r>
            <a:r>
              <a:rPr lang="en-US" sz="1600" dirty="0">
                <a:solidFill>
                  <a:prstClr val="black"/>
                </a:solidFill>
                <a:latin typeface="+mj-lt"/>
                <a:ea typeface="Times New Roman" panose="02020603050405020304" pitchFamily="18" charset="0"/>
                <a:cs typeface="Calibri" panose="020F0502020204030204" pitchFamily="34" charset="0"/>
              </a:rPr>
              <a:t> and awarded funds can be found at the link below: </a:t>
            </a:r>
          </a:p>
          <a:p>
            <a:pPr marL="0" marR="0" lvl="0" indent="0" algn="l" defTabSz="914400" rtl="0" eaLnBrk="0" fontAlgn="base" latinLnBrk="0" hangingPunct="0">
              <a:lnSpc>
                <a:spcPct val="110000"/>
              </a:lnSpc>
              <a:spcBef>
                <a:spcPts val="0"/>
              </a:spcBef>
              <a:spcAft>
                <a:spcPts val="0"/>
              </a:spcAft>
              <a:buClrTx/>
              <a:buSzTx/>
              <a:buFontTx/>
              <a:buNone/>
              <a:tabLst/>
              <a:defRPr/>
            </a:pPr>
            <a:r>
              <a:rPr lang="en-US" sz="1600" dirty="0">
                <a:solidFill>
                  <a:prstClr val="black"/>
                </a:solidFill>
                <a:latin typeface="+mj-lt"/>
                <a:ea typeface="Times New Roman" panose="02020603050405020304" pitchFamily="18" charset="0"/>
                <a:cs typeface="Calibri" panose="020F0502020204030204" pitchFamily="34" charset="0"/>
                <a:hlinkClick r:id="rId3"/>
              </a:rPr>
              <a:t>https://datavizpublic.in.gov/views/JuvenileDiversionFunding/Home?%3Aembed=y%3AisGuestRedirectFromVizportal</a:t>
            </a:r>
            <a:endParaRPr lang="en-US" sz="1600" dirty="0">
              <a:solidFill>
                <a:prstClr val="black"/>
              </a:solidFill>
              <a:latin typeface="+mj-lt"/>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1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The formula does</a:t>
            </a:r>
            <a:r>
              <a:rPr kumimoji="0" lang="en-US" sz="16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 NOT </a:t>
            </a:r>
            <a:r>
              <a:rPr kumimoji="0" lang="en-US" sz="16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rPr>
              <a:t>apply to Behavioral Health grants. </a:t>
            </a: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8" y="613662"/>
            <a:ext cx="5157787"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75000" lnSpcReduction="2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FUNDING AVAILABILITY: JDCA/JCA</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Different sizes of piggybanks in pastel colors">
            <a:extLst>
              <a:ext uri="{FF2B5EF4-FFF2-40B4-BE49-F238E27FC236}">
                <a16:creationId xmlns:a16="http://schemas.microsoft.com/office/drawing/2014/main" id="{4880324C-1B2D-4A17-8EB7-034A170F75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7685" y="1625246"/>
            <a:ext cx="4847481" cy="3231654"/>
          </a:xfrm>
          <a:prstGeom prst="rect">
            <a:avLst/>
          </a:prstGeom>
        </p:spPr>
      </p:pic>
      <p:graphicFrame>
        <p:nvGraphicFramePr>
          <p:cNvPr id="5" name="Table 4">
            <a:extLst>
              <a:ext uri="{FF2B5EF4-FFF2-40B4-BE49-F238E27FC236}">
                <a16:creationId xmlns:a16="http://schemas.microsoft.com/office/drawing/2014/main" id="{F5A0BAB6-81D7-8D19-7D4F-8D1DF2C082CA}"/>
              </a:ext>
            </a:extLst>
          </p:cNvPr>
          <p:cNvGraphicFramePr>
            <a:graphicFrameLocks noGrp="1"/>
          </p:cNvGraphicFramePr>
          <p:nvPr/>
        </p:nvGraphicFramePr>
        <p:xfrm>
          <a:off x="583465" y="5042844"/>
          <a:ext cx="6762732" cy="1226374"/>
        </p:xfrm>
        <a:graphic>
          <a:graphicData uri="http://schemas.openxmlformats.org/drawingml/2006/table">
            <a:tbl>
              <a:tblPr firstRow="1" firstCol="1" bandRow="1"/>
              <a:tblGrid>
                <a:gridCol w="1638844">
                  <a:extLst>
                    <a:ext uri="{9D8B030D-6E8A-4147-A177-3AD203B41FA5}">
                      <a16:colId xmlns:a16="http://schemas.microsoft.com/office/drawing/2014/main" val="442967403"/>
                    </a:ext>
                  </a:extLst>
                </a:gridCol>
                <a:gridCol w="1570170">
                  <a:extLst>
                    <a:ext uri="{9D8B030D-6E8A-4147-A177-3AD203B41FA5}">
                      <a16:colId xmlns:a16="http://schemas.microsoft.com/office/drawing/2014/main" val="1914097062"/>
                    </a:ext>
                  </a:extLst>
                </a:gridCol>
                <a:gridCol w="1652846">
                  <a:extLst>
                    <a:ext uri="{9D8B030D-6E8A-4147-A177-3AD203B41FA5}">
                      <a16:colId xmlns:a16="http://schemas.microsoft.com/office/drawing/2014/main" val="1138199896"/>
                    </a:ext>
                  </a:extLst>
                </a:gridCol>
                <a:gridCol w="1900872">
                  <a:extLst>
                    <a:ext uri="{9D8B030D-6E8A-4147-A177-3AD203B41FA5}">
                      <a16:colId xmlns:a16="http://schemas.microsoft.com/office/drawing/2014/main" val="581979616"/>
                    </a:ext>
                  </a:extLst>
                </a:gridCol>
              </a:tblGrid>
              <a:tr h="492421">
                <a:tc>
                  <a:txBody>
                    <a:bodyPr/>
                    <a:lstStyle/>
                    <a:p>
                      <a:pPr marL="0" marR="0" algn="ctr" fontAlgn="base">
                        <a:lnSpc>
                          <a:spcPct val="110000"/>
                        </a:lnSpc>
                        <a:spcBef>
                          <a:spcPts val="0"/>
                        </a:spcBef>
                        <a:spcAft>
                          <a:spcPts val="0"/>
                        </a:spcAft>
                      </a:pPr>
                      <a:r>
                        <a:rPr lang="en-US" sz="1200" b="1" dirty="0">
                          <a:solidFill>
                            <a:srgbClr val="11151A"/>
                          </a:solidFill>
                          <a:effectLst/>
                          <a:highlight>
                            <a:srgbClr val="D1D9E1"/>
                          </a:highlight>
                          <a:latin typeface="Segoe UI Semilight" panose="020B0402040204020203" pitchFamily="34" charset="0"/>
                          <a:ea typeface="Times New Roman" panose="02020603050405020304" pitchFamily="18" charset="0"/>
                          <a:cs typeface="Times New Roman" panose="02020603050405020304" pitchFamily="18" charset="0"/>
                        </a:rPr>
                        <a:t>County Population Category </a:t>
                      </a:r>
                      <a:endParaRPr lang="en-US" sz="1050" dirty="0">
                        <a:effectLst/>
                        <a:highlight>
                          <a:srgbClr val="D1D9E1"/>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A3B3C4"/>
                      </a:solidFill>
                      <a:prstDash val="solid"/>
                      <a:round/>
                      <a:headEnd type="none" w="med" len="med"/>
                      <a:tailEnd type="none" w="med" len="med"/>
                    </a:lnB>
                    <a:solidFill>
                      <a:srgbClr val="D1D9E1"/>
                    </a:solidFill>
                  </a:tcPr>
                </a:tc>
                <a:tc>
                  <a:txBody>
                    <a:bodyPr/>
                    <a:lstStyle/>
                    <a:p>
                      <a:pPr marL="0" marR="0" algn="ctr" fontAlgn="base">
                        <a:lnSpc>
                          <a:spcPct val="110000"/>
                        </a:lnSpc>
                        <a:spcBef>
                          <a:spcPts val="0"/>
                        </a:spcBef>
                        <a:spcAft>
                          <a:spcPts val="0"/>
                        </a:spcAft>
                      </a:pPr>
                      <a:r>
                        <a:rPr lang="en-US" sz="1200" b="1" dirty="0">
                          <a:solidFill>
                            <a:srgbClr val="11151A"/>
                          </a:solidFill>
                          <a:effectLst/>
                          <a:highlight>
                            <a:srgbClr val="D1D9E1"/>
                          </a:highlight>
                          <a:latin typeface="Segoe UI Semilight" panose="020B0402040204020203" pitchFamily="34" charset="0"/>
                          <a:ea typeface="Times New Roman" panose="02020603050405020304" pitchFamily="18" charset="0"/>
                          <a:cs typeface="Times New Roman" panose="02020603050405020304" pitchFamily="18" charset="0"/>
                        </a:rPr>
                        <a:t>Diversion/Alternatives Grant Program </a:t>
                      </a:r>
                      <a:endParaRPr lang="en-US" sz="1050" dirty="0">
                        <a:effectLst/>
                        <a:highlight>
                          <a:srgbClr val="D1D9E1"/>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A3B3C4"/>
                      </a:solidFill>
                      <a:prstDash val="solid"/>
                      <a:round/>
                      <a:headEnd type="none" w="med" len="med"/>
                      <a:tailEnd type="none" w="med" len="med"/>
                    </a:lnB>
                    <a:solidFill>
                      <a:srgbClr val="D1D9E1"/>
                    </a:solidFill>
                  </a:tcPr>
                </a:tc>
                <a:tc>
                  <a:txBody>
                    <a:bodyPr/>
                    <a:lstStyle/>
                    <a:p>
                      <a:pPr marL="0" marR="0" algn="ctr" fontAlgn="base">
                        <a:lnSpc>
                          <a:spcPct val="110000"/>
                        </a:lnSpc>
                        <a:spcBef>
                          <a:spcPts val="0"/>
                        </a:spcBef>
                        <a:spcAft>
                          <a:spcPts val="0"/>
                        </a:spcAft>
                      </a:pPr>
                      <a:r>
                        <a:rPr lang="en-US" sz="1200" b="1" dirty="0">
                          <a:solidFill>
                            <a:srgbClr val="11151A"/>
                          </a:solidFill>
                          <a:effectLst/>
                          <a:highlight>
                            <a:srgbClr val="D1D9E1"/>
                          </a:highlight>
                          <a:latin typeface="Segoe UI Semilight" panose="020B0402040204020203" pitchFamily="34" charset="0"/>
                          <a:ea typeface="Times New Roman" panose="02020603050405020304" pitchFamily="18" charset="0"/>
                          <a:cs typeface="Times New Roman" panose="02020603050405020304" pitchFamily="18" charset="0"/>
                        </a:rPr>
                        <a:t>Population-Based Funding </a:t>
                      </a:r>
                      <a:endParaRPr lang="en-US" sz="1050" dirty="0">
                        <a:effectLst/>
                        <a:highlight>
                          <a:srgbClr val="D1D9E1"/>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A3B3C4"/>
                      </a:solidFill>
                      <a:prstDash val="solid"/>
                      <a:round/>
                      <a:headEnd type="none" w="med" len="med"/>
                      <a:tailEnd type="none" w="med" len="med"/>
                    </a:lnB>
                    <a:solidFill>
                      <a:srgbClr val="D1D9E1"/>
                    </a:solidFill>
                  </a:tcPr>
                </a:tc>
                <a:tc>
                  <a:txBody>
                    <a:bodyPr/>
                    <a:lstStyle/>
                    <a:p>
                      <a:pPr marL="0" marR="0" algn="ctr" fontAlgn="base">
                        <a:lnSpc>
                          <a:spcPct val="110000"/>
                        </a:lnSpc>
                        <a:spcBef>
                          <a:spcPts val="0"/>
                        </a:spcBef>
                        <a:spcAft>
                          <a:spcPts val="0"/>
                        </a:spcAft>
                      </a:pPr>
                      <a:r>
                        <a:rPr lang="en-US" sz="1200" b="1" dirty="0">
                          <a:solidFill>
                            <a:srgbClr val="11151A"/>
                          </a:solidFill>
                          <a:effectLst/>
                          <a:highlight>
                            <a:srgbClr val="D1D9E1"/>
                          </a:highlight>
                          <a:latin typeface="Segoe UI Semilight" panose="020B0402040204020203" pitchFamily="34" charset="0"/>
                          <a:ea typeface="Times New Roman" panose="02020603050405020304" pitchFamily="18" charset="0"/>
                          <a:cs typeface="Times New Roman" panose="02020603050405020304" pitchFamily="18" charset="0"/>
                        </a:rPr>
                        <a:t>Total Funding  </a:t>
                      </a:r>
                      <a:endParaRPr lang="en-US" sz="1050" dirty="0">
                        <a:effectLst/>
                        <a:highlight>
                          <a:srgbClr val="D1D9E1"/>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A3B3C4"/>
                      </a:solidFill>
                      <a:prstDash val="solid"/>
                      <a:round/>
                      <a:headEnd type="none" w="med" len="med"/>
                      <a:tailEnd type="none" w="med" len="med"/>
                    </a:lnB>
                    <a:solidFill>
                      <a:srgbClr val="D1D9E1"/>
                    </a:solidFill>
                  </a:tcPr>
                </a:tc>
                <a:extLst>
                  <a:ext uri="{0D108BD9-81ED-4DB2-BD59-A6C34878D82A}">
                    <a16:rowId xmlns:a16="http://schemas.microsoft.com/office/drawing/2014/main" val="3695825584"/>
                  </a:ext>
                </a:extLst>
              </a:tr>
              <a:tr h="244651">
                <a:tc>
                  <a:txBody>
                    <a:bodyPr/>
                    <a:lstStyle/>
                    <a:p>
                      <a:pPr marL="0" marR="0" fontAlgn="base">
                        <a:lnSpc>
                          <a:spcPct val="110000"/>
                        </a:lnSpc>
                        <a:spcBef>
                          <a:spcPts val="0"/>
                        </a:spcBef>
                        <a:spcAft>
                          <a:spcPts val="0"/>
                        </a:spcAft>
                      </a:pPr>
                      <a:r>
                        <a:rPr lang="en-US" sz="1200" b="1"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&lt; 25,000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tc>
                  <a:txBody>
                    <a:bodyPr/>
                    <a:lstStyle/>
                    <a:p>
                      <a:pPr marL="0" marR="0" algn="ctr" fontAlgn="base">
                        <a:lnSpc>
                          <a:spcPct val="110000"/>
                        </a:lnSpc>
                        <a:spcBef>
                          <a:spcPts val="0"/>
                        </a:spcBef>
                        <a:spcAft>
                          <a:spcPts val="0"/>
                        </a:spcAft>
                      </a:pPr>
                      <a:r>
                        <a:rPr lang="en-US" sz="1200"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$75,000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tc>
                  <a:txBody>
                    <a:bodyPr/>
                    <a:lstStyle/>
                    <a:p>
                      <a:pPr marL="0" marR="0" algn="ctr" fontAlgn="base">
                        <a:lnSpc>
                          <a:spcPct val="110000"/>
                        </a:lnSpc>
                        <a:spcBef>
                          <a:spcPts val="0"/>
                        </a:spcBef>
                        <a:spcAft>
                          <a:spcPts val="0"/>
                        </a:spcAft>
                      </a:pPr>
                      <a:r>
                        <a:rPr lang="en-US" sz="1200"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$15,000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tc>
                  <a:txBody>
                    <a:bodyPr/>
                    <a:lstStyle/>
                    <a:p>
                      <a:pPr marL="0" marR="0" algn="ctr" fontAlgn="base">
                        <a:lnSpc>
                          <a:spcPct val="110000"/>
                        </a:lnSpc>
                        <a:spcBef>
                          <a:spcPts val="0"/>
                        </a:spcBef>
                        <a:spcAft>
                          <a:spcPts val="0"/>
                        </a:spcAft>
                      </a:pPr>
                      <a:r>
                        <a:rPr lang="en-US" sz="1200"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$90,000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extLst>
                  <a:ext uri="{0D108BD9-81ED-4DB2-BD59-A6C34878D82A}">
                    <a16:rowId xmlns:a16="http://schemas.microsoft.com/office/drawing/2014/main" val="3722691032"/>
                  </a:ext>
                </a:extLst>
              </a:tr>
              <a:tr h="244651">
                <a:tc>
                  <a:txBody>
                    <a:bodyPr/>
                    <a:lstStyle/>
                    <a:p>
                      <a:pPr marL="0" marR="0" fontAlgn="base">
                        <a:lnSpc>
                          <a:spcPct val="110000"/>
                        </a:lnSpc>
                        <a:spcBef>
                          <a:spcPts val="0"/>
                        </a:spcBef>
                        <a:spcAft>
                          <a:spcPts val="0"/>
                        </a:spcAft>
                      </a:pPr>
                      <a:r>
                        <a:rPr lang="en-US" sz="1200" b="1" dirty="0">
                          <a:solidFill>
                            <a:srgbClr val="11151A"/>
                          </a:solidFill>
                          <a:effectLst/>
                          <a:highlight>
                            <a:srgbClr val="EFF2F5"/>
                          </a:highlight>
                          <a:latin typeface="Segoe UI Semilight" panose="020B0402040204020203" pitchFamily="34" charset="0"/>
                          <a:ea typeface="Times New Roman" panose="02020603050405020304" pitchFamily="18" charset="0"/>
                          <a:cs typeface="Times New Roman" panose="02020603050405020304" pitchFamily="18" charset="0"/>
                        </a:rPr>
                        <a:t>25,000-50,000 </a:t>
                      </a:r>
                      <a:endParaRPr lang="en-US" sz="1050" dirty="0">
                        <a:effectLst/>
                        <a:highlight>
                          <a:srgbClr val="EFF2F5"/>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solidFill>
                      <a:srgbClr val="EFF2F5"/>
                    </a:solidFill>
                  </a:tcPr>
                </a:tc>
                <a:tc>
                  <a:txBody>
                    <a:bodyPr/>
                    <a:lstStyle/>
                    <a:p>
                      <a:pPr marL="0" marR="0" algn="ctr" fontAlgn="base">
                        <a:lnSpc>
                          <a:spcPct val="110000"/>
                        </a:lnSpc>
                        <a:spcBef>
                          <a:spcPts val="0"/>
                        </a:spcBef>
                        <a:spcAft>
                          <a:spcPts val="0"/>
                        </a:spcAft>
                      </a:pPr>
                      <a:r>
                        <a:rPr lang="en-US" sz="1200" dirty="0">
                          <a:solidFill>
                            <a:srgbClr val="11151A"/>
                          </a:solidFill>
                          <a:effectLst/>
                          <a:highlight>
                            <a:srgbClr val="EFF2F5"/>
                          </a:highlight>
                          <a:latin typeface="Segoe UI Semilight" panose="020B0402040204020203" pitchFamily="34" charset="0"/>
                          <a:ea typeface="Times New Roman" panose="02020603050405020304" pitchFamily="18" charset="0"/>
                          <a:cs typeface="Times New Roman" panose="02020603050405020304" pitchFamily="18" charset="0"/>
                        </a:rPr>
                        <a:t>$75,000 </a:t>
                      </a:r>
                      <a:endParaRPr lang="en-US" sz="1050" dirty="0">
                        <a:effectLst/>
                        <a:highlight>
                          <a:srgbClr val="EFF2F5"/>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solidFill>
                      <a:srgbClr val="EFF2F5"/>
                    </a:solidFill>
                  </a:tcPr>
                </a:tc>
                <a:tc>
                  <a:txBody>
                    <a:bodyPr/>
                    <a:lstStyle/>
                    <a:p>
                      <a:pPr marL="0" marR="0" algn="ctr" fontAlgn="base">
                        <a:lnSpc>
                          <a:spcPct val="110000"/>
                        </a:lnSpc>
                        <a:spcBef>
                          <a:spcPts val="0"/>
                        </a:spcBef>
                        <a:spcAft>
                          <a:spcPts val="0"/>
                        </a:spcAft>
                      </a:pPr>
                      <a:r>
                        <a:rPr lang="en-US" sz="1200" dirty="0">
                          <a:solidFill>
                            <a:srgbClr val="11151A"/>
                          </a:solidFill>
                          <a:effectLst/>
                          <a:highlight>
                            <a:srgbClr val="EFF2F5"/>
                          </a:highlight>
                          <a:latin typeface="Segoe UI Semilight" panose="020B0402040204020203" pitchFamily="34" charset="0"/>
                          <a:ea typeface="Times New Roman" panose="02020603050405020304" pitchFamily="18" charset="0"/>
                          <a:cs typeface="Times New Roman" panose="02020603050405020304" pitchFamily="18" charset="0"/>
                        </a:rPr>
                        <a:t>$10,000 </a:t>
                      </a:r>
                      <a:endParaRPr lang="en-US" sz="1050" dirty="0">
                        <a:effectLst/>
                        <a:highlight>
                          <a:srgbClr val="EFF2F5"/>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solidFill>
                      <a:srgbClr val="EFF2F5"/>
                    </a:solidFill>
                  </a:tcPr>
                </a:tc>
                <a:tc>
                  <a:txBody>
                    <a:bodyPr/>
                    <a:lstStyle/>
                    <a:p>
                      <a:pPr marL="0" marR="0" algn="ctr" fontAlgn="base">
                        <a:lnSpc>
                          <a:spcPct val="110000"/>
                        </a:lnSpc>
                        <a:spcBef>
                          <a:spcPts val="0"/>
                        </a:spcBef>
                        <a:spcAft>
                          <a:spcPts val="0"/>
                        </a:spcAft>
                      </a:pPr>
                      <a:r>
                        <a:rPr lang="en-US" sz="1200" dirty="0">
                          <a:solidFill>
                            <a:srgbClr val="11151A"/>
                          </a:solidFill>
                          <a:effectLst/>
                          <a:highlight>
                            <a:srgbClr val="EFF2F5"/>
                          </a:highlight>
                          <a:latin typeface="Segoe UI Semilight" panose="020B0402040204020203" pitchFamily="34" charset="0"/>
                          <a:ea typeface="Times New Roman" panose="02020603050405020304" pitchFamily="18" charset="0"/>
                          <a:cs typeface="Times New Roman" panose="02020603050405020304" pitchFamily="18" charset="0"/>
                        </a:rPr>
                        <a:t>$85,000 </a:t>
                      </a:r>
                      <a:endParaRPr lang="en-US" sz="1050" dirty="0">
                        <a:effectLst/>
                        <a:highlight>
                          <a:srgbClr val="EFF2F5"/>
                        </a:highligh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solidFill>
                      <a:srgbClr val="EFF2F5"/>
                    </a:solidFill>
                  </a:tcPr>
                </a:tc>
                <a:extLst>
                  <a:ext uri="{0D108BD9-81ED-4DB2-BD59-A6C34878D82A}">
                    <a16:rowId xmlns:a16="http://schemas.microsoft.com/office/drawing/2014/main" val="3768359720"/>
                  </a:ext>
                </a:extLst>
              </a:tr>
              <a:tr h="244651">
                <a:tc>
                  <a:txBody>
                    <a:bodyPr/>
                    <a:lstStyle/>
                    <a:p>
                      <a:pPr marL="0" marR="0" fontAlgn="base">
                        <a:lnSpc>
                          <a:spcPct val="110000"/>
                        </a:lnSpc>
                        <a:spcBef>
                          <a:spcPts val="0"/>
                        </a:spcBef>
                        <a:spcAft>
                          <a:spcPts val="0"/>
                        </a:spcAft>
                      </a:pPr>
                      <a:r>
                        <a:rPr lang="en-US" sz="1200" b="1"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&gt; 50,000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tc>
                  <a:txBody>
                    <a:bodyPr/>
                    <a:lstStyle/>
                    <a:p>
                      <a:pPr marL="0" marR="0" algn="ctr" fontAlgn="base">
                        <a:lnSpc>
                          <a:spcPct val="110000"/>
                        </a:lnSpc>
                        <a:spcBef>
                          <a:spcPts val="0"/>
                        </a:spcBef>
                        <a:spcAft>
                          <a:spcPts val="0"/>
                        </a:spcAft>
                      </a:pPr>
                      <a:r>
                        <a:rPr lang="en-US" sz="1200"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$75,000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tc>
                  <a:txBody>
                    <a:bodyPr/>
                    <a:lstStyle/>
                    <a:p>
                      <a:pPr marL="0" marR="0" algn="ctr" fontAlgn="base">
                        <a:lnSpc>
                          <a:spcPct val="110000"/>
                        </a:lnSpc>
                        <a:spcBef>
                          <a:spcPts val="0"/>
                        </a:spcBef>
                        <a:spcAft>
                          <a:spcPts val="0"/>
                        </a:spcAft>
                      </a:pPr>
                      <a:r>
                        <a:rPr lang="en-US" sz="1200"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$5,000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tc>
                  <a:txBody>
                    <a:bodyPr/>
                    <a:lstStyle/>
                    <a:p>
                      <a:pPr marL="0" marR="0" algn="ctr" fontAlgn="base">
                        <a:lnSpc>
                          <a:spcPct val="110000"/>
                        </a:lnSpc>
                        <a:spcBef>
                          <a:spcPts val="0"/>
                        </a:spcBef>
                        <a:spcAft>
                          <a:spcPts val="0"/>
                        </a:spcAft>
                      </a:pPr>
                      <a:r>
                        <a:rPr lang="en-US" sz="1200" dirty="0">
                          <a:solidFill>
                            <a:srgbClr val="11151A"/>
                          </a:solidFill>
                          <a:effectLst/>
                          <a:latin typeface="Segoe UI Semilight" panose="020B0402040204020203" pitchFamily="34" charset="0"/>
                          <a:ea typeface="Times New Roman" panose="02020603050405020304" pitchFamily="18" charset="0"/>
                          <a:cs typeface="Times New Roman" panose="02020603050405020304" pitchFamily="18" charset="0"/>
                        </a:rPr>
                        <a:t>$80,000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A3B3C4"/>
                      </a:solidFill>
                      <a:prstDash val="solid"/>
                      <a:round/>
                      <a:headEnd type="none" w="med" len="med"/>
                      <a:tailEnd type="none" w="med" len="med"/>
                    </a:lnT>
                    <a:lnB w="12700" cap="flat" cmpd="sng" algn="ctr">
                      <a:solidFill>
                        <a:srgbClr val="A3B3C4"/>
                      </a:solidFill>
                      <a:prstDash val="solid"/>
                      <a:round/>
                      <a:headEnd type="none" w="med" len="med"/>
                      <a:tailEnd type="none" w="med" len="med"/>
                    </a:lnB>
                    <a:noFill/>
                  </a:tcPr>
                </a:tc>
                <a:extLst>
                  <a:ext uri="{0D108BD9-81ED-4DB2-BD59-A6C34878D82A}">
                    <a16:rowId xmlns:a16="http://schemas.microsoft.com/office/drawing/2014/main" val="894892884"/>
                  </a:ext>
                </a:extLst>
              </a:tr>
            </a:tbl>
          </a:graphicData>
        </a:graphic>
      </p:graphicFrame>
    </p:spTree>
    <p:extLst>
      <p:ext uri="{BB962C8B-B14F-4D97-AF65-F5344CB8AC3E}">
        <p14:creationId xmlns:p14="http://schemas.microsoft.com/office/powerpoint/2010/main" val="189792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A424CE-1205-48F4-A1FE-8FE679AF169A}"/>
              </a:ext>
            </a:extLst>
          </p:cNvPr>
          <p:cNvSpPr txBox="1"/>
          <p:nvPr/>
        </p:nvSpPr>
        <p:spPr>
          <a:xfrm>
            <a:off x="406912" y="1643147"/>
            <a:ext cx="5625088" cy="4473148"/>
          </a:xfrm>
          <a:prstGeom prst="rect">
            <a:avLst/>
          </a:prstGeom>
          <a:noFill/>
        </p:spPr>
        <p:txBody>
          <a:bodyPr wrap="square" rtlCol="0">
            <a:spAutoFit/>
          </a:bodyPr>
          <a:lstStyle/>
          <a:p>
            <a:pPr marL="0" marR="0" lvl="0" indent="0" algn="l" defTabSz="914400" rtl="0" eaLnBrk="0" fontAlgn="base" latinLnBrk="0" hangingPunct="0">
              <a:lnSpc>
                <a:spcPct val="110000"/>
              </a:lnSpc>
              <a:spcBef>
                <a:spcPts val="0"/>
              </a:spcBef>
              <a:spcAft>
                <a:spcPts val="0"/>
              </a:spcAft>
              <a:buClrTx/>
              <a:buSzTx/>
              <a:buFontTx/>
              <a:buNone/>
              <a:tabLst>
                <a:tab pos="977900" algn="l"/>
                <a:tab pos="978535" algn="l"/>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Allowable activities and costs are those that support the operations and services delivered to youth involved in or youth to be diverted from the juvenile justice system. These activities include but may not be limited to:</a:t>
            </a:r>
            <a:endPar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a:t>
            </a:r>
            <a:endPar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Activities that support the operations of youth diversion programs.  </a:t>
            </a:r>
            <a:endPar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457200" marR="0" lvl="0" indent="0" algn="l" defTabSz="914400" rtl="0" eaLnBrk="0" fontAlgn="base" latinLnBrk="0" hangingPunct="0">
              <a:lnSpc>
                <a:spcPct val="11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a:t>
            </a:r>
            <a:endPar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Activities that develop youth diversion programs.</a:t>
            </a:r>
            <a:endPar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457200" marR="0" lvl="0" indent="0" algn="l" defTabSz="914400" rtl="0" eaLnBrk="0" fontAlgn="base" latinLnBrk="0" hangingPunct="0">
              <a:lnSpc>
                <a:spcPct val="11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a:t>
            </a:r>
            <a:endPar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Activities that are evidence based or restorative justice projects.  </a:t>
            </a:r>
            <a:endPar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457200" marR="0" lvl="0" indent="0" algn="l" defTabSz="914400" rtl="0" eaLnBrk="0" fontAlgn="base" latinLnBrk="0" hangingPunct="0">
              <a:lnSpc>
                <a:spcPct val="110000"/>
              </a:lnSpc>
              <a:spcBef>
                <a:spcPts val="0"/>
              </a:spcBef>
              <a:spcAft>
                <a:spcPts val="600"/>
              </a:spcAft>
              <a:buClrTx/>
              <a:buSzTx/>
              <a:buFontTx/>
              <a:buNone/>
              <a:tabLst/>
              <a:defRPr/>
            </a:pPr>
            <a:r>
              <a:rPr kumimoji="0" lang="en-US" sz="1500" b="0" i="0" u="none" strike="noStrike" kern="1200" cap="none" spc="0" normalizeH="0" baseline="0" noProof="0" dirty="0">
                <a:ln>
                  <a:noFill/>
                </a:ln>
                <a:solidFill>
                  <a:prstClr val="black"/>
                </a:solidFill>
                <a:effectLst/>
                <a:highlight>
                  <a:srgbClr val="FFFF00"/>
                </a:highlight>
                <a:uLnTx/>
                <a:uFillTx/>
                <a:latin typeface="Calibri Light" panose="020F0302020204030204"/>
                <a:ea typeface="Times New Roman" panose="02020603050405020304" pitchFamily="18" charset="0"/>
                <a:cs typeface="Calibri" panose="020F0502020204030204" pitchFamily="34" charset="0"/>
              </a:rPr>
              <a:t> </a:t>
            </a:r>
            <a:endPar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10000"/>
              </a:lnSpc>
              <a:spcBef>
                <a:spcPts val="0"/>
              </a:spcBef>
              <a:spcAft>
                <a:spcPts val="6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ICJI strongly recommends programs that are evidence based or considered to be promising practices.  The selected program may be altered to meet the requirements of the applicant, but fidelity should be maintained as closely as possible. More information regarding rated programs and practices, as well as examples of model programs may be found </a:t>
            </a:r>
            <a:r>
              <a:rPr kumimoji="0" lang="en-US" sz="1500" b="0" i="0" u="sng" strike="noStrike" kern="1200" cap="none" spc="0" normalizeH="0" baseline="0" noProof="0" dirty="0">
                <a:ln>
                  <a:noFill/>
                </a:ln>
                <a:solidFill>
                  <a:srgbClr val="0000FF"/>
                </a:solidFill>
                <a:effectLst/>
                <a:uLnTx/>
                <a:uFillTx/>
                <a:latin typeface="Calibri Light" panose="020F0302020204030204"/>
                <a:ea typeface="Times New Roman" panose="02020603050405020304" pitchFamily="18" charset="0"/>
                <a:cs typeface="Calibri" panose="020F0502020204030204" pitchFamily="34" charset="0"/>
                <a:hlinkClick r:id="rId3"/>
              </a:rPr>
              <a:t>here</a:t>
            </a:r>
            <a:r>
              <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or </a:t>
            </a:r>
            <a:r>
              <a:rPr kumimoji="0" lang="en-US" sz="1500" b="0" i="0" u="sng" strike="noStrike" kern="1200" cap="none" spc="0" normalizeH="0" baseline="0" noProof="0" dirty="0">
                <a:ln>
                  <a:noFill/>
                </a:ln>
                <a:solidFill>
                  <a:srgbClr val="0000FF"/>
                </a:solidFill>
                <a:effectLst/>
                <a:uLnTx/>
                <a:uFillTx/>
                <a:latin typeface="Calibri Light" panose="020F0302020204030204"/>
                <a:ea typeface="Times New Roman" panose="02020603050405020304" pitchFamily="18" charset="0"/>
                <a:cs typeface="Calibri" panose="020F0502020204030204" pitchFamily="34" charset="0"/>
                <a:hlinkClick r:id="rId4"/>
              </a:rPr>
              <a:t>here</a:t>
            </a:r>
            <a:r>
              <a:rPr kumimoji="0" lang="en-US" sz="1500" b="0" i="0" u="sng" strike="noStrike" kern="1200" cap="none" spc="0" normalizeH="0" baseline="0" noProof="0" dirty="0">
                <a:ln>
                  <a:noFill/>
                </a:ln>
                <a:solidFill>
                  <a:srgbClr val="0000FF"/>
                </a:solidFill>
                <a:effectLst/>
                <a:uLnTx/>
                <a:uFillTx/>
                <a:latin typeface="Calibri Light" panose="020F0302020204030204"/>
                <a:ea typeface="Times New Roman" panose="02020603050405020304" pitchFamily="18" charset="0"/>
                <a:cs typeface="Calibri" panose="020F0502020204030204" pitchFamily="34" charset="0"/>
              </a:rPr>
              <a:t>.</a:t>
            </a:r>
            <a:endParaRPr kumimoji="0" lang="en-US" sz="15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7" y="970303"/>
            <a:ext cx="6352444"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75000" lnSpcReduction="2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JUVENILE DIVERSION ALLOWABLE ACTIVITIES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group of people standing on a yellow sign&#10;&#10;Description automatically generated">
            <a:extLst>
              <a:ext uri="{FF2B5EF4-FFF2-40B4-BE49-F238E27FC236}">
                <a16:creationId xmlns:a16="http://schemas.microsoft.com/office/drawing/2014/main" id="{9DC8F2E7-FAED-EA55-A476-0AC386C69AD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291599" y="1643147"/>
            <a:ext cx="3902677" cy="2927008"/>
          </a:xfrm>
          <a:prstGeom prst="rect">
            <a:avLst/>
          </a:prstGeom>
        </p:spPr>
      </p:pic>
      <p:sp>
        <p:nvSpPr>
          <p:cNvPr id="5" name="TextBox 4">
            <a:extLst>
              <a:ext uri="{FF2B5EF4-FFF2-40B4-BE49-F238E27FC236}">
                <a16:creationId xmlns:a16="http://schemas.microsoft.com/office/drawing/2014/main" id="{16C63C37-A3FE-B3F0-1DDA-9B0384951669}"/>
              </a:ext>
            </a:extLst>
          </p:cNvPr>
          <p:cNvSpPr txBox="1"/>
          <p:nvPr/>
        </p:nvSpPr>
        <p:spPr>
          <a:xfrm>
            <a:off x="7630713" y="4692316"/>
            <a:ext cx="3048000"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7" tooltip="https://www.flickr.com/photos/machbel/7863642822"/>
              </a:rPr>
              <a:t>This Photo</a:t>
            </a: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8"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48288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A424CE-1205-48F4-A1FE-8FE679AF169A}"/>
              </a:ext>
            </a:extLst>
          </p:cNvPr>
          <p:cNvSpPr txBox="1"/>
          <p:nvPr/>
        </p:nvSpPr>
        <p:spPr>
          <a:xfrm>
            <a:off x="406912" y="1643147"/>
            <a:ext cx="5625088" cy="4727063"/>
          </a:xfrm>
          <a:prstGeom prst="rect">
            <a:avLst/>
          </a:prstGeom>
          <a:noFill/>
        </p:spPr>
        <p:txBody>
          <a:bodyPr wrap="square" rtlCol="0">
            <a:spAutoFit/>
          </a:bodyPr>
          <a:lstStyle/>
          <a:p>
            <a:pPr marL="0" marR="0" lvl="0" indent="0" algn="l" defTabSz="914400" rtl="0" eaLnBrk="0" fontAlgn="base" latinLnBrk="0" hangingPunct="0">
              <a:lnSpc>
                <a:spcPct val="110000"/>
              </a:lnSpc>
              <a:spcBef>
                <a:spcPts val="0"/>
              </a:spcBef>
              <a:spcAft>
                <a:spcPts val="0"/>
              </a:spcAft>
              <a:buClrTx/>
              <a:buSzTx/>
              <a:buFontTx/>
              <a:buNone/>
              <a:tabLst>
                <a:tab pos="977900" algn="l"/>
                <a:tab pos="978535" algn="l"/>
              </a:tabLst>
              <a:defRPr/>
            </a:pPr>
            <a:r>
              <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rPr>
              <a:t>Allowable activities and costs are those that support the operations and services delivered to youth involved in the juvenile justice system. These activities include but may not be limited to:</a:t>
            </a:r>
            <a:endPar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10000"/>
              </a:lnSpc>
              <a:spcBef>
                <a:spcPts val="0"/>
              </a:spcBef>
              <a:spcAft>
                <a:spcPts val="0"/>
              </a:spcAft>
              <a:buClrTx/>
              <a:buSzTx/>
              <a:buFontTx/>
              <a:buNone/>
              <a:tabLst>
                <a:tab pos="977900" algn="l"/>
                <a:tab pos="978535" algn="l"/>
              </a:tabLst>
              <a:defRPr/>
            </a:pPr>
            <a:r>
              <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rPr>
              <a:t> </a:t>
            </a:r>
            <a:endPar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rPr>
              <a:t>Services or programs that develop community alternatives.</a:t>
            </a:r>
            <a:endPar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endParaRPr>
          </a:p>
          <a:p>
            <a:pPr marL="457200" marR="0" lvl="0" indent="0" algn="l" defTabSz="914400" rtl="0" eaLnBrk="0" fontAlgn="base" latinLnBrk="0" hangingPunct="0">
              <a:lnSpc>
                <a:spcPct val="11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rPr>
              <a:t> </a:t>
            </a:r>
            <a:endPar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rPr>
              <a:t>Services or programs that support the operations and service delivery of community alternatives to incarceration or alternatives to placement with the Department of Correction.  </a:t>
            </a:r>
            <a:endPar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endParaRPr>
          </a:p>
          <a:p>
            <a:pPr marL="457200" marR="0" lvl="0" indent="0" algn="l" defTabSz="914400" rtl="0" eaLnBrk="0" fontAlgn="base" latinLnBrk="0" hangingPunct="0">
              <a:lnSpc>
                <a:spcPct val="11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rPr>
              <a:t> </a:t>
            </a:r>
            <a:endPar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600"/>
              </a:spcAft>
              <a:buClrTx/>
              <a:buSzTx/>
              <a:buFont typeface="Wingdings" panose="05000000000000000000" pitchFamily="2" charset="2"/>
              <a:buChar char=""/>
              <a:tabLst/>
              <a:defRPr/>
            </a:pPr>
            <a:r>
              <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rPr>
              <a:t>Services or programs that are evidence based or restorative justice projects.</a:t>
            </a:r>
            <a:endPar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10000"/>
              </a:lnSpc>
              <a:spcBef>
                <a:spcPts val="0"/>
              </a:spcBef>
              <a:spcAft>
                <a:spcPts val="60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rPr>
              <a:t>ICJI strongly recommends programs that are evidence based or considered to be promising practices.  The selected program may be altered to meet the requirements of the applicant, but fidelity should be maintained as closely as possible. More information regarding rated programs and practices, as well as examples of model programs may be found </a:t>
            </a:r>
            <a:r>
              <a:rPr kumimoji="0" lang="en-US" sz="1500" b="0" i="0" u="sng" strike="noStrike" kern="1200" cap="none" spc="0" normalizeH="0" baseline="0" noProof="0" dirty="0">
                <a:ln>
                  <a:noFill/>
                </a:ln>
                <a:solidFill>
                  <a:srgbClr val="0000FF"/>
                </a:solidFill>
                <a:effectLst/>
                <a:uLnTx/>
                <a:uFillTx/>
                <a:latin typeface="+mj-lt"/>
                <a:ea typeface="Times New Roman" panose="02020603050405020304" pitchFamily="18" charset="0"/>
                <a:cs typeface="Calibri" panose="020F0502020204030204" pitchFamily="34" charset="0"/>
                <a:hlinkClick r:id="rId3"/>
              </a:rPr>
              <a:t>here</a:t>
            </a:r>
            <a:r>
              <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rPr>
              <a:t> or </a:t>
            </a:r>
            <a:r>
              <a:rPr kumimoji="0" lang="en-US" sz="1500" b="0" i="0" u="sng" strike="noStrike" kern="1200" cap="none" spc="0" normalizeH="0" baseline="0" noProof="0" dirty="0">
                <a:ln>
                  <a:noFill/>
                </a:ln>
                <a:solidFill>
                  <a:srgbClr val="0000FF"/>
                </a:solidFill>
                <a:effectLst/>
                <a:uLnTx/>
                <a:uFillTx/>
                <a:latin typeface="+mj-lt"/>
                <a:ea typeface="Times New Roman" panose="02020603050405020304" pitchFamily="18" charset="0"/>
                <a:cs typeface="Calibri" panose="020F0502020204030204" pitchFamily="34" charset="0"/>
                <a:hlinkClick r:id="rId4"/>
              </a:rPr>
              <a:t>here</a:t>
            </a:r>
            <a:r>
              <a:rPr kumimoji="0" lang="en-US" sz="1500" b="0" i="0" u="sng" strike="noStrike" kern="1200" cap="none" spc="0" normalizeH="0" baseline="0" noProof="0" dirty="0">
                <a:ln>
                  <a:noFill/>
                </a:ln>
                <a:solidFill>
                  <a:srgbClr val="0000FF"/>
                </a:solidFill>
                <a:effectLst/>
                <a:uLnTx/>
                <a:uFillTx/>
                <a:latin typeface="+mj-lt"/>
                <a:ea typeface="Times New Roman" panose="02020603050405020304" pitchFamily="18" charset="0"/>
                <a:cs typeface="Calibri" panose="020F0502020204030204" pitchFamily="34" charset="0"/>
              </a:rPr>
              <a:t>.</a:t>
            </a:r>
            <a:endParaRPr kumimoji="0" lang="en-US" sz="15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6" y="970303"/>
            <a:ext cx="10603765"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JUVENILE COMMUNITY ALTERNATIVES ALLOWABLE ACTIVITIES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green sign with white text&#10;&#10;Description automatically generated">
            <a:extLst>
              <a:ext uri="{FF2B5EF4-FFF2-40B4-BE49-F238E27FC236}">
                <a16:creationId xmlns:a16="http://schemas.microsoft.com/office/drawing/2014/main" id="{57369F66-14B6-352A-6292-949C0700FA2E}"/>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533106" y="1738915"/>
            <a:ext cx="4517185" cy="3011457"/>
          </a:xfrm>
          <a:prstGeom prst="rect">
            <a:avLst/>
          </a:prstGeom>
        </p:spPr>
      </p:pic>
      <p:sp>
        <p:nvSpPr>
          <p:cNvPr id="6" name="TextBox 5">
            <a:extLst>
              <a:ext uri="{FF2B5EF4-FFF2-40B4-BE49-F238E27FC236}">
                <a16:creationId xmlns:a16="http://schemas.microsoft.com/office/drawing/2014/main" id="{94C7515D-5C35-AC13-2498-AF98E1A6FAD3}"/>
              </a:ext>
            </a:extLst>
          </p:cNvPr>
          <p:cNvSpPr txBox="1"/>
          <p:nvPr/>
        </p:nvSpPr>
        <p:spPr>
          <a:xfrm>
            <a:off x="7232161" y="4980313"/>
            <a:ext cx="5928747"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7" tooltip="https://thebluediamondgallery.com/highway-signs/a/alternative.html"/>
              </a:rPr>
              <a:t>This Photo</a:t>
            </a: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hlinkClick r:id="rId8" tooltip="https://creativecommons.org/licenses/by-sa/3.0/"/>
              </a:rPr>
              <a:t>CC BY-SA</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0050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6" y="657197"/>
            <a:ext cx="10603765"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JUVENILE BEHAVIORAL HEALTH ALLOWABLE ACTIVITIES</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992AF5F1-1BA2-4904-9AEE-0A902DC09E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2C9807C-E8C9-F706-85CE-632C0C7EA0CF}"/>
              </a:ext>
            </a:extLst>
          </p:cNvPr>
          <p:cNvSpPr txBox="1"/>
          <p:nvPr/>
        </p:nvSpPr>
        <p:spPr>
          <a:xfrm>
            <a:off x="406912" y="1252935"/>
            <a:ext cx="11472758" cy="4728346"/>
          </a:xfrm>
          <a:prstGeom prst="rect">
            <a:avLst/>
          </a:prstGeom>
          <a:noFill/>
        </p:spPr>
        <p:txBody>
          <a:bodyPr wrap="square">
            <a:spAutoFit/>
          </a:bodyPr>
          <a:lstStyle/>
          <a:p>
            <a:pPr marL="0" marR="0" lvl="0" indent="0" algn="l" defTabSz="914400" rtl="0" eaLnBrk="0" fontAlgn="base" latinLnBrk="0" hangingPunct="0">
              <a:lnSpc>
                <a:spcPct val="110000"/>
              </a:lnSpc>
              <a:spcBef>
                <a:spcPts val="0"/>
              </a:spcBef>
              <a:spcAft>
                <a:spcPts val="0"/>
              </a:spcAft>
              <a:buClrTx/>
              <a:buSzTx/>
              <a:buFontTx/>
              <a:buNone/>
              <a:tabLst>
                <a:tab pos="977900" algn="l"/>
              </a:tabLst>
              <a:defRPr/>
            </a:pPr>
            <a:r>
              <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Allowable activities and costs are those that support the operations and services delivered to youth involved in or youth to be diverted from the juvenile justice system. Grant recipients shall use a validated mental health screening tool, and a full mental health assessment tool, if necessary, and may use funds to conduct the following activities:</a:t>
            </a:r>
            <a:endPar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tab pos="977900" algn="l"/>
              </a:tabLst>
              <a:defRPr/>
            </a:pPr>
            <a:r>
              <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Partnering with law enforcement to implement a program to divert youth from formal court proceedings.</a:t>
            </a:r>
            <a:endPar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tab pos="977900" algn="l"/>
              </a:tabLst>
              <a:defRPr/>
            </a:pPr>
            <a:r>
              <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Creating stabilization case management for a child or family in crisis. </a:t>
            </a:r>
            <a:endPar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tab pos="977900" algn="l"/>
              </a:tabLst>
              <a:defRPr/>
            </a:pPr>
            <a:r>
              <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Providing comprehensive case management for a child or family in crisis. </a:t>
            </a:r>
            <a:endPar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tab pos="977900" algn="l"/>
              </a:tabLst>
              <a:defRPr/>
            </a:pPr>
            <a:r>
              <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Identifying and strengthening community based intensive treatment and management services, including multisystemic therapy (MST), for youth, regardless of payor source.</a:t>
            </a:r>
            <a:endPar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rPr>
              <a:t>Establishing telehealth services (IC § 25-1-9.5-6) and programs to allow youth involved in services to take advantage of remote mental health services. Any providers used must comply with all requirements of IC § 12-23-1-6 and Indiana Administrative Code 440 IAC 4.4-2-1. All addiction treatment services rendered on a more than incidental basis must be done by a provider certified by the Indiana Family and Social Services Administration; Division of Mental Health and Addiction.</a:t>
            </a: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tab pos="977900" algn="l"/>
              </a:tabLst>
              <a:defRPr/>
            </a:pPr>
            <a:r>
              <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Supporting mental health evaluations, which include the use of telehealth services (IC § 25-1-9.5-6).</a:t>
            </a:r>
            <a:endPar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Planning sessions and costs to develop juvenile behavioral health pilot programs, including meetings with a local collaborative body that includes juvenile justice stakeholders.</a:t>
            </a:r>
            <a:endPar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rPr>
              <a:t>Activities that support operations and service delivery of juvenile behavioral health pilot programs with a preference for regional models.</a:t>
            </a:r>
          </a:p>
          <a:p>
            <a:pPr marL="342900" marR="0" lvl="0" indent="-342900" algn="l" defTabSz="914400" rtl="0" eaLnBrk="0" fontAlgn="base" latinLnBrk="0" hangingPunct="0">
              <a:lnSpc>
                <a:spcPct val="110000"/>
              </a:lnSpc>
              <a:spcBef>
                <a:spcPts val="0"/>
              </a:spcBef>
              <a:spcAft>
                <a:spcPts val="60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Evidence based juvenile behavioral health pilot projects.  </a:t>
            </a:r>
            <a:endPar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10000"/>
              </a:lnSpc>
              <a:spcBef>
                <a:spcPts val="0"/>
              </a:spcBef>
              <a:spcAft>
                <a:spcPts val="60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ICJI strongly recommends programs that are evidence based or considered to be promising practices.  The selected program may be altered to meet the requirements of the applicant, but fidelity should be maintained as closely as possible. Examples of model programs may be found </a:t>
            </a:r>
            <a:r>
              <a:rPr kumimoji="0" lang="en-US" sz="1350" b="0" i="0" u="sng" strike="noStrike" kern="1200" cap="none" spc="0" normalizeH="0" baseline="0" noProof="0" dirty="0">
                <a:ln>
                  <a:noFill/>
                </a:ln>
                <a:solidFill>
                  <a:srgbClr val="0000FF"/>
                </a:solidFill>
                <a:effectLst/>
                <a:uLnTx/>
                <a:uFillTx/>
                <a:latin typeface="Calibri Light" panose="020F0302020204030204"/>
                <a:ea typeface="Times New Roman" panose="02020603050405020304" pitchFamily="18" charset="0"/>
                <a:cs typeface="Calibri" panose="020F0502020204030204" pitchFamily="34" charset="0"/>
                <a:hlinkClick r:id="rId4"/>
              </a:rPr>
              <a:t>here</a:t>
            </a:r>
            <a:r>
              <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in the Grants Process Workgroup Report and the Behavioral Health Report.</a:t>
            </a:r>
            <a:endParaRPr kumimoji="0" lang="en-US" sz="135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9247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82340"/>
            <a:ext cx="7167307" cy="4820230"/>
          </a:xfrm>
          <a:prstGeom prst="rect">
            <a:avLst/>
          </a:prstGeom>
          <a:noFill/>
        </p:spPr>
        <p:txBody>
          <a:bodyPr wrap="square" rtlCol="0">
            <a:spAutoFit/>
          </a:bodyPr>
          <a:lstStyle/>
          <a:p>
            <a:pPr marL="0" marR="0" lvl="0" indent="0" algn="l" defTabSz="914400" rtl="0" eaLnBrk="0" fontAlgn="base" latinLnBrk="0" hangingPunct="0">
              <a:lnSpc>
                <a:spcPct val="110000"/>
              </a:lnSpc>
              <a:spcBef>
                <a:spcPts val="0"/>
              </a:spcBef>
              <a:spcAft>
                <a:spcPts val="0"/>
              </a:spcAft>
              <a:buClrTx/>
              <a:buSzTx/>
              <a:buFontTx/>
              <a:buNone/>
              <a:tabLst>
                <a:tab pos="977900" algn="l"/>
                <a:tab pos="978535" algn="l"/>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Personnel, employee benefits, and cost of supplies and travel to perform the activities listed below are allowable costs. Overtime for grant funded staff is an allowable cost, but to claim the increased rate, there must be a separate line item in the budget that includes the overtime rate of pay.</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Wingdings" panose="05000000000000000000" pitchFamily="2" charset="2"/>
              <a:buChar char=""/>
              <a:tabLst>
                <a:tab pos="977900" algn="l"/>
                <a:tab pos="978535" algn="l"/>
              </a:tabLst>
              <a:defRPr/>
            </a:pPr>
            <a:r>
              <a:rPr kumimoji="0" lang="en-US" sz="1400" b="0" i="1"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Costs </a:t>
            </a:r>
            <a:r>
              <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for program materials such as pamphlets, handouts, booklets, or brochures.</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10000"/>
              </a:lnSpc>
              <a:spcBef>
                <a:spcPts val="0"/>
              </a:spcBef>
              <a:spcAft>
                <a:spcPts val="0"/>
              </a:spcAft>
              <a:buClrTx/>
              <a:buSzTx/>
              <a:buFontTx/>
              <a:buNone/>
              <a:tabLst>
                <a:tab pos="977900" algn="l"/>
                <a:tab pos="978535" algn="l"/>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Wingdings" panose="05000000000000000000" pitchFamily="2" charset="2"/>
              <a:buChar char=""/>
              <a:tabLst>
                <a:tab pos="977900" algn="l"/>
                <a:tab pos="978535" algn="l"/>
              </a:tabLst>
              <a:defRPr/>
            </a:pPr>
            <a:r>
              <a:rPr kumimoji="0" lang="en-US" sz="1400" b="0" i="1"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Culturally and linguistically</a:t>
            </a:r>
            <a:r>
              <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appropriate services such as interpreters and/or having documents translated into other</a:t>
            </a:r>
            <a:r>
              <a:rPr kumimoji="0" lang="en-US" sz="1400" b="0" i="0" u="none" strike="noStrike" kern="1200" cap="none" spc="-25"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a:t>
            </a:r>
            <a:r>
              <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languages.</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10000"/>
              </a:lnSpc>
              <a:spcBef>
                <a:spcPts val="0"/>
              </a:spcBef>
              <a:spcAft>
                <a:spcPts val="0"/>
              </a:spcAft>
              <a:buClrTx/>
              <a:buSzTx/>
              <a:buFontTx/>
              <a:buNone/>
              <a:tabLst>
                <a:tab pos="977900" algn="l"/>
                <a:tab pos="978535" algn="l"/>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Wingdings" panose="05000000000000000000" pitchFamily="2" charset="2"/>
              <a:buChar char=""/>
              <a:tabLst>
                <a:tab pos="977900" algn="l"/>
                <a:tab pos="978535" algn="l"/>
              </a:tabLst>
              <a:defRPr/>
            </a:pPr>
            <a:r>
              <a:rPr kumimoji="0" lang="en-US" sz="1400" b="0" i="1"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Technical assistance</a:t>
            </a:r>
            <a:r>
              <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with respect to adherence to or application of model programs.</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10000"/>
              </a:lnSpc>
              <a:spcBef>
                <a:spcPts val="0"/>
              </a:spcBef>
              <a:spcAft>
                <a:spcPts val="0"/>
              </a:spcAft>
              <a:buClrTx/>
              <a:buSzTx/>
              <a:buFontTx/>
              <a:buNone/>
              <a:tabLst>
                <a:tab pos="977900" algn="l"/>
                <a:tab pos="978535" algn="l"/>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Wingdings" panose="05000000000000000000" pitchFamily="2" charset="2"/>
              <a:buChar char=""/>
              <a:tabLst>
                <a:tab pos="977900" algn="l"/>
                <a:tab pos="978535" algn="l"/>
              </a:tabLst>
              <a:defRPr/>
            </a:pPr>
            <a:r>
              <a:rPr kumimoji="0" lang="en-US" sz="1400" b="0" i="1"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Placement advocacy</a:t>
            </a:r>
            <a:r>
              <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to assist in locating and securing safe alternatives to incarceration or out of home placement.</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457200" marR="0" lvl="0" indent="0" algn="l" defTabSz="914400" rtl="0" eaLnBrk="0" fontAlgn="base" latinLnBrk="0" hangingPunct="0">
              <a:lnSpc>
                <a:spcPct val="110000"/>
              </a:lnSpc>
              <a:spcBef>
                <a:spcPts val="0"/>
              </a:spcBef>
              <a:spcAft>
                <a:spcPts val="0"/>
              </a:spcAft>
              <a:buClrTx/>
              <a:buSzTx/>
              <a:buFontTx/>
              <a:buNone/>
              <a:tabLst>
                <a:tab pos="977900" algn="l"/>
                <a:tab pos="978535" algn="l"/>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a:t>
            </a:r>
            <a:endPar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Wingdings" panose="05000000000000000000" pitchFamily="2" charset="2"/>
              <a:buChar char=""/>
              <a:tabLst>
                <a:tab pos="977900" algn="l"/>
                <a:tab pos="978535" algn="l"/>
              </a:tabLst>
              <a:defRPr/>
            </a:pPr>
            <a:r>
              <a:rPr kumimoji="0" lang="en-US" sz="1400" b="0" i="1"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Medical advocacy</a:t>
            </a:r>
            <a:r>
              <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Calibri" panose="020F0502020204030204" pitchFamily="34" charset="0"/>
              </a:rPr>
              <a:t> including referrals for mental healthcare services, and funding for any mental healthcare services, including services delivered via telehealth and related out of pocket costs that would otherwise be the responsibility of the youth or family. </a:t>
            </a:r>
          </a:p>
          <a:p>
            <a:pPr marL="342900" marR="0" lvl="0" indent="-342900" algn="l" defTabSz="914400" rtl="0" eaLnBrk="0" fontAlgn="base" latinLnBrk="0" hangingPunct="0">
              <a:lnSpc>
                <a:spcPct val="110000"/>
              </a:lnSpc>
              <a:spcBef>
                <a:spcPts val="0"/>
              </a:spcBef>
              <a:spcAft>
                <a:spcPts val="0"/>
              </a:spcAft>
              <a:buClrTx/>
              <a:buSzTx/>
              <a:buFont typeface="Wingdings" panose="05000000000000000000" pitchFamily="2" charset="2"/>
              <a:buChar char=""/>
              <a:tabLst>
                <a:tab pos="977900" algn="l"/>
                <a:tab pos="978535" algn="l"/>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Wingdings" panose="05000000000000000000" pitchFamily="2" charset="2"/>
              <a:buChar char=""/>
              <a:tabLst>
                <a:tab pos="977900" algn="l"/>
                <a:tab pos="978535" algn="l"/>
              </a:tabLst>
              <a:defRPr/>
            </a:pPr>
            <a:r>
              <a:rPr kumimoji="0" lang="en-US" sz="1400" b="0" i="1"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mn-cs"/>
              </a:rPr>
              <a:t>Counseling</a:t>
            </a:r>
            <a:r>
              <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mn-cs"/>
              </a:rPr>
              <a:t> and support services, and childcare services for families who are engaged in a diversion</a:t>
            </a:r>
            <a:r>
              <a:rPr lang="en-US" sz="1400" dirty="0">
                <a:solidFill>
                  <a:prstClr val="black"/>
                </a:solidFill>
                <a:latin typeface="Calibri Light" panose="020F0302020204030204"/>
                <a:ea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mn-cs"/>
              </a:rPr>
              <a:t>community alternatives or behavioral health care programs</a:t>
            </a:r>
            <a:endParaRPr kumimoji="0" lang="en-US" sz="1400" b="0" i="0" u="none" strike="noStrike" kern="1200" cap="none" spc="0" normalizeH="0" baseline="0" noProof="0" dirty="0">
              <a:ln>
                <a:noFill/>
              </a:ln>
              <a:solidFill>
                <a:srgbClr val="5B9BD5">
                  <a:lumMod val="75000"/>
                </a:srgbClr>
              </a:solidFill>
              <a:effectLst/>
              <a:uLnTx/>
              <a:uFillTx/>
              <a:latin typeface="Calibri Light" panose="020F0302020204030204"/>
              <a:ea typeface="Calibri" panose="020F0502020204030204" pitchFamily="34" charset="0"/>
              <a:cs typeface="+mn-cs"/>
            </a:endParaRP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ALLOWABLE COSTS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green dollar sign on a white background&#10;&#10;Description automatically generated">
            <a:extLst>
              <a:ext uri="{FF2B5EF4-FFF2-40B4-BE49-F238E27FC236}">
                <a16:creationId xmlns:a16="http://schemas.microsoft.com/office/drawing/2014/main" id="{1E4389B8-5514-6C3A-B0D6-C4E544D65A8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9547" y="455236"/>
            <a:ext cx="3795283" cy="6174163"/>
          </a:xfrm>
          <a:prstGeom prst="rect">
            <a:avLst/>
          </a:prstGeom>
        </p:spPr>
      </p:pic>
    </p:spTree>
    <p:extLst>
      <p:ext uri="{BB962C8B-B14F-4D97-AF65-F5344CB8AC3E}">
        <p14:creationId xmlns:p14="http://schemas.microsoft.com/office/powerpoint/2010/main" val="174526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1582340"/>
            <a:ext cx="7167307" cy="4342856"/>
          </a:xfrm>
          <a:prstGeom prst="rect">
            <a:avLst/>
          </a:prstGeom>
          <a:noFill/>
        </p:spPr>
        <p:txBody>
          <a:bodyPr wrap="square" rtlCol="0">
            <a:spAutoFit/>
          </a:bodyPr>
          <a:lstStyle/>
          <a:p>
            <a:pPr marL="0" marR="0" lvl="0" indent="0" algn="l" defTabSz="914400" rtl="0" eaLnBrk="0" fontAlgn="base" latinLnBrk="0" hangingPunct="0">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Program costs must meet the following criteria:</a:t>
            </a:r>
            <a:endPar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0" marR="0" lvl="0" indent="0" algn="l" defTabSz="914400" rtl="0" eaLnBrk="0" fontAlgn="base" latinLnBrk="0" hangingPunct="0">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 </a:t>
            </a:r>
            <a:endPar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342900" marR="0" lvl="0" indent="-342900" algn="l" defTabSz="914400" rtl="0" eaLnBrk="0" fontAlgn="base" latinLnBrk="0" hangingPunct="0">
              <a:lnSpc>
                <a:spcPct val="11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Costs must be necessary and reasonable for the stated purpose of the</a:t>
            </a:r>
            <a:r>
              <a:rPr kumimoji="0" lang="en-US" sz="1800" b="0" i="0" u="none" strike="noStrike" kern="1200" cap="none" spc="-7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 </a:t>
            </a: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grant.</a:t>
            </a:r>
          </a:p>
          <a:p>
            <a:pPr marL="342900" marR="0" lvl="0" indent="-342900" algn="l" defTabSz="914400" rtl="0" eaLnBrk="0" fontAlgn="base" latinLnBrk="0" hangingPunct="0">
              <a:lnSpc>
                <a:spcPct val="11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342900" marR="0" lvl="0" indent="-342900" algn="l" defTabSz="914400" rtl="0" eaLnBrk="0" fontAlgn="base" latinLnBrk="0" hangingPunct="0">
              <a:lnSpc>
                <a:spcPct val="11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Costs must be in accordance with generally accepted accounting principles. </a:t>
            </a:r>
            <a:r>
              <a:rPr kumimoji="0" lang="en-US" sz="1800" b="0" i="0" u="sng" strike="noStrike" kern="1200" cap="none" spc="0" normalizeH="0" baseline="0" noProof="0" dirty="0">
                <a:ln>
                  <a:noFill/>
                </a:ln>
                <a:solidFill>
                  <a:srgbClr val="5B9BD5">
                    <a:lumMod val="75000"/>
                  </a:srgbClr>
                </a:solidFill>
                <a:effectLst/>
                <a:uLnTx/>
                <a:uFillTx/>
                <a:latin typeface="+mj-l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Learn more</a:t>
            </a:r>
            <a:r>
              <a:rPr kumimoji="0" lang="en-US" sz="1800" b="0" i="0" u="none" strike="noStrike" kern="1200" cap="none" spc="0" normalizeH="0" baseline="0" noProof="0" dirty="0">
                <a:ln>
                  <a:noFill/>
                </a:ln>
                <a:solidFill>
                  <a:srgbClr val="5B9BD5">
                    <a:lumMod val="75000"/>
                  </a:srgbClr>
                </a:solidFill>
                <a:effectLst/>
                <a:uLnTx/>
                <a:uFillTx/>
                <a:latin typeface="+mj-lt"/>
                <a:ea typeface="Calibri" panose="020F0502020204030204" pitchFamily="34" charset="0"/>
                <a:cs typeface="Calibri" panose="020F0502020204030204" pitchFamily="34" charset="0"/>
              </a:rPr>
              <a:t>. </a:t>
            </a:r>
          </a:p>
          <a:p>
            <a:pPr marL="342900" marR="0" lvl="0" indent="-342900" algn="l" defTabSz="914400" rtl="0" eaLnBrk="0" fontAlgn="base" latinLnBrk="0" hangingPunct="0">
              <a:lnSpc>
                <a:spcPct val="11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342900" marR="0" lvl="0" indent="-342900" algn="l" defTabSz="914400" rtl="0" eaLnBrk="0" fontAlgn="base" latinLnBrk="0" hangingPunct="0">
              <a:lnSpc>
                <a:spcPct val="11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Costs must be consistent with policies and procedures of the grant program and applied uniformly.</a:t>
            </a:r>
          </a:p>
          <a:p>
            <a:pPr marL="342900" marR="0" lvl="0" indent="-342900" algn="l" defTabSz="914400" rtl="0" eaLnBrk="0" fontAlgn="base" latinLnBrk="0" hangingPunct="0">
              <a:lnSpc>
                <a:spcPct val="110000"/>
              </a:lnSpc>
              <a:spcBef>
                <a:spcPts val="0"/>
              </a:spcBef>
              <a:spcAft>
                <a:spcPts val="0"/>
              </a:spcAft>
              <a:buClrTx/>
              <a:buSzTx/>
              <a:buFont typeface="+mj-lt"/>
              <a:buAutoNum type="arabicPeriod"/>
              <a:tabLst/>
              <a:defRPr/>
            </a:pPr>
            <a:endPar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342900" marR="0" lvl="0" indent="-342900" algn="l" defTabSz="914400" rtl="0" eaLnBrk="0" fontAlgn="base" latinLnBrk="0" hangingPunct="0">
              <a:lnSpc>
                <a:spcPct val="110000"/>
              </a:lnSpc>
              <a:spcBef>
                <a:spcPts val="0"/>
              </a:spcBef>
              <a:spcAft>
                <a:spcPts val="0"/>
              </a:spcAft>
              <a:buClrTx/>
              <a:buSzTx/>
              <a:buFont typeface="+mj-lt"/>
              <a:buAutoNum type="arabicPeriod"/>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Costs must be adequately documented with supporting materials including receipts, invoices, timesheets, paystubs,</a:t>
            </a:r>
            <a:r>
              <a:rPr kumimoji="0" lang="en-US" sz="1800" b="0" i="0" u="none" strike="noStrike" kern="1200" cap="none" spc="-5"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 </a:t>
            </a: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etc. The ICJI supporting documentation policy can be found </a:t>
            </a:r>
            <a:r>
              <a:rPr kumimoji="0" lang="en-US" sz="1800" b="0" i="0" u="sng" strike="noStrike" kern="1200" cap="none" spc="0" normalizeH="0" baseline="0" noProof="0" dirty="0">
                <a:ln>
                  <a:noFill/>
                </a:ln>
                <a:solidFill>
                  <a:srgbClr val="5B9BD5">
                    <a:lumMod val="75000"/>
                  </a:srgbClr>
                </a:solidFill>
                <a:effectLst/>
                <a:uLnTx/>
                <a:uFillTx/>
                <a:latin typeface="+mj-l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here</a:t>
            </a:r>
            <a:r>
              <a:rPr kumimoji="0" lang="en-US" sz="1800" b="0" i="0" u="sng" strike="noStrike" kern="1200" cap="none" spc="0" normalizeH="0" baseline="0" noProof="0" dirty="0">
                <a:ln>
                  <a:noFill/>
                </a:ln>
                <a:solidFill>
                  <a:srgbClr val="5B9BD5">
                    <a:lumMod val="75000"/>
                  </a:srgbClr>
                </a:solidFill>
                <a:effectLst/>
                <a:uLnTx/>
                <a:uFillTx/>
                <a:latin typeface="+mj-lt"/>
                <a:ea typeface="Calibri" panose="020F0502020204030204" pitchFamily="34" charset="0"/>
                <a:cs typeface="Calibri" panose="020F0502020204030204" pitchFamily="34" charset="0"/>
              </a:rPr>
              <a:t>.</a:t>
            </a:r>
            <a:endParaRPr kumimoji="0" lang="en-US" sz="1800" b="0" i="0" u="none" strike="noStrike" kern="1200" cap="none" spc="0" normalizeH="0" baseline="0" noProof="0" dirty="0">
              <a:ln>
                <a:noFill/>
              </a:ln>
              <a:solidFill>
                <a:srgbClr val="5B9BD5">
                  <a:lumMod val="75000"/>
                </a:srgbClr>
              </a:solidFill>
              <a:effectLst/>
              <a:uLnTx/>
              <a:uFillTx/>
              <a:latin typeface="+mj-lt"/>
              <a:ea typeface="Calibri" panose="020F0502020204030204" pitchFamily="34" charset="0"/>
              <a:cs typeface="+mn-cs"/>
            </a:endParaRP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PROGRAM COSTS</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A green dollar sign on a white background&#10;&#10;Description automatically generated">
            <a:extLst>
              <a:ext uri="{FF2B5EF4-FFF2-40B4-BE49-F238E27FC236}">
                <a16:creationId xmlns:a16="http://schemas.microsoft.com/office/drawing/2014/main" id="{1E4389B8-5514-6C3A-B0D6-C4E544D65A8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49547" y="455236"/>
            <a:ext cx="3795283" cy="6174163"/>
          </a:xfrm>
          <a:prstGeom prst="rect">
            <a:avLst/>
          </a:prstGeom>
        </p:spPr>
      </p:pic>
    </p:spTree>
    <p:extLst>
      <p:ext uri="{BB962C8B-B14F-4D97-AF65-F5344CB8AC3E}">
        <p14:creationId xmlns:p14="http://schemas.microsoft.com/office/powerpoint/2010/main" val="1561644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6" y="546678"/>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UNALLOWABLE COSTS </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AD4D093-BC4F-2F03-89EE-2A393A26F449}"/>
              </a:ext>
            </a:extLst>
          </p:cNvPr>
          <p:cNvSpPr txBox="1"/>
          <p:nvPr/>
        </p:nvSpPr>
        <p:spPr>
          <a:xfrm>
            <a:off x="4463516" y="1382286"/>
            <a:ext cx="6099462" cy="5256952"/>
          </a:xfrm>
          <a:prstGeom prst="rect">
            <a:avLst/>
          </a:prstGeom>
          <a:noFill/>
        </p:spPr>
        <p:txBody>
          <a:bodyPr wrap="square">
            <a:spAutoFit/>
          </a:bodyPr>
          <a:lstStyle/>
          <a:p>
            <a:pPr marL="0" marR="0" lvl="0" indent="0" algn="l" defTabSz="914400" rtl="0" eaLnBrk="0" fontAlgn="base" latinLnBrk="0" hangingPunct="0">
              <a:lnSpc>
                <a:spcPct val="11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The following budget items listed below are unallowable and will not be supported by this program’s funding:</a:t>
            </a: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Direct financial assistance to a client such as cash.</a:t>
            </a:r>
            <a:endParaRPr kumimoji="0" lang="en-US" sz="18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Supplanting existing positions or offsetting existing expenses of the recipient.</a:t>
            </a:r>
            <a:endPar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Lobbying.</a:t>
            </a:r>
            <a:endPar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Fundraising (including financial campaigns, endowment drives, solicitation of gifts and bequests, and similar expenses incurred solely to raise capital or obtain contributions) and time spent procuring funding including completing federal and state funding applications.</a:t>
            </a:r>
            <a:endPar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Purchase of real estate.</a:t>
            </a:r>
            <a:endPar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Construction and physical modification to buildings, including minor renovations (such as painting or carpeting).</a:t>
            </a:r>
            <a:endPar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Purchase of vehicles.</a:t>
            </a:r>
            <a:endPar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342900" marR="0" lvl="0" indent="-342900" algn="l" defTabSz="914400"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Calibri" panose="020F0502020204030204" pitchFamily="34" charset="0"/>
              </a:rPr>
              <a:t>Indirect cost rate and/or de minimis rate.</a:t>
            </a:r>
            <a:endParaRPr kumimoji="0" lang="en-US" sz="1800" b="0" i="0" u="none" strike="noStrike" kern="1200" cap="none" spc="0" normalizeH="0" baseline="0" noProof="0" dirty="0">
              <a:ln>
                <a:noFill/>
              </a:ln>
              <a:solidFill>
                <a:prstClr val="black"/>
              </a:solidFill>
              <a:effectLst/>
              <a:uLnTx/>
              <a:uFillTx/>
              <a:latin typeface="+mj-lt"/>
              <a:ea typeface="Calibri" panose="020F0502020204030204" pitchFamily="34" charset="0"/>
              <a:cs typeface="+mn-cs"/>
            </a:endParaRPr>
          </a:p>
          <a:p>
            <a:pPr marL="0" marR="0" lvl="0" indent="0" algn="l" defTabSz="914400" rtl="0" eaLnBrk="0" fontAlgn="base" latinLnBrk="0" hangingPunct="0">
              <a:lnSpc>
                <a:spcPct val="110000"/>
              </a:lnSpc>
              <a:spcBef>
                <a:spcPts val="0"/>
              </a:spcBef>
              <a:spcAft>
                <a:spcPts val="0"/>
              </a:spcAft>
              <a:buClrTx/>
              <a:buSzTx/>
              <a:buFontTx/>
              <a:buNone/>
              <a:tabLst>
                <a:tab pos="977900" algn="l"/>
                <a:tab pos="978535" algn="l"/>
              </a:tabLst>
              <a:defRPr/>
            </a:pPr>
            <a:endParaRPr kumimoji="0" lang="en-US" sz="18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9047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F9D767-7CAD-C6C9-D199-3A561E18C76D}"/>
              </a:ext>
            </a:extLst>
          </p:cNvPr>
          <p:cNvSpPr>
            <a:spLocks noGrp="1"/>
          </p:cNvSpPr>
          <p:nvPr>
            <p:ph idx="1"/>
          </p:nvPr>
        </p:nvSpPr>
        <p:spPr>
          <a:xfrm>
            <a:off x="769162" y="603096"/>
            <a:ext cx="10547555" cy="5651807"/>
          </a:xfrm>
          <a:ln w="47625">
            <a:solidFill>
              <a:srgbClr val="002060"/>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j-lt"/>
                <a:ea typeface="+mn-ea"/>
                <a:cs typeface="+mn-cs"/>
              </a:rPr>
              <a:t>Thanks for joining us today:</a:t>
            </a:r>
            <a:br>
              <a:rPr kumimoji="0" lang="en-US" sz="2400" b="1" i="0" u="none" strike="noStrike" kern="1200" cap="none" spc="0" normalizeH="0" baseline="0" noProof="0" dirty="0">
                <a:ln>
                  <a:noFill/>
                </a:ln>
                <a:solidFill>
                  <a:prstClr val="black"/>
                </a:solidFill>
                <a:effectLst/>
                <a:uLnTx/>
                <a:uFillTx/>
                <a:latin typeface="+mj-lt"/>
                <a:ea typeface="+mn-ea"/>
                <a:cs typeface="+mn-cs"/>
              </a:rPr>
            </a:br>
            <a:br>
              <a:rPr kumimoji="0" lang="en-US" sz="2400" b="0" i="0" u="none" strike="noStrike" kern="1200" cap="none" spc="0" normalizeH="0" baseline="0" noProof="0" dirty="0">
                <a:ln>
                  <a:noFill/>
                </a:ln>
                <a:solidFill>
                  <a:prstClr val="black"/>
                </a:solidFill>
                <a:effectLst/>
                <a:uLnTx/>
                <a:uFillTx/>
                <a:latin typeface="+mj-lt"/>
                <a:ea typeface="+mn-ea"/>
                <a:cs typeface="+mn-cs"/>
              </a:rPr>
            </a:br>
            <a:r>
              <a:rPr kumimoji="0" lang="en-US" sz="2400" b="0" i="0" u="none" strike="noStrike" kern="1200" cap="none" spc="0" normalizeH="0" baseline="0" noProof="0" dirty="0">
                <a:ln>
                  <a:noFill/>
                </a:ln>
                <a:solidFill>
                  <a:prstClr val="black"/>
                </a:solidFill>
                <a:effectLst/>
                <a:uLnTx/>
                <a:uFillTx/>
                <a:latin typeface="+mj-lt"/>
                <a:ea typeface="+mn-ea"/>
                <a:cs typeface="+mn-cs"/>
              </a:rPr>
              <a:t>Please keep your lines muted during the presentation. </a:t>
            </a:r>
            <a:br>
              <a:rPr kumimoji="0" lang="en-US" sz="2400" b="0" i="0" u="none" strike="noStrike" kern="1200" cap="none" spc="0" normalizeH="0" baseline="0" noProof="0" dirty="0">
                <a:ln>
                  <a:noFill/>
                </a:ln>
                <a:solidFill>
                  <a:prstClr val="black"/>
                </a:solidFill>
                <a:effectLst/>
                <a:uLnTx/>
                <a:uFillTx/>
                <a:latin typeface="+mj-lt"/>
                <a:ea typeface="+mn-ea"/>
                <a:cs typeface="+mn-cs"/>
              </a:rPr>
            </a:br>
            <a:br>
              <a:rPr kumimoji="0" lang="en-US" sz="2400" b="0" i="0" u="none" strike="noStrike" kern="1200" cap="none" spc="0" normalizeH="0" baseline="0" noProof="0" dirty="0">
                <a:ln>
                  <a:noFill/>
                </a:ln>
                <a:solidFill>
                  <a:prstClr val="black"/>
                </a:solidFill>
                <a:effectLst/>
                <a:uLnTx/>
                <a:uFillTx/>
                <a:latin typeface="+mj-lt"/>
                <a:ea typeface="+mn-ea"/>
                <a:cs typeface="+mn-cs"/>
              </a:rPr>
            </a:br>
            <a:r>
              <a:rPr kumimoji="0" lang="en-US" sz="2400" b="0" i="0" u="none" strike="noStrike" kern="1200" cap="none" spc="0" normalizeH="0" baseline="0" noProof="0" dirty="0">
                <a:ln>
                  <a:noFill/>
                </a:ln>
                <a:solidFill>
                  <a:prstClr val="black"/>
                </a:solidFill>
                <a:effectLst/>
                <a:uLnTx/>
                <a:uFillTx/>
                <a:latin typeface="+mj-lt"/>
                <a:ea typeface="+mn-ea"/>
                <a:cs typeface="+mn-cs"/>
              </a:rPr>
              <a:t>Webinar is being </a:t>
            </a:r>
            <a:r>
              <a:rPr kumimoji="0" lang="en-US" sz="2400" b="1" i="0" u="none" strike="noStrike" kern="1200" cap="none" spc="0" normalizeH="0" baseline="0" noProof="0" dirty="0">
                <a:ln>
                  <a:noFill/>
                </a:ln>
                <a:solidFill>
                  <a:prstClr val="black"/>
                </a:solidFill>
                <a:effectLst/>
                <a:uLnTx/>
                <a:uFillTx/>
                <a:latin typeface="+mj-lt"/>
                <a:ea typeface="+mn-ea"/>
                <a:cs typeface="+mn-cs"/>
              </a:rPr>
              <a:t>recorded</a:t>
            </a:r>
            <a:r>
              <a:rPr kumimoji="0" lang="en-US" sz="2400" b="0" i="0" u="none" strike="noStrike" kern="1200" cap="none" spc="0" normalizeH="0" baseline="0" noProof="0" dirty="0">
                <a:ln>
                  <a:noFill/>
                </a:ln>
                <a:solidFill>
                  <a:prstClr val="black"/>
                </a:solidFill>
                <a:effectLst/>
                <a:uLnTx/>
                <a:uFillTx/>
                <a:latin typeface="+mj-lt"/>
                <a:ea typeface="+mn-ea"/>
                <a:cs typeface="+mn-cs"/>
              </a:rPr>
              <a:t>. It will be posted on the ICJI website. </a:t>
            </a:r>
            <a:br>
              <a:rPr kumimoji="0" lang="en-US" sz="2400" b="0" i="0" u="none" strike="noStrike" kern="1200" cap="none" spc="0" normalizeH="0" baseline="0" noProof="0" dirty="0">
                <a:ln>
                  <a:noFill/>
                </a:ln>
                <a:solidFill>
                  <a:prstClr val="black"/>
                </a:solidFill>
                <a:effectLst/>
                <a:uLnTx/>
                <a:uFillTx/>
                <a:latin typeface="+mj-lt"/>
                <a:ea typeface="+mn-ea"/>
                <a:cs typeface="+mn-cs"/>
              </a:rPr>
            </a:br>
            <a:br>
              <a:rPr kumimoji="0" lang="en-US" sz="2400" b="0" i="0" u="none" strike="noStrike" kern="1200" cap="none" spc="0" normalizeH="0" baseline="0" noProof="0" dirty="0">
                <a:ln>
                  <a:noFill/>
                </a:ln>
                <a:solidFill>
                  <a:prstClr val="black"/>
                </a:solidFill>
                <a:effectLst/>
                <a:uLnTx/>
                <a:uFillTx/>
                <a:latin typeface="+mj-lt"/>
                <a:ea typeface="+mn-ea"/>
                <a:cs typeface="+mn-cs"/>
              </a:rPr>
            </a:br>
            <a:r>
              <a:rPr kumimoji="0" lang="en-US" sz="2400" b="0" i="0" u="none" strike="noStrike" kern="1200" cap="none" spc="0" normalizeH="0" baseline="0" noProof="0" dirty="0">
                <a:ln>
                  <a:noFill/>
                </a:ln>
                <a:solidFill>
                  <a:prstClr val="black"/>
                </a:solidFill>
                <a:effectLst/>
                <a:uLnTx/>
                <a:uFillTx/>
                <a:latin typeface="+mj-lt"/>
                <a:ea typeface="+mn-ea"/>
                <a:cs typeface="+mn-cs"/>
              </a:rPr>
              <a:t>Questions and Answers at the end. </a:t>
            </a:r>
            <a:br>
              <a:rPr kumimoji="0" lang="en-US" sz="2400" b="0" i="0" u="none" strike="noStrike" kern="1200" cap="none" spc="0" normalizeH="0" baseline="0" noProof="0" dirty="0">
                <a:ln>
                  <a:noFill/>
                </a:ln>
                <a:solidFill>
                  <a:prstClr val="black"/>
                </a:solidFill>
                <a:effectLst/>
                <a:uLnTx/>
                <a:uFillTx/>
                <a:latin typeface="+mj-lt"/>
                <a:ea typeface="+mn-ea"/>
                <a:cs typeface="+mn-cs"/>
              </a:rPr>
            </a:br>
            <a:br>
              <a:rPr kumimoji="0" lang="en-US" sz="2400" b="0" i="0" u="none" strike="noStrike" kern="1200" cap="none" spc="0" normalizeH="0" baseline="0" noProof="0" dirty="0">
                <a:ln>
                  <a:noFill/>
                </a:ln>
                <a:solidFill>
                  <a:prstClr val="black"/>
                </a:solidFill>
                <a:effectLst/>
                <a:uLnTx/>
                <a:uFillTx/>
                <a:latin typeface="+mj-lt"/>
                <a:ea typeface="+mn-ea"/>
                <a:cs typeface="+mn-cs"/>
              </a:rPr>
            </a:br>
            <a:r>
              <a:rPr kumimoji="0" lang="en-US" sz="2400" b="0" i="0" u="none" strike="noStrike" kern="1200" cap="none" spc="0" normalizeH="0" baseline="0" noProof="0" dirty="0">
                <a:ln>
                  <a:noFill/>
                </a:ln>
                <a:solidFill>
                  <a:prstClr val="black"/>
                </a:solidFill>
                <a:effectLst/>
                <a:uLnTx/>
                <a:uFillTx/>
                <a:latin typeface="+mj-lt"/>
                <a:ea typeface="+mn-ea"/>
                <a:cs typeface="+mn-cs"/>
              </a:rPr>
              <a:t>Feel Free to utilize the chat box during the webinar. </a:t>
            </a:r>
          </a:p>
          <a:p>
            <a:pPr marL="0" indent="0" algn="ctr">
              <a:buNone/>
            </a:pPr>
            <a:endParaRPr lang="en-US" dirty="0">
              <a:latin typeface="+mj-lt"/>
            </a:endParaRPr>
          </a:p>
        </p:txBody>
      </p:sp>
      <p:pic>
        <p:nvPicPr>
          <p:cNvPr id="4" name="Graphic 3" descr="Mute speaker outline">
            <a:extLst>
              <a:ext uri="{FF2B5EF4-FFF2-40B4-BE49-F238E27FC236}">
                <a16:creationId xmlns:a16="http://schemas.microsoft.com/office/drawing/2014/main" id="{68DEEC55-6D1C-3B3B-44BC-33086EEA50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8741" y="1979476"/>
            <a:ext cx="1096725" cy="1096725"/>
          </a:xfrm>
          <a:prstGeom prst="rect">
            <a:avLst/>
          </a:prstGeom>
        </p:spPr>
      </p:pic>
      <p:pic>
        <p:nvPicPr>
          <p:cNvPr id="5" name="Graphic 4" descr="Chat outline">
            <a:extLst>
              <a:ext uri="{FF2B5EF4-FFF2-40B4-BE49-F238E27FC236}">
                <a16:creationId xmlns:a16="http://schemas.microsoft.com/office/drawing/2014/main" id="{D295FAA0-26DB-4BF9-6611-BBB3ED1BE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40978" y="3702973"/>
            <a:ext cx="1549137" cy="1549137"/>
          </a:xfrm>
          <a:prstGeom prst="rect">
            <a:avLst/>
          </a:prstGeom>
        </p:spPr>
      </p:pic>
    </p:spTree>
    <p:extLst>
      <p:ext uri="{BB962C8B-B14F-4D97-AF65-F5344CB8AC3E}">
        <p14:creationId xmlns:p14="http://schemas.microsoft.com/office/powerpoint/2010/main" val="4189709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6002A-5329-FEE1-1816-2196A084D4A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A3A9C3C0-80D3-CE11-2004-4AD552C18CF1}"/>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BCAA65C-B2AF-22D8-FBFD-D1F64AFC03DB}"/>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A4880FB-7F60-1971-85FD-929390DBD56E}"/>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4118D01F-D2B0-BEB8-0762-AFF0FA6492D4}"/>
              </a:ext>
            </a:extLst>
          </p:cNvPr>
          <p:cNvSpPr txBox="1">
            <a:spLocks/>
          </p:cNvSpPr>
          <p:nvPr/>
        </p:nvSpPr>
        <p:spPr bwMode="auto">
          <a:xfrm>
            <a:off x="3014090" y="674673"/>
            <a:ext cx="6163820" cy="69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defTabSz="914400" rtl="0" eaLnBrk="0" fontAlgn="base" latinLnBrk="0" hangingPunct="0">
              <a:lnSpc>
                <a:spcPct val="90000"/>
              </a:lnSpc>
              <a:spcBef>
                <a:spcPct val="0"/>
              </a:spcBef>
              <a:spcAft>
                <a:spcPct val="0"/>
              </a:spcAft>
              <a:buClrTx/>
              <a:buSzTx/>
              <a:buFontTx/>
              <a:buNone/>
              <a:tabLst/>
              <a:defRPr/>
            </a:pPr>
            <a:r>
              <a:rPr lang="en-US" sz="2800" dirty="0">
                <a:solidFill>
                  <a:srgbClr val="4472C4">
                    <a:lumMod val="50000"/>
                  </a:srgbClr>
                </a:solidFill>
                <a:latin typeface="Franklin Gothic Demi" panose="020B0703020102020204" pitchFamily="34" charset="0"/>
              </a:rPr>
              <a:t>2025 Group 2 Grant Applications</a:t>
            </a:r>
          </a:p>
        </p:txBody>
      </p:sp>
      <p:sp>
        <p:nvSpPr>
          <p:cNvPr id="17" name="Rectangle 16">
            <a:extLst>
              <a:ext uri="{FF2B5EF4-FFF2-40B4-BE49-F238E27FC236}">
                <a16:creationId xmlns:a16="http://schemas.microsoft.com/office/drawing/2014/main" id="{8832B67E-87CD-EF6B-9104-C2BA75F5E39C}"/>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B95C595-E017-4B7B-F7FC-AC4BDBBE4680}"/>
              </a:ext>
            </a:extLst>
          </p:cNvPr>
          <p:cNvSpPr txBox="1"/>
          <p:nvPr/>
        </p:nvSpPr>
        <p:spPr>
          <a:xfrm>
            <a:off x="830825" y="1651820"/>
            <a:ext cx="10530348" cy="3983719"/>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mj-lt"/>
                <a:ea typeface="+mn-ea"/>
                <a:cs typeface="+mn-cs"/>
              </a:rPr>
              <a:t>Applications opened: Monday, March 17</a:t>
            </a:r>
            <a:r>
              <a:rPr kumimoji="0" lang="en-US" sz="2400" b="0" i="0" u="none" strike="noStrike" kern="1200" cap="none" spc="0" normalizeH="0" baseline="30000" noProof="0" dirty="0">
                <a:ln>
                  <a:noFill/>
                </a:ln>
                <a:effectLst/>
                <a:uLnTx/>
                <a:uFillTx/>
                <a:latin typeface="+mj-lt"/>
                <a:ea typeface="+mn-ea"/>
                <a:cs typeface="+mn-cs"/>
              </a:rPr>
              <a:t>th</a:t>
            </a:r>
            <a:r>
              <a:rPr kumimoji="0" lang="en-US" sz="2400" b="0" i="0" u="none" strike="noStrike" kern="1200" cap="none" spc="0" normalizeH="0" baseline="0" noProof="0" dirty="0">
                <a:ln>
                  <a:noFill/>
                </a:ln>
                <a:effectLst/>
                <a:uLnTx/>
                <a:uFillTx/>
                <a:latin typeface="+mj-lt"/>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mj-lt"/>
                <a:ea typeface="+mn-ea"/>
                <a:cs typeface="+mn-cs"/>
              </a:rPr>
              <a:t>Applications close: Thursday, April 17</a:t>
            </a:r>
            <a:r>
              <a:rPr kumimoji="0" lang="en-US" sz="2400" b="0" i="0" u="none" strike="noStrike" kern="1200" cap="none" spc="0" normalizeH="0" baseline="30000" noProof="0" dirty="0">
                <a:ln>
                  <a:noFill/>
                </a:ln>
                <a:effectLst/>
                <a:uLnTx/>
                <a:uFillTx/>
                <a:latin typeface="+mj-lt"/>
                <a:ea typeface="+mn-ea"/>
                <a:cs typeface="+mn-cs"/>
              </a:rPr>
              <a:t>th</a:t>
            </a:r>
            <a:r>
              <a:rPr kumimoji="0" lang="en-US" sz="2400" b="0" i="0" u="none" strike="noStrike" kern="1200" cap="none" spc="0" normalizeH="0" baseline="0" noProof="0" dirty="0">
                <a:ln>
                  <a:noFill/>
                </a:ln>
                <a:effectLst/>
                <a:uLnTx/>
                <a:uFillTx/>
                <a:latin typeface="+mj-lt"/>
                <a:ea typeface="+mn-ea"/>
                <a:cs typeface="+mn-cs"/>
              </a:rPr>
              <a:t> at 11:59 PM.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mj-lt"/>
                <a:ea typeface="+mn-ea"/>
                <a:cs typeface="+mn-cs"/>
              </a:rPr>
              <a:t>	Applicants are strongly encouraged to submit applications 48 hours prior to the deadline.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effectLst/>
              <a:uLnTx/>
              <a:uFillTx/>
              <a:latin typeface="+mj-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mj-lt"/>
                <a:ea typeface="+mn-ea"/>
                <a:cs typeface="+mn-cs"/>
              </a:rPr>
              <a:t>Award Period: July 1, 2025 – June 30, 2027 (2 years)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latin typeface="+mj-lt"/>
              </a:rPr>
              <a:t>Planning Grants Award Period: July 1, 2025 – June 30, 2026 (1 year) </a:t>
            </a:r>
          </a:p>
        </p:txBody>
      </p:sp>
      <p:pic>
        <p:nvPicPr>
          <p:cNvPr id="3" name="Graphic 2" descr="Document outline">
            <a:extLst>
              <a:ext uri="{FF2B5EF4-FFF2-40B4-BE49-F238E27FC236}">
                <a16:creationId xmlns:a16="http://schemas.microsoft.com/office/drawing/2014/main" id="{09ABB734-2682-625E-6C95-269253685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6528" y="1077419"/>
            <a:ext cx="2045949" cy="2045949"/>
          </a:xfrm>
          <a:prstGeom prst="rect">
            <a:avLst/>
          </a:prstGeom>
        </p:spPr>
      </p:pic>
    </p:spTree>
    <p:extLst>
      <p:ext uri="{BB962C8B-B14F-4D97-AF65-F5344CB8AC3E}">
        <p14:creationId xmlns:p14="http://schemas.microsoft.com/office/powerpoint/2010/main" val="2169423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DB303E-FC45-997E-A614-56D9CA698EBF}"/>
              </a:ext>
            </a:extLst>
          </p:cNvPr>
          <p:cNvSpPr/>
          <p:nvPr/>
        </p:nvSpPr>
        <p:spPr>
          <a:xfrm>
            <a:off x="920545" y="685800"/>
            <a:ext cx="10350910" cy="54864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descr="Laptop outline">
            <a:extLst>
              <a:ext uri="{FF2B5EF4-FFF2-40B4-BE49-F238E27FC236}">
                <a16:creationId xmlns:a16="http://schemas.microsoft.com/office/drawing/2014/main" id="{DF0AF633-8E82-119F-878B-2B81F6DB4B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68636" y="685800"/>
            <a:ext cx="5254728" cy="5254728"/>
          </a:xfrm>
          <a:prstGeom prst="rect">
            <a:avLst/>
          </a:prstGeom>
        </p:spPr>
      </p:pic>
      <p:pic>
        <p:nvPicPr>
          <p:cNvPr id="6" name="Picture 5">
            <a:extLst>
              <a:ext uri="{FF2B5EF4-FFF2-40B4-BE49-F238E27FC236}">
                <a16:creationId xmlns:a16="http://schemas.microsoft.com/office/drawing/2014/main" id="{62584C46-85B7-A021-CD47-BE2244BA2580}"/>
              </a:ext>
            </a:extLst>
          </p:cNvPr>
          <p:cNvPicPr>
            <a:picLocks noChangeAspect="1"/>
          </p:cNvPicPr>
          <p:nvPr/>
        </p:nvPicPr>
        <p:blipFill>
          <a:blip r:embed="rId4"/>
          <a:stretch>
            <a:fillRect/>
          </a:stretch>
        </p:blipFill>
        <p:spPr>
          <a:xfrm>
            <a:off x="4656962" y="2256503"/>
            <a:ext cx="2878075" cy="1655529"/>
          </a:xfrm>
          <a:prstGeom prst="rect">
            <a:avLst/>
          </a:prstGeom>
        </p:spPr>
      </p:pic>
      <p:sp>
        <p:nvSpPr>
          <p:cNvPr id="7" name="Title 1">
            <a:extLst>
              <a:ext uri="{FF2B5EF4-FFF2-40B4-BE49-F238E27FC236}">
                <a16:creationId xmlns:a16="http://schemas.microsoft.com/office/drawing/2014/main" id="{ADC51DC5-8FAF-E3E6-A2DE-36371890F344}"/>
              </a:ext>
            </a:extLst>
          </p:cNvPr>
          <p:cNvSpPr>
            <a:spLocks noGrp="1"/>
          </p:cNvSpPr>
          <p:nvPr>
            <p:ph type="title"/>
          </p:nvPr>
        </p:nvSpPr>
        <p:spPr>
          <a:xfrm>
            <a:off x="2126240" y="228007"/>
            <a:ext cx="7939518" cy="1837349"/>
          </a:xfrm>
        </p:spPr>
        <p:txBody>
          <a:bodyPr>
            <a:normAutofit/>
          </a:bodyPr>
          <a:lstStyle/>
          <a:p>
            <a:pPr algn="ctr"/>
            <a:r>
              <a:rPr lang="en-US" dirty="0">
                <a:solidFill>
                  <a:schemeClr val="bg1"/>
                </a:solidFill>
              </a:rPr>
              <a:t>Initiating an application</a:t>
            </a:r>
          </a:p>
        </p:txBody>
      </p:sp>
      <p:sp>
        <p:nvSpPr>
          <p:cNvPr id="8" name="TextBox 7">
            <a:extLst>
              <a:ext uri="{FF2B5EF4-FFF2-40B4-BE49-F238E27FC236}">
                <a16:creationId xmlns:a16="http://schemas.microsoft.com/office/drawing/2014/main" id="{FC2860EF-1CFE-DFE5-FFCD-0DFA3BEED3FB}"/>
              </a:ext>
            </a:extLst>
          </p:cNvPr>
          <p:cNvSpPr txBox="1"/>
          <p:nvPr/>
        </p:nvSpPr>
        <p:spPr>
          <a:xfrm>
            <a:off x="2388952" y="5425552"/>
            <a:ext cx="8189088" cy="369332"/>
          </a:xfrm>
          <a:prstGeom prst="rect">
            <a:avLst/>
          </a:prstGeom>
          <a:noFill/>
        </p:spPr>
        <p:txBody>
          <a:bodyPr wrap="square" rtlCol="0">
            <a:spAutoFit/>
          </a:bodyPr>
          <a:lstStyle/>
          <a:p>
            <a:r>
              <a:rPr lang="en-US" dirty="0">
                <a:solidFill>
                  <a:schemeClr val="bg1"/>
                </a:solidFill>
                <a:latin typeface="Aptos" panose="02110004020202020204"/>
                <a:hlinkClick r:id="rId5">
                  <a:extLst>
                    <a:ext uri="{A12FA001-AC4F-418D-AE19-62706E023703}">
                      <ahyp:hlinkClr xmlns:ahyp="http://schemas.microsoft.com/office/drawing/2018/hyperlinkcolor" val="tx"/>
                    </a:ext>
                  </a:extLst>
                </a:hlinkClick>
              </a:rPr>
              <a:t>https://indianaintelligrants.intelligrants.com/Login2.aspx?APPTHEME=INGRT</a:t>
            </a:r>
            <a:r>
              <a:rPr lang="en-US" dirty="0">
                <a:solidFill>
                  <a:schemeClr val="bg1"/>
                </a:solidFill>
                <a:latin typeface="Aptos" panose="02110004020202020204"/>
              </a:rPr>
              <a:t> </a:t>
            </a:r>
          </a:p>
        </p:txBody>
      </p:sp>
    </p:spTree>
    <p:extLst>
      <p:ext uri="{BB962C8B-B14F-4D97-AF65-F5344CB8AC3E}">
        <p14:creationId xmlns:p14="http://schemas.microsoft.com/office/powerpoint/2010/main" val="816195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C4D4A-B932-1FF6-BF3B-8832D297EA5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332ABF2-7F13-1BAD-8B76-2F1CB59F7241}"/>
              </a:ext>
            </a:extLst>
          </p:cNvPr>
          <p:cNvSpPr txBox="1"/>
          <p:nvPr/>
        </p:nvSpPr>
        <p:spPr>
          <a:xfrm>
            <a:off x="6877792" y="1453946"/>
            <a:ext cx="4846566" cy="4278094"/>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mj-lt"/>
              </a:rPr>
              <a:t>Log into your </a:t>
            </a:r>
            <a:r>
              <a:rPr lang="en-US" sz="1600" dirty="0" err="1">
                <a:latin typeface="+mj-lt"/>
              </a:rPr>
              <a:t>IntelliGrants</a:t>
            </a:r>
            <a:r>
              <a:rPr lang="en-US" sz="1600" dirty="0">
                <a:latin typeface="+mj-lt"/>
              </a:rPr>
              <a:t> account</a:t>
            </a:r>
          </a:p>
          <a:p>
            <a:pPr marL="742950" lvl="1" indent="-285750">
              <a:buFont typeface="Arial" panose="020B0604020202020204" pitchFamily="34" charset="0"/>
              <a:buChar char="•"/>
            </a:pPr>
            <a:r>
              <a:rPr lang="en-US" sz="1600" dirty="0">
                <a:latin typeface="+mj-lt"/>
              </a:rPr>
              <a:t>If you do not have an account, then you can obtain one on the home screen of </a:t>
            </a:r>
            <a:r>
              <a:rPr lang="en-US" sz="1600" dirty="0" err="1">
                <a:latin typeface="+mj-lt"/>
              </a:rPr>
              <a:t>intelligrants</a:t>
            </a:r>
            <a:r>
              <a:rPr lang="en-US" sz="1600" dirty="0">
                <a:latin typeface="+mj-lt"/>
              </a:rPr>
              <a:t> (New User?)</a:t>
            </a:r>
          </a:p>
          <a:p>
            <a:pPr lvl="1"/>
            <a:endParaRPr lang="en-US" sz="1600" dirty="0">
              <a:latin typeface="+mj-lt"/>
            </a:endParaRPr>
          </a:p>
          <a:p>
            <a:pPr marL="285750" indent="-285750">
              <a:buFont typeface="Arial" panose="020B0604020202020204" pitchFamily="34" charset="0"/>
              <a:buChar char="•"/>
            </a:pPr>
            <a:r>
              <a:rPr lang="en-US" sz="1600" dirty="0">
                <a:latin typeface="+mj-lt"/>
              </a:rPr>
              <a:t>On the “</a:t>
            </a:r>
            <a:r>
              <a:rPr lang="en-US" sz="1600" b="1" dirty="0">
                <a:latin typeface="+mj-lt"/>
              </a:rPr>
              <a:t>MY HOME</a:t>
            </a:r>
            <a:r>
              <a:rPr lang="en-US" sz="1600" dirty="0">
                <a:latin typeface="+mj-lt"/>
              </a:rPr>
              <a:t>” page access the “</a:t>
            </a:r>
            <a:r>
              <a:rPr lang="en-US" sz="1600" b="1" dirty="0">
                <a:latin typeface="+mj-lt"/>
              </a:rPr>
              <a:t>VIEW AVAILABLE PROPOSALS</a:t>
            </a:r>
            <a:r>
              <a:rPr lang="en-US" sz="1600" dirty="0">
                <a:latin typeface="+mj-lt"/>
              </a:rPr>
              <a:t>” section</a:t>
            </a:r>
          </a:p>
          <a:p>
            <a:endParaRPr lang="en-US" sz="1600" dirty="0">
              <a:latin typeface="+mj-lt"/>
            </a:endParaRPr>
          </a:p>
          <a:p>
            <a:pPr marL="285750" indent="-285750">
              <a:buFont typeface="Arial" panose="020B0604020202020204" pitchFamily="34" charset="0"/>
              <a:buChar char="•"/>
            </a:pPr>
            <a:r>
              <a:rPr lang="en-US" sz="1600" dirty="0">
                <a:latin typeface="+mj-lt"/>
              </a:rPr>
              <a:t>Click on </a:t>
            </a:r>
            <a:r>
              <a:rPr lang="en-US" sz="1600" b="1" dirty="0">
                <a:latin typeface="+mj-lt"/>
              </a:rPr>
              <a:t>VIEW OPPORTUNITIES</a:t>
            </a:r>
          </a:p>
          <a:p>
            <a:endParaRPr lang="en-US" sz="1600" b="1" dirty="0">
              <a:latin typeface="+mj-lt"/>
            </a:endParaRPr>
          </a:p>
          <a:p>
            <a:pPr marL="285750" indent="-285750">
              <a:buFont typeface="Arial" panose="020B0604020202020204" pitchFamily="34" charset="0"/>
              <a:buChar char="•"/>
            </a:pPr>
            <a:r>
              <a:rPr lang="en-US" sz="1600" dirty="0" err="1">
                <a:latin typeface="+mj-lt"/>
              </a:rPr>
              <a:t>Intelligrants</a:t>
            </a:r>
            <a:r>
              <a:rPr lang="en-US" sz="1600" dirty="0">
                <a:latin typeface="+mj-lt"/>
              </a:rPr>
              <a:t> will take you to the My Opportunities page </a:t>
            </a:r>
          </a:p>
          <a:p>
            <a:endParaRPr lang="en-US" sz="1600" dirty="0">
              <a:latin typeface="+mj-lt"/>
            </a:endParaRPr>
          </a:p>
          <a:p>
            <a:pPr marL="285750" indent="-285750">
              <a:buFont typeface="Arial" panose="020B0604020202020204" pitchFamily="34" charset="0"/>
              <a:buChar char="•"/>
            </a:pPr>
            <a:r>
              <a:rPr lang="en-US" sz="1600" dirty="0">
                <a:latin typeface="+mj-lt"/>
              </a:rPr>
              <a:t>Access the 2025 BHCPP/JCA/JCAP/JDCA/JDCAP</a:t>
            </a:r>
            <a:r>
              <a:rPr lang="en-US" sz="1600" b="1" dirty="0">
                <a:latin typeface="+mj-lt"/>
              </a:rPr>
              <a:t> </a:t>
            </a:r>
            <a:r>
              <a:rPr lang="en-US" sz="1600" dirty="0">
                <a:latin typeface="+mj-lt"/>
              </a:rPr>
              <a:t>Application</a:t>
            </a:r>
          </a:p>
          <a:p>
            <a:r>
              <a:rPr lang="en-US" sz="1600" dirty="0">
                <a:latin typeface="+mj-lt"/>
              </a:rPr>
              <a:t> </a:t>
            </a:r>
          </a:p>
          <a:p>
            <a:pPr marL="285750" indent="-285750">
              <a:buFont typeface="Arial" panose="020B0604020202020204" pitchFamily="34" charset="0"/>
              <a:buChar char="•"/>
            </a:pPr>
            <a:r>
              <a:rPr lang="en-US" sz="1600" dirty="0">
                <a:latin typeface="+mj-lt"/>
              </a:rPr>
              <a:t>Select “</a:t>
            </a:r>
            <a:r>
              <a:rPr lang="en-US" sz="1600" b="1" dirty="0">
                <a:latin typeface="+mj-lt"/>
              </a:rPr>
              <a:t>Apply Now</a:t>
            </a:r>
            <a:r>
              <a:rPr lang="en-US" sz="1600" dirty="0">
                <a:latin typeface="+mj-lt"/>
              </a:rPr>
              <a:t>”</a:t>
            </a:r>
          </a:p>
        </p:txBody>
      </p:sp>
      <p:sp>
        <p:nvSpPr>
          <p:cNvPr id="12" name="Title 1">
            <a:extLst>
              <a:ext uri="{FF2B5EF4-FFF2-40B4-BE49-F238E27FC236}">
                <a16:creationId xmlns:a16="http://schemas.microsoft.com/office/drawing/2014/main" id="{98169789-C2E4-E440-9034-00986F596622}"/>
              </a:ext>
            </a:extLst>
          </p:cNvPr>
          <p:cNvSpPr txBox="1">
            <a:spLocks/>
          </p:cNvSpPr>
          <p:nvPr/>
        </p:nvSpPr>
        <p:spPr bwMode="auto">
          <a:xfrm>
            <a:off x="1720439" y="184589"/>
            <a:ext cx="7999770"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Steps to initiating an application</a:t>
            </a:r>
          </a:p>
        </p:txBody>
      </p:sp>
      <p:sp>
        <p:nvSpPr>
          <p:cNvPr id="20" name="Rectangle 19">
            <a:extLst>
              <a:ext uri="{FF2B5EF4-FFF2-40B4-BE49-F238E27FC236}">
                <a16:creationId xmlns:a16="http://schemas.microsoft.com/office/drawing/2014/main" id="{DA77DD56-B1DF-3909-D5FC-E5AF02919681}"/>
              </a:ext>
            </a:extLst>
          </p:cNvPr>
          <p:cNvSpPr/>
          <p:nvPr/>
        </p:nvSpPr>
        <p:spPr>
          <a:xfrm>
            <a:off x="446529" y="6317181"/>
            <a:ext cx="11277829" cy="836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Graphical user interface, text, application&#10;&#10;Description automatically generated">
            <a:extLst>
              <a:ext uri="{FF2B5EF4-FFF2-40B4-BE49-F238E27FC236}">
                <a16:creationId xmlns:a16="http://schemas.microsoft.com/office/drawing/2014/main" id="{ACD6E70C-64F5-D992-8294-46DCDF614B0B}"/>
              </a:ext>
            </a:extLst>
          </p:cNvPr>
          <p:cNvPicPr>
            <a:picLocks noChangeAspect="1"/>
          </p:cNvPicPr>
          <p:nvPr/>
        </p:nvPicPr>
        <p:blipFill>
          <a:blip r:embed="rId3"/>
          <a:stretch>
            <a:fillRect/>
          </a:stretch>
        </p:blipFill>
        <p:spPr>
          <a:xfrm>
            <a:off x="163699" y="1453946"/>
            <a:ext cx="6714093" cy="3575254"/>
          </a:xfrm>
          <a:prstGeom prst="rect">
            <a:avLst/>
          </a:prstGeom>
        </p:spPr>
      </p:pic>
    </p:spTree>
    <p:extLst>
      <p:ext uri="{BB962C8B-B14F-4D97-AF65-F5344CB8AC3E}">
        <p14:creationId xmlns:p14="http://schemas.microsoft.com/office/powerpoint/2010/main" val="2223661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479CB-0B8A-3F69-E51E-96CE16B0F6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E9ED158-6248-05BD-8EAB-8CC7E6123BAD}"/>
              </a:ext>
            </a:extLst>
          </p:cNvPr>
          <p:cNvSpPr txBox="1"/>
          <p:nvPr/>
        </p:nvSpPr>
        <p:spPr>
          <a:xfrm>
            <a:off x="7296926" y="1351508"/>
            <a:ext cx="4846566" cy="4154984"/>
          </a:xfrm>
          <a:prstGeom prst="rect">
            <a:avLst/>
          </a:prstGeom>
          <a:noFill/>
        </p:spPr>
        <p:txBody>
          <a:bodyPr wrap="square" rtlCol="0">
            <a:spAutoFit/>
          </a:bodyPr>
          <a:lstStyle/>
          <a:p>
            <a:r>
              <a:rPr lang="en-US" sz="2400" dirty="0">
                <a:latin typeface="+mj-lt"/>
              </a:rPr>
              <a:t>Contact Information </a:t>
            </a:r>
          </a:p>
          <a:p>
            <a:r>
              <a:rPr lang="en-US" sz="2400" dirty="0">
                <a:latin typeface="+mj-lt"/>
              </a:rPr>
              <a:t>Project Information </a:t>
            </a:r>
          </a:p>
          <a:p>
            <a:r>
              <a:rPr lang="en-US" sz="2400" dirty="0">
                <a:latin typeface="+mj-lt"/>
              </a:rPr>
              <a:t>Programmatic Information </a:t>
            </a:r>
          </a:p>
          <a:p>
            <a:r>
              <a:rPr lang="en-US" sz="2400" dirty="0">
                <a:latin typeface="+mj-lt"/>
              </a:rPr>
              <a:t>Problem Statement &amp; Analysis </a:t>
            </a:r>
          </a:p>
          <a:p>
            <a:r>
              <a:rPr lang="en-US" sz="2400" dirty="0">
                <a:latin typeface="+mj-lt"/>
              </a:rPr>
              <a:t>Goals, Objectives, and Outcomes </a:t>
            </a:r>
          </a:p>
          <a:p>
            <a:r>
              <a:rPr lang="en-US" sz="2400" dirty="0">
                <a:latin typeface="+mj-lt"/>
              </a:rPr>
              <a:t>Program Description </a:t>
            </a:r>
          </a:p>
          <a:p>
            <a:r>
              <a:rPr lang="en-US" sz="2400" dirty="0">
                <a:latin typeface="+mj-lt"/>
              </a:rPr>
              <a:t>Evidence Based/Best Practices </a:t>
            </a:r>
          </a:p>
          <a:p>
            <a:r>
              <a:rPr lang="en-US" sz="2400" dirty="0">
                <a:latin typeface="+mj-lt"/>
              </a:rPr>
              <a:t>Use of Volunteers </a:t>
            </a:r>
          </a:p>
          <a:p>
            <a:r>
              <a:rPr lang="en-US" sz="2400" dirty="0">
                <a:latin typeface="+mj-lt"/>
              </a:rPr>
              <a:t>Budget </a:t>
            </a:r>
          </a:p>
          <a:p>
            <a:r>
              <a:rPr lang="en-US" sz="2400" dirty="0">
                <a:latin typeface="+mj-lt"/>
              </a:rPr>
              <a:t>Budget Narrative </a:t>
            </a:r>
          </a:p>
          <a:p>
            <a:r>
              <a:rPr lang="en-US" sz="2400" dirty="0">
                <a:latin typeface="+mj-lt"/>
              </a:rPr>
              <a:t>Attachments </a:t>
            </a:r>
          </a:p>
        </p:txBody>
      </p:sp>
      <p:sp>
        <p:nvSpPr>
          <p:cNvPr id="12" name="Title 1">
            <a:extLst>
              <a:ext uri="{FF2B5EF4-FFF2-40B4-BE49-F238E27FC236}">
                <a16:creationId xmlns:a16="http://schemas.microsoft.com/office/drawing/2014/main" id="{427DA28A-F1A6-3FE9-10CB-F6A5E8A53A18}"/>
              </a:ext>
            </a:extLst>
          </p:cNvPr>
          <p:cNvSpPr txBox="1">
            <a:spLocks/>
          </p:cNvSpPr>
          <p:nvPr/>
        </p:nvSpPr>
        <p:spPr bwMode="auto">
          <a:xfrm>
            <a:off x="1720439" y="57432"/>
            <a:ext cx="7999770"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defTabSz="914400" rtl="0" eaLnBrk="0" fontAlgn="base" latinLnBrk="0" hangingPunct="0">
              <a:lnSpc>
                <a:spcPct val="90000"/>
              </a:lnSpc>
              <a:spcBef>
                <a:spcPct val="0"/>
              </a:spcBef>
              <a:spcAft>
                <a:spcPct val="0"/>
              </a:spcAft>
              <a:buClrTx/>
              <a:buSzTx/>
              <a:buFontTx/>
              <a:buNone/>
              <a:tabLst/>
              <a:defRPr/>
            </a:pPr>
            <a:r>
              <a:rPr lang="en-US" sz="3200" dirty="0">
                <a:solidFill>
                  <a:srgbClr val="4472C4">
                    <a:lumMod val="50000"/>
                  </a:srgbClr>
                </a:solidFill>
                <a:latin typeface="Franklin Gothic Demi" panose="020B0703020102020204" pitchFamily="34" charset="0"/>
              </a:rPr>
              <a:t>Navigating Forms Menu</a:t>
            </a:r>
            <a:endPar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endParaRPr>
          </a:p>
        </p:txBody>
      </p:sp>
      <p:sp>
        <p:nvSpPr>
          <p:cNvPr id="20" name="Rectangle 19">
            <a:extLst>
              <a:ext uri="{FF2B5EF4-FFF2-40B4-BE49-F238E27FC236}">
                <a16:creationId xmlns:a16="http://schemas.microsoft.com/office/drawing/2014/main" id="{E36C2D96-D3B1-70DD-884A-524D70A7606A}"/>
              </a:ext>
            </a:extLst>
          </p:cNvPr>
          <p:cNvSpPr/>
          <p:nvPr/>
        </p:nvSpPr>
        <p:spPr>
          <a:xfrm>
            <a:off x="446529" y="6317181"/>
            <a:ext cx="11277829" cy="8361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1E3B062A-0FFF-DE01-43FF-818CA5EA70A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0750" y="1047611"/>
            <a:ext cx="6517713" cy="5087242"/>
          </a:xfrm>
          <a:prstGeom prst="rect">
            <a:avLst/>
          </a:prstGeom>
        </p:spPr>
      </p:pic>
      <p:sp>
        <p:nvSpPr>
          <p:cNvPr id="5" name="Oval 4">
            <a:extLst>
              <a:ext uri="{FF2B5EF4-FFF2-40B4-BE49-F238E27FC236}">
                <a16:creationId xmlns:a16="http://schemas.microsoft.com/office/drawing/2014/main" id="{357EAF4E-CE02-7F6B-322A-FBB105579EFF}"/>
              </a:ext>
            </a:extLst>
          </p:cNvPr>
          <p:cNvSpPr/>
          <p:nvPr/>
        </p:nvSpPr>
        <p:spPr>
          <a:xfrm>
            <a:off x="1000432" y="894287"/>
            <a:ext cx="1097280" cy="595948"/>
          </a:xfrm>
          <a:prstGeom prst="ellipse">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536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C5382-5B1E-EC36-9F33-33204F56F7C1}"/>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BA81E4F0-C224-CA15-1B4C-4937E239DF4B}"/>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90C9975-8BDA-607E-87E2-7CEAD3D213A7}"/>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765320E-8E23-FD83-5764-86A0F5C1B593}"/>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6A7547F4-680A-E1FF-92F0-151FC3E00D0E}"/>
              </a:ext>
            </a:extLst>
          </p:cNvPr>
          <p:cNvSpPr txBox="1">
            <a:spLocks/>
          </p:cNvSpPr>
          <p:nvPr/>
        </p:nvSpPr>
        <p:spPr bwMode="auto">
          <a:xfrm>
            <a:off x="446527" y="970303"/>
            <a:ext cx="6352444"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Problem Statement &amp; Analysis</a:t>
            </a:r>
          </a:p>
        </p:txBody>
      </p:sp>
      <p:sp>
        <p:nvSpPr>
          <p:cNvPr id="17" name="Rectangle 16">
            <a:extLst>
              <a:ext uri="{FF2B5EF4-FFF2-40B4-BE49-F238E27FC236}">
                <a16:creationId xmlns:a16="http://schemas.microsoft.com/office/drawing/2014/main" id="{98205DB7-3AF4-74FA-D112-37687F772312}"/>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698EAA9E-A736-C6FF-58EE-DDBDECFF8E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5E70272-A8C4-6D75-59EA-5167240AD2FF}"/>
              </a:ext>
            </a:extLst>
          </p:cNvPr>
          <p:cNvSpPr txBox="1"/>
          <p:nvPr/>
        </p:nvSpPr>
        <p:spPr>
          <a:xfrm>
            <a:off x="775504" y="1678329"/>
            <a:ext cx="10278319" cy="2308324"/>
          </a:xfrm>
          <a:prstGeom prst="rect">
            <a:avLst/>
          </a:prstGeom>
          <a:noFill/>
        </p:spPr>
        <p:txBody>
          <a:bodyPr wrap="square" rtlCol="0">
            <a:spAutoFit/>
          </a:bodyPr>
          <a:lstStyle/>
          <a:p>
            <a:r>
              <a:rPr lang="en-US" dirty="0"/>
              <a:t>The Problem Statement should be no more than one or two sentences and should </a:t>
            </a:r>
            <a:r>
              <a:rPr lang="en-US" b="1" u="sng" dirty="0"/>
              <a:t>only</a:t>
            </a:r>
            <a:r>
              <a:rPr lang="en-US" dirty="0"/>
              <a:t> state the problem your program is addressing. </a:t>
            </a:r>
          </a:p>
          <a:p>
            <a:endParaRPr lang="en-US" dirty="0"/>
          </a:p>
          <a:p>
            <a:r>
              <a:rPr lang="en-US" dirty="0"/>
              <a:t>Documenting the severity of the problem should include using </a:t>
            </a:r>
            <a:r>
              <a:rPr lang="en-US" b="1" u="sng" dirty="0"/>
              <a:t>local</a:t>
            </a:r>
            <a:r>
              <a:rPr lang="en-US" dirty="0"/>
              <a:t> data and compare this to </a:t>
            </a:r>
            <a:r>
              <a:rPr lang="en-US" b="1" u="sng" dirty="0"/>
              <a:t>statewide</a:t>
            </a:r>
            <a:r>
              <a:rPr lang="en-US" dirty="0"/>
              <a:t> data. </a:t>
            </a:r>
          </a:p>
          <a:p>
            <a:endParaRPr lang="en-US" dirty="0"/>
          </a:p>
          <a:p>
            <a:r>
              <a:rPr lang="en-US" dirty="0"/>
              <a:t>The last question should show how the proposed program is alleviating the problem that was stated in the earlier question. </a:t>
            </a:r>
          </a:p>
        </p:txBody>
      </p:sp>
    </p:spTree>
    <p:extLst>
      <p:ext uri="{BB962C8B-B14F-4D97-AF65-F5344CB8AC3E}">
        <p14:creationId xmlns:p14="http://schemas.microsoft.com/office/powerpoint/2010/main" val="1739946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09D89-8564-FB01-0EA1-2E1D1DB3DEDC}"/>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40E5588-995E-9BB2-0AEC-CE5D6BD97759}"/>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B732F40-9310-CCB9-03E8-AD42F929DD2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C6BCEDE-AB2B-464F-7773-45C0FAEE7914}"/>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E07EF219-E9FD-EA6D-F657-48F22294F886}"/>
              </a:ext>
            </a:extLst>
          </p:cNvPr>
          <p:cNvSpPr txBox="1">
            <a:spLocks/>
          </p:cNvSpPr>
          <p:nvPr/>
        </p:nvSpPr>
        <p:spPr bwMode="auto">
          <a:xfrm>
            <a:off x="446527" y="970303"/>
            <a:ext cx="6352444"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Goals, Objectives &amp; Outcomes </a:t>
            </a:r>
          </a:p>
        </p:txBody>
      </p:sp>
      <p:sp>
        <p:nvSpPr>
          <p:cNvPr id="17" name="Rectangle 16">
            <a:extLst>
              <a:ext uri="{FF2B5EF4-FFF2-40B4-BE49-F238E27FC236}">
                <a16:creationId xmlns:a16="http://schemas.microsoft.com/office/drawing/2014/main" id="{5F720816-8901-0AFF-5FE3-36F66161BB79}"/>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99B38D75-2414-C7A8-5B8D-E076B91DEA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368EED7-E4D2-C2ED-FC52-A72D1130F975}"/>
              </a:ext>
            </a:extLst>
          </p:cNvPr>
          <p:cNvSpPr txBox="1"/>
          <p:nvPr/>
        </p:nvSpPr>
        <p:spPr>
          <a:xfrm>
            <a:off x="589935" y="1666568"/>
            <a:ext cx="10456607" cy="4247317"/>
          </a:xfrm>
          <a:prstGeom prst="rect">
            <a:avLst/>
          </a:prstGeom>
          <a:noFill/>
        </p:spPr>
        <p:txBody>
          <a:bodyPr wrap="square" rtlCol="0">
            <a:spAutoFit/>
          </a:bodyPr>
          <a:lstStyle/>
          <a:p>
            <a:r>
              <a:rPr lang="en-US" dirty="0"/>
              <a:t>Goals – A goal is a broad, general </a:t>
            </a:r>
            <a:r>
              <a:rPr lang="en-US" b="1" u="sng" dirty="0"/>
              <a:t>statement</a:t>
            </a:r>
            <a:r>
              <a:rPr lang="en-US" dirty="0"/>
              <a:t> that identifies the long-range purpose of the program. It is the desired result or outcome.</a:t>
            </a:r>
          </a:p>
          <a:p>
            <a:endParaRPr lang="en-US" dirty="0"/>
          </a:p>
          <a:p>
            <a:r>
              <a:rPr lang="en-US" dirty="0"/>
              <a:t>Objectives – These are the means for achieving the goals (activities performed to achieve the goal). Objectives should be SMART (Specific, Measurable, Achievable, Relevant, and Time framed). </a:t>
            </a:r>
          </a:p>
          <a:p>
            <a:r>
              <a:rPr lang="en-US" dirty="0"/>
              <a:t>	</a:t>
            </a:r>
            <a:r>
              <a:rPr lang="en-US" b="1" dirty="0"/>
              <a:t>Specific</a:t>
            </a:r>
            <a:r>
              <a:rPr lang="en-US" dirty="0"/>
              <a:t>: Use specific rather than generalized language. Clearly state the issue, the target group, the 	time and place of the program. </a:t>
            </a:r>
          </a:p>
          <a:p>
            <a:r>
              <a:rPr lang="en-US" dirty="0"/>
              <a:t>	</a:t>
            </a:r>
            <a:r>
              <a:rPr lang="en-US" b="1" dirty="0"/>
              <a:t>Measurable</a:t>
            </a:r>
            <a:r>
              <a:rPr lang="en-US" dirty="0"/>
              <a:t>: Be clear in the objective about what will be changed and by how much. Setting this 	clearly at the start makes it easier to evaluate. </a:t>
            </a:r>
          </a:p>
          <a:p>
            <a:r>
              <a:rPr lang="en-US" dirty="0"/>
              <a:t>	</a:t>
            </a:r>
            <a:r>
              <a:rPr lang="en-US" b="1" dirty="0"/>
              <a:t>Achievable</a:t>
            </a:r>
            <a:r>
              <a:rPr lang="en-US" dirty="0"/>
              <a:t>: Be realistic about what the program can achieve in terms of the scale/scope of what is 	being done, the time and resources available. </a:t>
            </a:r>
          </a:p>
          <a:p>
            <a:r>
              <a:rPr lang="en-US" dirty="0"/>
              <a:t>	</a:t>
            </a:r>
            <a:r>
              <a:rPr lang="en-US" b="1" dirty="0"/>
              <a:t>Relevant</a:t>
            </a:r>
            <a:r>
              <a:rPr lang="en-US" dirty="0"/>
              <a:t>: Needs to align with current program tasks and project and focus in one defined area. </a:t>
            </a:r>
          </a:p>
          <a:p>
            <a:r>
              <a:rPr lang="en-US" dirty="0"/>
              <a:t>	</a:t>
            </a:r>
            <a:r>
              <a:rPr lang="en-US" b="1" dirty="0"/>
              <a:t>Time Framed</a:t>
            </a:r>
            <a:r>
              <a:rPr lang="en-US" dirty="0"/>
              <a:t>: Clearly defined timeframe including target or deadline date. </a:t>
            </a:r>
          </a:p>
          <a:p>
            <a:endParaRPr lang="en-US" dirty="0"/>
          </a:p>
          <a:p>
            <a:r>
              <a:rPr lang="en-US" dirty="0">
                <a:solidFill>
                  <a:prstClr val="black"/>
                </a:solidFill>
                <a:latin typeface="Calibri" panose="020F0502020204030204"/>
              </a:rPr>
              <a:t>Outcomes – The outcomes measure the impact the activities had on those you served with your program</a:t>
            </a:r>
            <a:endParaRPr lang="en-US" dirty="0"/>
          </a:p>
        </p:txBody>
      </p:sp>
    </p:spTree>
    <p:extLst>
      <p:ext uri="{BB962C8B-B14F-4D97-AF65-F5344CB8AC3E}">
        <p14:creationId xmlns:p14="http://schemas.microsoft.com/office/powerpoint/2010/main" val="2208219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16F03-43E2-B5F4-649F-FE6A778D191F}"/>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3F458EB1-9458-FF27-B260-EF91FDB4D6AE}"/>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9626F74-AFE0-D5D1-A0BC-617B9971CED0}"/>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ECAF3F2-587C-6E34-0CBA-7B81671458D9}"/>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CFDA942E-5B24-02E0-025D-09C75945936A}"/>
              </a:ext>
            </a:extLst>
          </p:cNvPr>
          <p:cNvSpPr txBox="1">
            <a:spLocks/>
          </p:cNvSpPr>
          <p:nvPr/>
        </p:nvSpPr>
        <p:spPr bwMode="auto">
          <a:xfrm>
            <a:off x="446527" y="970303"/>
            <a:ext cx="6352444"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Program Description</a:t>
            </a:r>
          </a:p>
        </p:txBody>
      </p:sp>
      <p:sp>
        <p:nvSpPr>
          <p:cNvPr id="17" name="Rectangle 16">
            <a:extLst>
              <a:ext uri="{FF2B5EF4-FFF2-40B4-BE49-F238E27FC236}">
                <a16:creationId xmlns:a16="http://schemas.microsoft.com/office/drawing/2014/main" id="{BA9FA19C-05DC-7FC8-4D87-B0D37EDAB341}"/>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81C869AC-F8CE-5732-80DB-DCE4725E14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46C10F7-CEAF-B61F-2097-94F0F10D4F4B}"/>
              </a:ext>
            </a:extLst>
          </p:cNvPr>
          <p:cNvSpPr txBox="1"/>
          <p:nvPr/>
        </p:nvSpPr>
        <p:spPr>
          <a:xfrm>
            <a:off x="446527" y="1652337"/>
            <a:ext cx="10863157" cy="4524315"/>
          </a:xfrm>
          <a:prstGeom prst="rect">
            <a:avLst/>
          </a:prstGeom>
          <a:noFill/>
        </p:spPr>
        <p:txBody>
          <a:bodyPr wrap="square" rtlCol="0">
            <a:spAutoFit/>
          </a:bodyPr>
          <a:lstStyle/>
          <a:p>
            <a:pPr algn="ctr"/>
            <a:r>
              <a:rPr lang="en-US" b="1" dirty="0"/>
              <a:t>WHAT – WHO – WHERE – WHY – WHEN – HOW</a:t>
            </a:r>
          </a:p>
          <a:p>
            <a:pPr algn="ctr"/>
            <a:endParaRPr lang="en-US" dirty="0"/>
          </a:p>
          <a:p>
            <a:r>
              <a:rPr lang="en-US" dirty="0"/>
              <a:t>WHAT – Explain your proposed program</a:t>
            </a:r>
          </a:p>
          <a:p>
            <a:endParaRPr lang="en-US" dirty="0"/>
          </a:p>
          <a:p>
            <a:r>
              <a:rPr lang="en-US" dirty="0"/>
              <a:t>WHO – Target population as well as who is implementing the proposed program </a:t>
            </a:r>
          </a:p>
          <a:p>
            <a:endParaRPr lang="en-US" dirty="0"/>
          </a:p>
          <a:p>
            <a:r>
              <a:rPr lang="en-US" dirty="0"/>
              <a:t>WHERE – List the location(s) where this proposed program will take place. Also include the geographical area description of where this proposed program will take place. </a:t>
            </a:r>
          </a:p>
          <a:p>
            <a:endParaRPr lang="en-US" dirty="0"/>
          </a:p>
          <a:p>
            <a:r>
              <a:rPr lang="en-US" dirty="0"/>
              <a:t>WHY – Explain the rationale for this proposed program </a:t>
            </a:r>
          </a:p>
          <a:p>
            <a:endParaRPr lang="en-US" dirty="0"/>
          </a:p>
          <a:p>
            <a:r>
              <a:rPr lang="en-US" dirty="0"/>
              <a:t>WHEN – List out your monthly timeline for this proposed program for the award period </a:t>
            </a:r>
          </a:p>
          <a:p>
            <a:endParaRPr lang="en-US" dirty="0"/>
          </a:p>
          <a:p>
            <a:r>
              <a:rPr lang="en-US" dirty="0"/>
              <a:t>HOW – List sources, activities and methodologies for implementation of this proposed program  </a:t>
            </a:r>
          </a:p>
          <a:p>
            <a:endParaRPr lang="en-US" dirty="0"/>
          </a:p>
          <a:p>
            <a:endParaRPr lang="en-US" dirty="0"/>
          </a:p>
        </p:txBody>
      </p:sp>
    </p:spTree>
    <p:extLst>
      <p:ext uri="{BB962C8B-B14F-4D97-AF65-F5344CB8AC3E}">
        <p14:creationId xmlns:p14="http://schemas.microsoft.com/office/powerpoint/2010/main" val="3546916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460DC-3E92-4296-6086-F71DC857E65A}"/>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0441FEC6-CE25-E79B-98F4-1EBCA02B1584}"/>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36A8FEB-1893-6B6E-E104-76ED7B768539}"/>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03A1123-ACA3-FA89-7E23-05C651E6BFE9}"/>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EBD00E23-3139-1091-AA36-21F3B417621E}"/>
              </a:ext>
            </a:extLst>
          </p:cNvPr>
          <p:cNvSpPr txBox="1">
            <a:spLocks/>
          </p:cNvSpPr>
          <p:nvPr/>
        </p:nvSpPr>
        <p:spPr bwMode="auto">
          <a:xfrm>
            <a:off x="446527" y="970303"/>
            <a:ext cx="6352444"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Budget </a:t>
            </a:r>
          </a:p>
        </p:txBody>
      </p:sp>
      <p:sp>
        <p:nvSpPr>
          <p:cNvPr id="17" name="Rectangle 16">
            <a:extLst>
              <a:ext uri="{FF2B5EF4-FFF2-40B4-BE49-F238E27FC236}">
                <a16:creationId xmlns:a16="http://schemas.microsoft.com/office/drawing/2014/main" id="{D4F4127F-64D8-0704-F772-C4641E924E7E}"/>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B35EA079-D6DD-C894-6A89-E1094787AD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13910CA-4B1D-359F-29BF-0FB35D008020}"/>
              </a:ext>
            </a:extLst>
          </p:cNvPr>
          <p:cNvSpPr txBox="1"/>
          <p:nvPr/>
        </p:nvSpPr>
        <p:spPr>
          <a:xfrm>
            <a:off x="672860" y="1639019"/>
            <a:ext cx="10783019" cy="4247317"/>
          </a:xfrm>
          <a:prstGeom prst="rect">
            <a:avLst/>
          </a:prstGeom>
          <a:noFill/>
        </p:spPr>
        <p:txBody>
          <a:bodyPr wrap="square" rtlCol="0">
            <a:spAutoFit/>
          </a:bodyPr>
          <a:lstStyle/>
          <a:p>
            <a:pPr algn="ctr"/>
            <a:r>
              <a:rPr lang="en-US" b="1" dirty="0"/>
              <a:t>PERSONNEL – BENEFITS – SUPPLIES/OPERATING – EQUIPMENT – TRAVEL – CONSULTANTS/CONTRACTORS </a:t>
            </a:r>
          </a:p>
          <a:p>
            <a:endParaRPr lang="en-US" dirty="0"/>
          </a:p>
          <a:p>
            <a:r>
              <a:rPr lang="en-US" dirty="0"/>
              <a:t>PERSONNEL – Ensure position is accurately listed (salaried, hourly, etc.). The full amount the personnel makes in a year needs to be listed with the percentage they plan on working on this funding stream to equal the total amount requested. </a:t>
            </a:r>
            <a:br>
              <a:rPr lang="en-US" dirty="0"/>
            </a:br>
            <a:endParaRPr lang="en-US" dirty="0"/>
          </a:p>
          <a:p>
            <a:r>
              <a:rPr lang="en-US" dirty="0"/>
              <a:t>BENEFITS – Ensure you include benefits in this section and not within the personnel request. Ensure the percentage is the percentage the personnel is spending on the grant/the percentage you are requesting for this line item (NOT the benefit percentage i.e. 7.65%)</a:t>
            </a:r>
          </a:p>
          <a:p>
            <a:endParaRPr lang="en-US" dirty="0"/>
          </a:p>
          <a:p>
            <a:r>
              <a:rPr lang="en-US" dirty="0"/>
              <a:t>SUPPLIES/OPERATING – Supplies must be $499.99 </a:t>
            </a:r>
            <a:r>
              <a:rPr lang="en-US" b="1" u="sng" dirty="0"/>
              <a:t>PER UNIT </a:t>
            </a:r>
            <a:r>
              <a:rPr lang="en-US" dirty="0"/>
              <a:t>or less to be considered a supply. If an item is $500.00 or more </a:t>
            </a:r>
            <a:r>
              <a:rPr lang="en-US" b="1" u="sng" dirty="0"/>
              <a:t>PER UNIT</a:t>
            </a:r>
            <a:r>
              <a:rPr lang="en-US" dirty="0"/>
              <a:t>, it is then considered equipment and must be requested within the equipment section. The total cost of a supply line item is allowed to be more than $500. For example, a bookshelf costs $100/shelf and you are requesting 10 of them. That is allowable in the supply section because each shelf is only $100. The budget should reflect this $100 per unit, 10 unites, to equal a total of $1,000. </a:t>
            </a:r>
          </a:p>
        </p:txBody>
      </p:sp>
    </p:spTree>
    <p:extLst>
      <p:ext uri="{BB962C8B-B14F-4D97-AF65-F5344CB8AC3E}">
        <p14:creationId xmlns:p14="http://schemas.microsoft.com/office/powerpoint/2010/main" val="1827054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FB1BC-F54A-1019-EA96-D9B8A78F4B48}"/>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D785EDA5-F869-574D-6035-F44B88598686}"/>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95C8DAF3-CE9A-0087-0527-C9D65FDC35F5}"/>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F4AA0EAC-5A7F-FBBF-89AD-54C2F1307E12}"/>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0B8BC3F1-627E-8824-A91A-153E8B75A93E}"/>
              </a:ext>
            </a:extLst>
          </p:cNvPr>
          <p:cNvSpPr txBox="1">
            <a:spLocks/>
          </p:cNvSpPr>
          <p:nvPr/>
        </p:nvSpPr>
        <p:spPr bwMode="auto">
          <a:xfrm>
            <a:off x="446527" y="970303"/>
            <a:ext cx="6352444"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Budget Continued </a:t>
            </a:r>
          </a:p>
        </p:txBody>
      </p:sp>
      <p:sp>
        <p:nvSpPr>
          <p:cNvPr id="17" name="Rectangle 16">
            <a:extLst>
              <a:ext uri="{FF2B5EF4-FFF2-40B4-BE49-F238E27FC236}">
                <a16:creationId xmlns:a16="http://schemas.microsoft.com/office/drawing/2014/main" id="{11F55FC1-C0DD-A31E-780C-1C2999ECC7BA}"/>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52E760BE-1BD3-A17F-F7AF-6602A64600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5143"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D0C95B2-59C9-E742-8CC7-17FCA4D2DC52}"/>
              </a:ext>
            </a:extLst>
          </p:cNvPr>
          <p:cNvSpPr txBox="1"/>
          <p:nvPr/>
        </p:nvSpPr>
        <p:spPr>
          <a:xfrm>
            <a:off x="501343" y="1670705"/>
            <a:ext cx="10783019" cy="4524315"/>
          </a:xfrm>
          <a:prstGeom prst="rect">
            <a:avLst/>
          </a:prstGeom>
          <a:noFill/>
        </p:spPr>
        <p:txBody>
          <a:bodyPr wrap="square" rtlCol="0">
            <a:spAutoFit/>
          </a:bodyPr>
          <a:lstStyle/>
          <a:p>
            <a:pPr algn="ctr"/>
            <a:r>
              <a:rPr lang="en-US" b="1" dirty="0"/>
              <a:t>PERSONNEL – BENEFITS – SUPPLIES/OPERATING – EQUIPMENT – TRAVEL – CONSULTANTS/CONTRACTORS </a:t>
            </a:r>
          </a:p>
          <a:p>
            <a:endParaRPr lang="en-US" dirty="0"/>
          </a:p>
          <a:p>
            <a:r>
              <a:rPr lang="en-US" dirty="0"/>
              <a:t>SUPPLIES/OPERATING CONT. – The operating section can be used for items like rent, cell phone service, utilities, etc. </a:t>
            </a:r>
          </a:p>
          <a:p>
            <a:endParaRPr lang="en-US" dirty="0"/>
          </a:p>
          <a:p>
            <a:r>
              <a:rPr lang="en-US" dirty="0"/>
              <a:t>EQUIPMENT – This section is for items that are $500 PER UNIT or more, and </a:t>
            </a:r>
            <a:r>
              <a:rPr lang="en-US" b="1" u="sng" dirty="0"/>
              <a:t>tangible</a:t>
            </a:r>
            <a:r>
              <a:rPr lang="en-US" dirty="0"/>
              <a:t> personal property.  </a:t>
            </a:r>
          </a:p>
          <a:p>
            <a:endParaRPr lang="en-US" dirty="0"/>
          </a:p>
          <a:p>
            <a:r>
              <a:rPr lang="en-US" dirty="0"/>
              <a:t>TRAVEL – Mileage must be requested at the State mileage rate (currently $0.49). This section can also be used for conference registration fee, travel expenses related to that, etc. A common mistake is lumping all costs under general travel. General travel is only used for expenses like luggage costs. </a:t>
            </a:r>
          </a:p>
          <a:p>
            <a:endParaRPr lang="en-US" dirty="0"/>
          </a:p>
          <a:p>
            <a:r>
              <a:rPr lang="en-US" dirty="0"/>
              <a:t>CONSULTANTS/CONTRACTOR – Consultants evaluate organizations needs and provides professional advice (limited to rate of $81.25 per hour or $650 per day) while a contractor provides goods or performs services and is not subject to the maximum rate. A signed agreement is required to be attached and the minimum requirement for the agreement must include the period affected, duties of each party, pricing of goods/services (hourly rate, cost per item, etc.) and signatures of each party.  </a:t>
            </a:r>
          </a:p>
        </p:txBody>
      </p:sp>
    </p:spTree>
    <p:extLst>
      <p:ext uri="{BB962C8B-B14F-4D97-AF65-F5344CB8AC3E}">
        <p14:creationId xmlns:p14="http://schemas.microsoft.com/office/powerpoint/2010/main" val="4005628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F9D55-6899-02E4-CA61-8187D9DB4F1A}"/>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F9ABCEE-FE6F-5F21-287B-8CE5EEC0EA9E}"/>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38A27D0-A901-8D03-07AC-2E90A2276F7B}"/>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E8A9951-BEFD-EF8F-CEF9-5CD574333649}"/>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36C28133-DBC2-9F65-DC17-55F7BA2AB24F}"/>
              </a:ext>
            </a:extLst>
          </p:cNvPr>
          <p:cNvSpPr txBox="1">
            <a:spLocks/>
          </p:cNvSpPr>
          <p:nvPr/>
        </p:nvSpPr>
        <p:spPr bwMode="auto">
          <a:xfrm>
            <a:off x="446527" y="970303"/>
            <a:ext cx="6352444"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Budget Continued </a:t>
            </a:r>
          </a:p>
        </p:txBody>
      </p:sp>
      <p:sp>
        <p:nvSpPr>
          <p:cNvPr id="17" name="Rectangle 16">
            <a:extLst>
              <a:ext uri="{FF2B5EF4-FFF2-40B4-BE49-F238E27FC236}">
                <a16:creationId xmlns:a16="http://schemas.microsoft.com/office/drawing/2014/main" id="{2CC0BDF8-3CCC-52E9-8BF7-59CE56BBE66A}"/>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D86C14DD-415D-2A0F-2548-3CCE88664A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AE533EF-3BE6-E436-8E92-074A3C420595}"/>
              </a:ext>
            </a:extLst>
          </p:cNvPr>
          <p:cNvSpPr txBox="1"/>
          <p:nvPr/>
        </p:nvSpPr>
        <p:spPr>
          <a:xfrm>
            <a:off x="672860" y="1639019"/>
            <a:ext cx="1078301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PERSONNEL – BENEFITS – SUPPLIES/OPERATING – EQUIPMENT – TRAVEL – CONSULTANTS/CONTRACTORS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If the grant is a 2-year grant, please be sure to the budget includes costs for the full 2-year period and have labels.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CF58258-0FF3-F439-F5CF-35BF215A9505}"/>
              </a:ext>
            </a:extLst>
          </p:cNvPr>
          <p:cNvPicPr>
            <a:picLocks noChangeAspect="1"/>
          </p:cNvPicPr>
          <p:nvPr/>
        </p:nvPicPr>
        <p:blipFill>
          <a:blip r:embed="rId4"/>
          <a:stretch>
            <a:fillRect/>
          </a:stretch>
        </p:blipFill>
        <p:spPr>
          <a:xfrm>
            <a:off x="2546431" y="3209134"/>
            <a:ext cx="6875362" cy="1933575"/>
          </a:xfrm>
          <a:prstGeom prst="rect">
            <a:avLst/>
          </a:prstGeom>
        </p:spPr>
      </p:pic>
    </p:spTree>
    <p:extLst>
      <p:ext uri="{BB962C8B-B14F-4D97-AF65-F5344CB8AC3E}">
        <p14:creationId xmlns:p14="http://schemas.microsoft.com/office/powerpoint/2010/main" val="8295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A4E00A3-5C97-944F-83A3-FF4F69E8C147}"/>
              </a:ext>
            </a:extLst>
          </p:cNvPr>
          <p:cNvSpPr txBox="1">
            <a:spLocks/>
          </p:cNvSpPr>
          <p:nvPr/>
        </p:nvSpPr>
        <p:spPr bwMode="auto">
          <a:xfrm>
            <a:off x="838200" y="687347"/>
            <a:ext cx="10547555" cy="5651807"/>
          </a:xfrm>
          <a:prstGeom prst="rect">
            <a:avLst/>
          </a:prstGeom>
          <a:noFill/>
          <a:ln w="47625">
            <a:solidFill>
              <a:srgbClr val="002060"/>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latin typeface="+mj-lt"/>
            </a:endParaRPr>
          </a:p>
          <a:p>
            <a:pPr marL="0" indent="0" algn="ctr">
              <a:buNone/>
            </a:pPr>
            <a:r>
              <a:rPr lang="en-US" dirty="0">
                <a:latin typeface="+mj-lt"/>
              </a:rPr>
              <a:t>The purpose of this webinar is to:</a:t>
            </a:r>
          </a:p>
          <a:p>
            <a:pPr marL="0" indent="0" algn="ctr">
              <a:buNone/>
            </a:pPr>
            <a:endParaRPr lang="en-US" dirty="0">
              <a:latin typeface="+mj-lt"/>
            </a:endParaRPr>
          </a:p>
          <a:p>
            <a:pPr marL="914400" lvl="1" indent="-457200">
              <a:buFont typeface="+mj-lt"/>
              <a:buAutoNum type="arabicPeriod"/>
            </a:pPr>
            <a:r>
              <a:rPr lang="en-US" dirty="0">
                <a:latin typeface="+mj-lt"/>
              </a:rPr>
              <a:t>Explain the Juvenile Justice funding sources</a:t>
            </a:r>
          </a:p>
          <a:p>
            <a:pPr marL="914400" lvl="1" indent="-457200">
              <a:buFont typeface="+mj-lt"/>
              <a:buAutoNum type="arabicPeriod"/>
            </a:pPr>
            <a:r>
              <a:rPr lang="en-US" dirty="0">
                <a:latin typeface="+mj-lt"/>
              </a:rPr>
              <a:t>Provide an overview of the Requests for Proposals for all the funding sources</a:t>
            </a:r>
          </a:p>
          <a:p>
            <a:pPr marL="914400" lvl="1" indent="-457200">
              <a:buFont typeface="+mj-lt"/>
              <a:buAutoNum type="arabicPeriod"/>
            </a:pPr>
            <a:r>
              <a:rPr lang="en-US" dirty="0">
                <a:latin typeface="+mj-lt"/>
              </a:rPr>
              <a:t>Provide an overview of the application process						</a:t>
            </a:r>
          </a:p>
          <a:p>
            <a:pPr marL="457200" lvl="1" indent="0" algn="ctr">
              <a:buNone/>
            </a:pPr>
            <a:r>
              <a:rPr lang="en-US" dirty="0">
                <a:latin typeface="+mj-lt"/>
              </a:rPr>
              <a:t>We are not able to answer specific questions about your application such as what to write in your narrative or budget.</a:t>
            </a:r>
          </a:p>
          <a:p>
            <a:pPr marL="457200" lvl="1" indent="0" algn="ctr">
              <a:buNone/>
            </a:pPr>
            <a:endParaRPr lang="en-US" dirty="0">
              <a:latin typeface="+mj-lt"/>
            </a:endParaRPr>
          </a:p>
          <a:p>
            <a:pPr marL="457200" lvl="1" indent="0" algn="ctr">
              <a:buNone/>
            </a:pPr>
            <a:r>
              <a:rPr lang="en-US" dirty="0">
                <a:latin typeface="+mj-lt"/>
              </a:rPr>
              <a:t>We are not able to give any more specifics as to what is allowable or unallowable other than what is in this webinar. </a:t>
            </a:r>
          </a:p>
        </p:txBody>
      </p:sp>
    </p:spTree>
    <p:extLst>
      <p:ext uri="{BB962C8B-B14F-4D97-AF65-F5344CB8AC3E}">
        <p14:creationId xmlns:p14="http://schemas.microsoft.com/office/powerpoint/2010/main" val="2911075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8F17A-2275-9173-E55A-A4C34E51C7BA}"/>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9E0043B0-D3F8-A7D1-0861-C0FCBBCE6BCC}"/>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A001138-1E31-50BF-66DA-9986B0D7AFC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F42C1F1-520F-7F82-5E0B-44ABA93EE7D3}"/>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8A4B6333-726C-7732-5FFF-764256D19DC1}"/>
              </a:ext>
            </a:extLst>
          </p:cNvPr>
          <p:cNvSpPr txBox="1">
            <a:spLocks/>
          </p:cNvSpPr>
          <p:nvPr/>
        </p:nvSpPr>
        <p:spPr bwMode="auto">
          <a:xfrm>
            <a:off x="446527" y="970303"/>
            <a:ext cx="6352444"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Budget Narrative  </a:t>
            </a:r>
          </a:p>
        </p:txBody>
      </p:sp>
      <p:sp>
        <p:nvSpPr>
          <p:cNvPr id="17" name="Rectangle 16">
            <a:extLst>
              <a:ext uri="{FF2B5EF4-FFF2-40B4-BE49-F238E27FC236}">
                <a16:creationId xmlns:a16="http://schemas.microsoft.com/office/drawing/2014/main" id="{263E5F14-DCC1-0EA2-157B-73027B6079D9}"/>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040EA492-FD24-5FE3-6F03-5420DD18AA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773C991-50C8-536F-7B9B-BEEB9B9696C3}"/>
              </a:ext>
            </a:extLst>
          </p:cNvPr>
          <p:cNvSpPr txBox="1"/>
          <p:nvPr/>
        </p:nvSpPr>
        <p:spPr>
          <a:xfrm>
            <a:off x="706582" y="1704109"/>
            <a:ext cx="10474036" cy="5632311"/>
          </a:xfrm>
          <a:prstGeom prst="rect">
            <a:avLst/>
          </a:prstGeom>
          <a:noFill/>
        </p:spPr>
        <p:txBody>
          <a:bodyPr wrap="square" rtlCol="0">
            <a:spAutoFit/>
          </a:bodyPr>
          <a:lstStyle/>
          <a:p>
            <a:r>
              <a:rPr lang="en-US" dirty="0"/>
              <a:t>Each section that is filled out within the budget forms will then open the corresponding boxes required to be filled out within the budget narrative. </a:t>
            </a:r>
          </a:p>
          <a:p>
            <a:endParaRPr lang="en-US" dirty="0"/>
          </a:p>
          <a:p>
            <a:endParaRPr lang="en-US" dirty="0"/>
          </a:p>
          <a:p>
            <a:r>
              <a:rPr lang="en-US" dirty="0"/>
              <a:t>Personnel – If position(s) are split funded, ensure the total salary is listed with each funding source and the amount that funding source provides not just the percentage. </a:t>
            </a:r>
          </a:p>
          <a:p>
            <a:endParaRPr lang="en-US" dirty="0"/>
          </a:p>
          <a:p>
            <a:r>
              <a:rPr lang="en-US" dirty="0"/>
              <a:t>Benefits – Show/explain how the amount requested was calculated. Ex: $50,000*.0765=$3,825x50% = $1,912.50</a:t>
            </a:r>
          </a:p>
          <a:p>
            <a:endParaRPr lang="en-US" dirty="0"/>
          </a:p>
          <a:p>
            <a:r>
              <a:rPr lang="en-US" dirty="0"/>
              <a:t>Supplies/Operating – List out the line items and explain what will be requested within each line. Ex: Office Supplies would include pens, highlighters, folders, paperclips. If requesting utilities in the operating section be sure to list out the services/providers/total amounts/allocated amounts/etc. </a:t>
            </a:r>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83023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4A840-59E9-E446-1154-9E00B079B53B}"/>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867BA09E-C54D-C8DF-DED7-7AAE3EE00878}"/>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073210A-E1B3-BADB-62B4-202B13DB6DF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5A5D4EA-1522-F85B-8F8F-4AD4E317ECBA}"/>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030201C2-F574-2D51-AD60-53CD6B356187}"/>
              </a:ext>
            </a:extLst>
          </p:cNvPr>
          <p:cNvSpPr txBox="1">
            <a:spLocks/>
          </p:cNvSpPr>
          <p:nvPr/>
        </p:nvSpPr>
        <p:spPr bwMode="auto">
          <a:xfrm>
            <a:off x="446527" y="970303"/>
            <a:ext cx="6352444"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Budget Narrative Continued  </a:t>
            </a:r>
          </a:p>
        </p:txBody>
      </p:sp>
      <p:sp>
        <p:nvSpPr>
          <p:cNvPr id="17" name="Rectangle 16">
            <a:extLst>
              <a:ext uri="{FF2B5EF4-FFF2-40B4-BE49-F238E27FC236}">
                <a16:creationId xmlns:a16="http://schemas.microsoft.com/office/drawing/2014/main" id="{5A051226-CA50-8A9E-2CDA-46357B65F85A}"/>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3F196797-7831-2B7F-EB92-AD53CCA03E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70AEF8A-94E1-444A-40CF-B7D729D33FAB}"/>
              </a:ext>
            </a:extLst>
          </p:cNvPr>
          <p:cNvSpPr txBox="1"/>
          <p:nvPr/>
        </p:nvSpPr>
        <p:spPr>
          <a:xfrm>
            <a:off x="738758" y="2204917"/>
            <a:ext cx="10474036" cy="3416320"/>
          </a:xfrm>
          <a:prstGeom prst="rect">
            <a:avLst/>
          </a:prstGeom>
          <a:noFill/>
        </p:spPr>
        <p:txBody>
          <a:bodyPr wrap="square" rtlCol="0">
            <a:spAutoFit/>
          </a:bodyPr>
          <a:lstStyle/>
          <a:p>
            <a:r>
              <a:rPr lang="en-US" dirty="0"/>
              <a:t>Equipment – Explain the lines that are being requested in the budget </a:t>
            </a:r>
          </a:p>
          <a:p>
            <a:endParaRPr lang="en-US" dirty="0"/>
          </a:p>
          <a:p>
            <a:r>
              <a:rPr lang="en-US" dirty="0"/>
              <a:t>Travel – Explain each line item being requested in the budget. If the request is for a conference be sure to explain what conference and the benefit of it.  </a:t>
            </a:r>
          </a:p>
          <a:p>
            <a:endParaRPr lang="en-US" dirty="0"/>
          </a:p>
          <a:p>
            <a:r>
              <a:rPr lang="en-US" dirty="0"/>
              <a:t>Consultants/Contractors – Answer each question in detail for each contractor/Consultant on the budget.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234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83167-D41C-198E-14E7-C2C63F017E6F}"/>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CA022D92-B7F5-1387-FDB3-C9F00B4C794E}"/>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E87334B-3913-E63A-DC7F-64E0EF9685D7}"/>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6F47E35A-9A3B-B37B-872F-A8BEE2F9512D}"/>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9784D096-F89E-2408-A87E-67401032CBEF}"/>
              </a:ext>
            </a:extLst>
          </p:cNvPr>
          <p:cNvSpPr txBox="1">
            <a:spLocks/>
          </p:cNvSpPr>
          <p:nvPr/>
        </p:nvSpPr>
        <p:spPr bwMode="auto">
          <a:xfrm>
            <a:off x="446527" y="970303"/>
            <a:ext cx="6352444" cy="538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Attachments</a:t>
            </a:r>
          </a:p>
        </p:txBody>
      </p:sp>
      <p:sp>
        <p:nvSpPr>
          <p:cNvPr id="17" name="Rectangle 16">
            <a:extLst>
              <a:ext uri="{FF2B5EF4-FFF2-40B4-BE49-F238E27FC236}">
                <a16:creationId xmlns:a16="http://schemas.microsoft.com/office/drawing/2014/main" id="{6E6BAE9E-6780-472B-14D1-14A4311E8EA2}"/>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5">
            <a:extLst>
              <a:ext uri="{FF2B5EF4-FFF2-40B4-BE49-F238E27FC236}">
                <a16:creationId xmlns:a16="http://schemas.microsoft.com/office/drawing/2014/main" id="{F13FC790-A5CF-C472-F998-27420E2AF2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0500" y="5529858"/>
            <a:ext cx="1144588"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AC45219-D9C4-3944-794D-B4578F3E0731}"/>
              </a:ext>
            </a:extLst>
          </p:cNvPr>
          <p:cNvSpPr txBox="1"/>
          <p:nvPr/>
        </p:nvSpPr>
        <p:spPr>
          <a:xfrm>
            <a:off x="446527" y="1508974"/>
            <a:ext cx="10671746" cy="3900042"/>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j-lt"/>
                <a:ea typeface="+mn-ea"/>
                <a:cs typeface="+mn-cs"/>
              </a:rPr>
              <a:t>Total Agency Budget (link for this form is located in the RFP)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j-lt"/>
                <a:ea typeface="+mn-ea"/>
                <a:cs typeface="+mn-cs"/>
              </a:rPr>
              <a:t>Sustainability Plan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j-lt"/>
                <a:ea typeface="+mn-ea"/>
                <a:cs typeface="+mn-cs"/>
              </a:rPr>
              <a:t>Timeline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solidFill>
                  <a:prstClr val="black"/>
                </a:solidFill>
                <a:latin typeface="+mj-lt"/>
              </a:rPr>
              <a:t>Collaboration Plan (JDCA/JCA only) </a:t>
            </a:r>
            <a:endParaRPr kumimoji="0" lang="en-US" sz="2800" b="0" i="0" u="none" strike="noStrike" kern="1200" cap="none" spc="0" normalizeH="0" baseline="0" noProof="0" dirty="0">
              <a:ln>
                <a:noFill/>
              </a:ln>
              <a:solidFill>
                <a:prstClr val="black"/>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j-lt"/>
                <a:ea typeface="+mn-ea"/>
                <a:cs typeface="+mn-cs"/>
              </a:rPr>
              <a:t>Letters of Endorsement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j-lt"/>
                <a:ea typeface="+mn-ea"/>
                <a:cs typeface="+mn-cs"/>
              </a:rPr>
              <a:t>Miscellaneous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j-lt"/>
                <a:ea typeface="+mn-ea"/>
                <a:cs typeface="+mn-cs"/>
              </a:rPr>
              <a:t>Any additional information (contracts, lease agreements, job descriptions)</a:t>
            </a:r>
          </a:p>
        </p:txBody>
      </p:sp>
      <p:pic>
        <p:nvPicPr>
          <p:cNvPr id="3" name="Graphic 2" descr="Paperclip with solid fill">
            <a:extLst>
              <a:ext uri="{FF2B5EF4-FFF2-40B4-BE49-F238E27FC236}">
                <a16:creationId xmlns:a16="http://schemas.microsoft.com/office/drawing/2014/main" id="{F7D71C67-45BA-4C56-241F-7A82431D68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56231" y="976241"/>
            <a:ext cx="1695450" cy="1695450"/>
          </a:xfrm>
          <a:prstGeom prst="rect">
            <a:avLst/>
          </a:prstGeom>
        </p:spPr>
      </p:pic>
    </p:spTree>
    <p:extLst>
      <p:ext uri="{BB962C8B-B14F-4D97-AF65-F5344CB8AC3E}">
        <p14:creationId xmlns:p14="http://schemas.microsoft.com/office/powerpoint/2010/main" val="700005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06194" y="0"/>
            <a:ext cx="7281954"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endParaRPr>
          </a:p>
        </p:txBody>
      </p:sp>
      <p:sp>
        <p:nvSpPr>
          <p:cNvPr id="18" name="Rectangle 17">
            <a:extLst>
              <a:ext uri="{FF2B5EF4-FFF2-40B4-BE49-F238E27FC236}">
                <a16:creationId xmlns:a16="http://schemas.microsoft.com/office/drawing/2014/main" id="{8BC5BEC6-3CF3-44E7-A789-DB7E6B55DC26}"/>
              </a:ext>
            </a:extLst>
          </p:cNvPr>
          <p:cNvSpPr/>
          <p:nvPr/>
        </p:nvSpPr>
        <p:spPr>
          <a:xfrm>
            <a:off x="446529" y="369655"/>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AD4D093-BC4F-2F03-89EE-2A393A26F449}"/>
              </a:ext>
            </a:extLst>
          </p:cNvPr>
          <p:cNvSpPr txBox="1"/>
          <p:nvPr/>
        </p:nvSpPr>
        <p:spPr>
          <a:xfrm>
            <a:off x="4736572" y="1640945"/>
            <a:ext cx="6621198" cy="3785652"/>
          </a:xfrm>
          <a:prstGeom prst="rect">
            <a:avLst/>
          </a:prstGeom>
          <a:noFill/>
        </p:spPr>
        <p:txBody>
          <a:bodyPr wrap="square">
            <a:spAutoFit/>
          </a:bodyPr>
          <a:lstStyle/>
          <a:p>
            <a:pPr marL="0" indent="0" algn="ctr">
              <a:lnSpc>
                <a:spcPct val="90000"/>
              </a:lnSpc>
              <a:buNone/>
            </a:pPr>
            <a:r>
              <a:rPr lang="en-US" sz="2400" dirty="0">
                <a:latin typeface="+mj-lt"/>
              </a:rPr>
              <a:t>For technical assistance contact the ICJI Helpdesk at CJIHelpDesk@cji.in.gov. Help Desk hours are Monday – Friday, 8:00 am to 4:30 pm ET, except state holidays. </a:t>
            </a:r>
          </a:p>
          <a:p>
            <a:pPr marL="0" indent="0" algn="ctr">
              <a:lnSpc>
                <a:spcPct val="90000"/>
              </a:lnSpc>
              <a:buNone/>
            </a:pPr>
            <a:endParaRPr lang="en-US" sz="2400" dirty="0">
              <a:latin typeface="+mj-lt"/>
            </a:endParaRPr>
          </a:p>
          <a:p>
            <a:pPr marL="0" indent="0" algn="ctr">
              <a:lnSpc>
                <a:spcPct val="90000"/>
              </a:lnSpc>
              <a:buNone/>
            </a:pPr>
            <a:r>
              <a:rPr lang="en-US" sz="2400" dirty="0">
                <a:latin typeface="+mj-lt"/>
              </a:rPr>
              <a:t>ICJI is not responsible for technical issues with grant submission within 48 hours of grant deadline. </a:t>
            </a:r>
          </a:p>
          <a:p>
            <a:pPr marL="0" indent="0" algn="ctr">
              <a:lnSpc>
                <a:spcPct val="90000"/>
              </a:lnSpc>
              <a:buNone/>
            </a:pPr>
            <a:endParaRPr lang="en-US" sz="2400" dirty="0">
              <a:latin typeface="+mj-lt"/>
            </a:endParaRPr>
          </a:p>
          <a:p>
            <a:pPr marL="0" indent="0" algn="ctr">
              <a:lnSpc>
                <a:spcPct val="90000"/>
              </a:lnSpc>
              <a:buNone/>
            </a:pPr>
            <a:r>
              <a:rPr lang="en-US" sz="2400" dirty="0">
                <a:latin typeface="+mj-lt"/>
              </a:rPr>
              <a:t>For assistance with any other requirements of this solicitation, please contact The Youth Division at ICJI. </a:t>
            </a:r>
          </a:p>
          <a:p>
            <a:endParaRPr lang="en-US" sz="2400" dirty="0">
              <a:latin typeface="+mj-lt"/>
            </a:endParaRPr>
          </a:p>
        </p:txBody>
      </p:sp>
      <p:pic>
        <p:nvPicPr>
          <p:cNvPr id="3" name="Graphic 2" descr="Clipboard Partially Checked outline">
            <a:extLst>
              <a:ext uri="{FF2B5EF4-FFF2-40B4-BE49-F238E27FC236}">
                <a16:creationId xmlns:a16="http://schemas.microsoft.com/office/drawing/2014/main" id="{4D15E0F3-BA4C-16B3-0B62-0092D83FAB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903" y="2334477"/>
            <a:ext cx="2189045" cy="2189045"/>
          </a:xfrm>
          <a:prstGeom prst="rect">
            <a:avLst/>
          </a:prstGeom>
        </p:spPr>
      </p:pic>
    </p:spTree>
    <p:extLst>
      <p:ext uri="{BB962C8B-B14F-4D97-AF65-F5344CB8AC3E}">
        <p14:creationId xmlns:p14="http://schemas.microsoft.com/office/powerpoint/2010/main" val="2071905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54F60F-7439-49E3-A6E2-FCFDE02CDD35}"/>
              </a:ext>
            </a:extLst>
          </p:cNvPr>
          <p:cNvSpPr/>
          <p:nvPr/>
        </p:nvSpPr>
        <p:spPr>
          <a:xfrm>
            <a:off x="446530" y="452049"/>
            <a:ext cx="7495687" cy="595071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8">
            <a:extLst>
              <a:ext uri="{FF2B5EF4-FFF2-40B4-BE49-F238E27FC236}">
                <a16:creationId xmlns:a16="http://schemas.microsoft.com/office/drawing/2014/main" id="{62ACECF2-88DC-471C-8290-419F55163A78}"/>
              </a:ext>
            </a:extLst>
          </p:cNvPr>
          <p:cNvSpPr txBox="1">
            <a:spLocks noChangeArrowheads="1"/>
          </p:cNvSpPr>
          <p:nvPr/>
        </p:nvSpPr>
        <p:spPr bwMode="auto">
          <a:xfrm>
            <a:off x="569359" y="2642576"/>
            <a:ext cx="72500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9600" b="0" i="0" u="none" strike="noStrike" kern="1200" cap="none" spc="0" normalizeH="0" baseline="0" noProof="0" dirty="0">
                <a:ln>
                  <a:noFill/>
                </a:ln>
                <a:solidFill>
                  <a:prstClr val="white"/>
                </a:solidFill>
                <a:effectLst/>
                <a:uLnTx/>
                <a:uFillTx/>
                <a:latin typeface="Franklin Gothic Demi" panose="020B0703020102020204" pitchFamily="34" charset="0"/>
                <a:ea typeface="+mn-ea"/>
                <a:cs typeface="+mn-cs"/>
              </a:rPr>
              <a:t>Q &amp; A</a:t>
            </a:r>
          </a:p>
        </p:txBody>
      </p:sp>
      <p:pic>
        <p:nvPicPr>
          <p:cNvPr id="9" name="Picture 8">
            <a:extLst>
              <a:ext uri="{FF2B5EF4-FFF2-40B4-BE49-F238E27FC236}">
                <a16:creationId xmlns:a16="http://schemas.microsoft.com/office/drawing/2014/main" id="{9CE86037-8602-400D-921E-9047EE5EEAB8}"/>
              </a:ext>
            </a:extLst>
          </p:cNvPr>
          <p:cNvPicPr>
            <a:picLocks noChangeAspect="1"/>
          </p:cNvPicPr>
          <p:nvPr/>
        </p:nvPicPr>
        <p:blipFill rotWithShape="1">
          <a:blip r:embed="rId3">
            <a:extLst>
              <a:ext uri="{28A0092B-C50C-407E-A947-70E740481C1C}">
                <a14:useLocalDpi xmlns:a14="http://schemas.microsoft.com/office/drawing/2010/main" val="0"/>
              </a:ext>
            </a:extLst>
          </a:blip>
          <a:srcRect l="40093" r="25567" b="6160"/>
          <a:stretch/>
        </p:blipFill>
        <p:spPr>
          <a:xfrm>
            <a:off x="8013081" y="452050"/>
            <a:ext cx="3266450" cy="5950714"/>
          </a:xfrm>
          <a:prstGeom prst="rect">
            <a:avLst/>
          </a:prstGeom>
        </p:spPr>
      </p:pic>
      <p:sp>
        <p:nvSpPr>
          <p:cNvPr id="13" name="Rectangle 12">
            <a:extLst>
              <a:ext uri="{FF2B5EF4-FFF2-40B4-BE49-F238E27FC236}">
                <a16:creationId xmlns:a16="http://schemas.microsoft.com/office/drawing/2014/main" id="{962386CC-E71B-4D93-9104-FA0C3D954B09}"/>
              </a:ext>
            </a:extLst>
          </p:cNvPr>
          <p:cNvSpPr/>
          <p:nvPr/>
        </p:nvSpPr>
        <p:spPr>
          <a:xfrm>
            <a:off x="11350396" y="452049"/>
            <a:ext cx="447214" cy="595071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786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EF8DFD-9612-4D9E-A795-53F4F85AB5E6}"/>
              </a:ext>
            </a:extLst>
          </p:cNvPr>
          <p:cNvSpPr/>
          <p:nvPr/>
        </p:nvSpPr>
        <p:spPr>
          <a:xfrm>
            <a:off x="446530" y="4352199"/>
            <a:ext cx="11298939" cy="205215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descr="A picture containing text&#10;&#10;Description automatically generated">
            <a:extLst>
              <a:ext uri="{FF2B5EF4-FFF2-40B4-BE49-F238E27FC236}">
                <a16:creationId xmlns:a16="http://schemas.microsoft.com/office/drawing/2014/main" id="{A0AB5EB7-50C2-44B9-BCEF-6C8F0ADF34AC}"/>
              </a:ext>
            </a:extLst>
          </p:cNvPr>
          <p:cNvPicPr>
            <a:picLocks noChangeAspect="1"/>
          </p:cNvPicPr>
          <p:nvPr/>
        </p:nvPicPr>
        <p:blipFill rotWithShape="1">
          <a:blip r:embed="rId3" cstate="print">
            <a:duotone>
              <a:schemeClr val="bg2">
                <a:shade val="45000"/>
                <a:satMod val="135000"/>
              </a:schemeClr>
              <a:prstClr val="white"/>
            </a:duotone>
            <a:alphaModFix amt="50000"/>
            <a:extLst>
              <a:ext uri="{28A0092B-C50C-407E-A947-70E740481C1C}">
                <a14:useLocalDpi xmlns:a14="http://schemas.microsoft.com/office/drawing/2010/main" val="0"/>
              </a:ext>
            </a:extLst>
          </a:blip>
          <a:srcRect b="13357"/>
          <a:stretch/>
        </p:blipFill>
        <p:spPr>
          <a:xfrm>
            <a:off x="446530" y="581874"/>
            <a:ext cx="11298939" cy="3725081"/>
          </a:xfrm>
          <a:prstGeom prst="rect">
            <a:avLst/>
          </a:prstGeom>
        </p:spPr>
      </p:pic>
      <p:sp>
        <p:nvSpPr>
          <p:cNvPr id="12" name="Title 1">
            <a:extLst>
              <a:ext uri="{FF2B5EF4-FFF2-40B4-BE49-F238E27FC236}">
                <a16:creationId xmlns:a16="http://schemas.microsoft.com/office/drawing/2014/main" id="{3AA83998-4100-45D4-BE03-E0555122000F}"/>
              </a:ext>
            </a:extLst>
          </p:cNvPr>
          <p:cNvSpPr txBox="1">
            <a:spLocks/>
          </p:cNvSpPr>
          <p:nvPr/>
        </p:nvSpPr>
        <p:spPr bwMode="auto">
          <a:xfrm>
            <a:off x="446530" y="2376148"/>
            <a:ext cx="11298939" cy="7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THANK YOU</a:t>
            </a:r>
          </a:p>
        </p:txBody>
      </p:sp>
      <p:sp>
        <p:nvSpPr>
          <p:cNvPr id="13" name="Subtitle 2">
            <a:extLst>
              <a:ext uri="{FF2B5EF4-FFF2-40B4-BE49-F238E27FC236}">
                <a16:creationId xmlns:a16="http://schemas.microsoft.com/office/drawing/2014/main" id="{7F613026-91EE-4D09-A190-8B4CA8AFB778}"/>
              </a:ext>
            </a:extLst>
          </p:cNvPr>
          <p:cNvSpPr>
            <a:spLocks noGrp="1"/>
          </p:cNvSpPr>
          <p:nvPr>
            <p:ph type="subTitle" idx="1"/>
          </p:nvPr>
        </p:nvSpPr>
        <p:spPr>
          <a:xfrm>
            <a:off x="584200" y="4457699"/>
            <a:ext cx="6591300" cy="1818427"/>
          </a:xfrm>
        </p:spPr>
        <p:txBody>
          <a:bodyPr>
            <a:normAutofit/>
          </a:bodyPr>
          <a:lstStyle/>
          <a:p>
            <a:pPr algn="l">
              <a:spcBef>
                <a:spcPts val="0"/>
              </a:spcBef>
            </a:pPr>
            <a:r>
              <a:rPr lang="en-US" sz="1300" dirty="0">
                <a:solidFill>
                  <a:schemeClr val="bg1"/>
                </a:solidFill>
              </a:rPr>
              <a:t>Ellen Sheets, Youth Director</a:t>
            </a:r>
          </a:p>
          <a:p>
            <a:pPr algn="l">
              <a:spcBef>
                <a:spcPts val="0"/>
              </a:spcBef>
            </a:pPr>
            <a:r>
              <a:rPr lang="en-US" sz="1300" dirty="0">
                <a:solidFill>
                  <a:schemeClr val="bg1"/>
                </a:solidFill>
                <a:hlinkClick r:id="rId4"/>
              </a:rPr>
              <a:t>Esheets1@cji.in.gov</a:t>
            </a:r>
            <a:r>
              <a:rPr lang="en-US" sz="1300" dirty="0">
                <a:solidFill>
                  <a:schemeClr val="bg1"/>
                </a:solidFill>
              </a:rPr>
              <a:t> </a:t>
            </a:r>
          </a:p>
          <a:p>
            <a:pPr algn="l">
              <a:spcBef>
                <a:spcPts val="0"/>
              </a:spcBef>
            </a:pPr>
            <a:endParaRPr lang="en-US" sz="1300" dirty="0">
              <a:solidFill>
                <a:schemeClr val="bg1"/>
              </a:solidFill>
            </a:endParaRPr>
          </a:p>
          <a:p>
            <a:pPr algn="l">
              <a:spcBef>
                <a:spcPts val="0"/>
              </a:spcBef>
            </a:pPr>
            <a:r>
              <a:rPr lang="en-US" sz="1300" dirty="0">
                <a:solidFill>
                  <a:schemeClr val="bg1"/>
                </a:solidFill>
              </a:rPr>
              <a:t>Dalayna Anderson, Youth Assistant Director</a:t>
            </a:r>
          </a:p>
          <a:p>
            <a:pPr algn="l">
              <a:spcBef>
                <a:spcPts val="0"/>
              </a:spcBef>
            </a:pPr>
            <a:r>
              <a:rPr lang="en-US" sz="1300">
                <a:solidFill>
                  <a:schemeClr val="bg1"/>
                </a:solidFill>
                <a:hlinkClick r:id="rId5"/>
              </a:rPr>
              <a:t>DaAnderson1</a:t>
            </a:r>
            <a:r>
              <a:rPr lang="en-US" sz="1300" dirty="0">
                <a:solidFill>
                  <a:schemeClr val="bg1"/>
                </a:solidFill>
                <a:hlinkClick r:id="rId5"/>
              </a:rPr>
              <a:t>@cji.in</a:t>
            </a:r>
            <a:r>
              <a:rPr lang="en-US" sz="1300">
                <a:solidFill>
                  <a:schemeClr val="bg1"/>
                </a:solidFill>
                <a:hlinkClick r:id="rId5"/>
              </a:rPr>
              <a:t>.gov</a:t>
            </a:r>
            <a:r>
              <a:rPr lang="en-US" sz="1300">
                <a:solidFill>
                  <a:schemeClr val="bg1"/>
                </a:solidFill>
              </a:rPr>
              <a:t> </a:t>
            </a:r>
            <a:endParaRPr lang="en-US" sz="1300" dirty="0">
              <a:solidFill>
                <a:schemeClr val="bg1"/>
              </a:solidFill>
            </a:endParaRPr>
          </a:p>
          <a:p>
            <a:pPr algn="l"/>
            <a:endParaRPr lang="en-US" sz="1800" dirty="0">
              <a:solidFill>
                <a:schemeClr val="bg1"/>
              </a:solidFill>
            </a:endParaRPr>
          </a:p>
        </p:txBody>
      </p:sp>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5" descr="Logo&#10;&#10;Description automatically generated">
            <a:extLst>
              <a:ext uri="{FF2B5EF4-FFF2-40B4-BE49-F238E27FC236}">
                <a16:creationId xmlns:a16="http://schemas.microsoft.com/office/drawing/2014/main" id="{E0B638CC-5163-4A1A-8788-BA33FEBE1F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1190" y="4923921"/>
            <a:ext cx="1167310" cy="817877"/>
          </a:xfrm>
          <a:prstGeom prst="rect">
            <a:avLst/>
          </a:prstGeom>
        </p:spPr>
      </p:pic>
    </p:spTree>
    <p:extLst>
      <p:ext uri="{BB962C8B-B14F-4D97-AF65-F5344CB8AC3E}">
        <p14:creationId xmlns:p14="http://schemas.microsoft.com/office/powerpoint/2010/main" val="2564068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FF36F1-D911-457F-9F71-FDB69340F470}"/>
              </a:ext>
            </a:extLst>
          </p:cNvPr>
          <p:cNvSpPr txBox="1"/>
          <p:nvPr/>
        </p:nvSpPr>
        <p:spPr>
          <a:xfrm>
            <a:off x="4463517" y="905304"/>
            <a:ext cx="7167307" cy="563231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rPr>
              <a:t>House Enrolled Act 1359 established the Juvenile Community Alternatives, Juvenile Diversion, and Juvenile Behavioral Health Competitive Pilot Grant programs.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endParaRPr>
          </a:p>
          <a:p>
            <a:pPr marL="342900" marR="0" lvl="0" indent="-342900" algn="l" defTabSz="914400" rtl="0" eaLnBrk="0" fontAlgn="base" latinLnBrk="0" hangingPunct="0">
              <a:lnSpc>
                <a:spcPct val="100000"/>
              </a:lnSpc>
              <a:spcBef>
                <a:spcPct val="0"/>
              </a:spcBef>
              <a:spcAft>
                <a:spcPct val="0"/>
              </a:spcAft>
              <a:buClr>
                <a:srgbClr val="4472C4">
                  <a:lumMod val="50000"/>
                </a:srgbClr>
              </a:buClr>
              <a:buSzTx/>
              <a:buFont typeface="Calibri Light" panose="020F030202020403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rPr>
              <a:t>The Community Alternatives grant program and purposes can be found at Indiana Code § 31-40-5-6.</a:t>
            </a:r>
          </a:p>
          <a:p>
            <a:pPr marL="342900" marR="0" lvl="0" indent="-342900" algn="l" defTabSz="914400" rtl="0" eaLnBrk="0" fontAlgn="base" latinLnBrk="0" hangingPunct="0">
              <a:lnSpc>
                <a:spcPct val="100000"/>
              </a:lnSpc>
              <a:spcBef>
                <a:spcPct val="0"/>
              </a:spcBef>
              <a:spcAft>
                <a:spcPct val="0"/>
              </a:spcAft>
              <a:buClr>
                <a:srgbClr val="4472C4">
                  <a:lumMod val="50000"/>
                </a:srgbClr>
              </a:buClr>
              <a:buSzTx/>
              <a:buFont typeface="Calibri Light" panose="020F0302020204030204" pitchFamily="34" charset="0"/>
              <a:buChar char="»"/>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endParaRPr>
          </a:p>
          <a:p>
            <a:pPr marL="342900" marR="0" lvl="0" indent="-342900" algn="l" defTabSz="914400" rtl="0" eaLnBrk="0" fontAlgn="base" latinLnBrk="0" hangingPunct="0">
              <a:lnSpc>
                <a:spcPct val="100000"/>
              </a:lnSpc>
              <a:spcBef>
                <a:spcPct val="0"/>
              </a:spcBef>
              <a:spcAft>
                <a:spcPct val="0"/>
              </a:spcAft>
              <a:buClr>
                <a:srgbClr val="4472C4">
                  <a:lumMod val="50000"/>
                </a:srgbClr>
              </a:buClr>
              <a:buSzTx/>
              <a:buFont typeface="Calibri Light" panose="020F030202020403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rPr>
              <a:t>The Diversion grant program and purposes can be found at Indiana Code § 31-40-5-3.</a:t>
            </a:r>
          </a:p>
          <a:p>
            <a:pPr marL="342900" marR="0" lvl="0" indent="-342900" algn="l" defTabSz="914400" rtl="0" eaLnBrk="0" fontAlgn="base" latinLnBrk="0" hangingPunct="0">
              <a:lnSpc>
                <a:spcPct val="100000"/>
              </a:lnSpc>
              <a:spcBef>
                <a:spcPct val="0"/>
              </a:spcBef>
              <a:spcAft>
                <a:spcPct val="0"/>
              </a:spcAft>
              <a:buClr>
                <a:srgbClr val="4472C4">
                  <a:lumMod val="50000"/>
                </a:srgbClr>
              </a:buClr>
              <a:buSzTx/>
              <a:buFont typeface="Calibri Light" panose="020F0302020204030204" pitchFamily="34" charset="0"/>
              <a:buChar char="»"/>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endParaRPr>
          </a:p>
          <a:p>
            <a:pPr marL="342900" marR="0" lvl="0" indent="-342900" algn="l" defTabSz="914400" rtl="0" eaLnBrk="0" fontAlgn="base" latinLnBrk="0" hangingPunct="0">
              <a:lnSpc>
                <a:spcPct val="100000"/>
              </a:lnSpc>
              <a:spcBef>
                <a:spcPct val="0"/>
              </a:spcBef>
              <a:spcAft>
                <a:spcPct val="0"/>
              </a:spcAft>
              <a:buClr>
                <a:srgbClr val="4472C4">
                  <a:lumMod val="50000"/>
                </a:srgbClr>
              </a:buClr>
              <a:buSzTx/>
              <a:buFont typeface="Calibri Light" panose="020F0302020204030204" pitchFamily="34" charset="0"/>
              <a:buChar char="»"/>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rPr>
              <a:t>The Behavioral Health Competitive Grant Pilot program and purposes can be found at Indiana Code § 31-40-6-3.</a:t>
            </a:r>
          </a:p>
          <a:p>
            <a:pPr marL="342900" marR="0" lvl="0" indent="-342900" algn="l" defTabSz="914400" rtl="0" eaLnBrk="0" fontAlgn="base" latinLnBrk="0" hangingPunct="0">
              <a:lnSpc>
                <a:spcPct val="100000"/>
              </a:lnSpc>
              <a:spcBef>
                <a:spcPct val="0"/>
              </a:spcBef>
              <a:spcAft>
                <a:spcPct val="0"/>
              </a:spcAft>
              <a:buClr>
                <a:srgbClr val="4472C4">
                  <a:lumMod val="50000"/>
                </a:srgbClr>
              </a:buClr>
              <a:buSzTx/>
              <a:buFont typeface="Calibri Light" panose="020F0302020204030204" pitchFamily="34" charset="0"/>
              <a:buChar char="»"/>
              <a:tabLst/>
              <a:defRPr/>
            </a:pPr>
            <a:endParaRPr lang="en-US" sz="2000" dirty="0">
              <a:solidFill>
                <a:prstClr val="black">
                  <a:lumMod val="85000"/>
                  <a:lumOff val="15000"/>
                </a:prstClr>
              </a:solidFill>
              <a:latin typeface="Calibri Light" panose="020F0302020204030204"/>
              <a:cs typeface="Calibri Light" panose="020F0302020204030204" pitchFamily="34" charset="0"/>
            </a:endParaRPr>
          </a:p>
          <a:p>
            <a:pPr marL="342900" marR="0" lvl="0" indent="-342900" algn="l" defTabSz="914400" rtl="0" eaLnBrk="0" fontAlgn="base" latinLnBrk="0" hangingPunct="0">
              <a:lnSpc>
                <a:spcPct val="100000"/>
              </a:lnSpc>
              <a:spcBef>
                <a:spcPct val="0"/>
              </a:spcBef>
              <a:spcAft>
                <a:spcPct val="0"/>
              </a:spcAft>
              <a:buClr>
                <a:srgbClr val="4472C4">
                  <a:lumMod val="50000"/>
                </a:srgbClr>
              </a:buClr>
              <a:buSzTx/>
              <a:buFont typeface="Calibri Light" panose="020F0302020204030204" pitchFamily="34" charset="0"/>
              <a:buChar char="»"/>
              <a:tabLst/>
              <a:defRPr/>
            </a:pPr>
            <a:endPar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endParaRPr>
          </a:p>
          <a:p>
            <a:pPr marR="0" lvl="0" algn="l" defTabSz="914400" rtl="0" eaLnBrk="0" fontAlgn="base" latinLnBrk="0" hangingPunct="0">
              <a:lnSpc>
                <a:spcPct val="100000"/>
              </a:lnSpc>
              <a:spcBef>
                <a:spcPct val="0"/>
              </a:spcBef>
              <a:spcAft>
                <a:spcPct val="0"/>
              </a:spcAft>
              <a:buClr>
                <a:srgbClr val="4472C4">
                  <a:lumMod val="50000"/>
                </a:srgbClr>
              </a:buClr>
              <a:buSzTx/>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rPr>
              <a:t>Additionally, House Enrolled Act 13</a:t>
            </a:r>
            <a:r>
              <a:rPr lang="en-US" sz="2000" dirty="0">
                <a:solidFill>
                  <a:prstClr val="black">
                    <a:lumMod val="85000"/>
                    <a:lumOff val="15000"/>
                  </a:prstClr>
                </a:solidFill>
                <a:latin typeface="Calibri Light" panose="020F0302020204030204"/>
                <a:cs typeface="Calibri Light" panose="020F0302020204030204" pitchFamily="34" charset="0"/>
              </a:rPr>
              <a:t>59 established the Youth Justice Oversight Committee (YJOC). This committee was tasked by the legislature with a 5-fold purpose and has been meeting since July 2022. </a:t>
            </a:r>
            <a:r>
              <a:rPr lang="en-US" sz="2000" dirty="0">
                <a:solidFill>
                  <a:prstClr val="black">
                    <a:lumMod val="85000"/>
                    <a:lumOff val="15000"/>
                  </a:prstClr>
                </a:solidFill>
                <a:latin typeface="Calibri Light" panose="020F0302020204030204"/>
                <a:cs typeface="Calibri Light" panose="020F0302020204030204" pitchFamily="34" charset="0"/>
                <a:hlinkClick r:id="rId3"/>
              </a:rPr>
              <a:t>https://www.in.gov/youthjustice/</a:t>
            </a:r>
            <a:r>
              <a:rPr lang="en-US" sz="2000" dirty="0">
                <a:solidFill>
                  <a:prstClr val="black">
                    <a:lumMod val="85000"/>
                    <a:lumOff val="15000"/>
                  </a:prstClr>
                </a:solidFill>
                <a:latin typeface="Calibri Light" panose="020F0302020204030204"/>
                <a:cs typeface="Calibri Light" panose="020F0302020204030204" pitchFamily="34" charset="0"/>
              </a:rPr>
              <a:t> </a:t>
            </a:r>
            <a:endPar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endParaRPr>
          </a:p>
        </p:txBody>
      </p:sp>
      <p:sp>
        <p:nvSpPr>
          <p:cNvPr id="12" name="Title 1">
            <a:extLst>
              <a:ext uri="{FF2B5EF4-FFF2-40B4-BE49-F238E27FC236}">
                <a16:creationId xmlns:a16="http://schemas.microsoft.com/office/drawing/2014/main" id="{0438C304-9169-4F66-BE90-27D7093637C7}"/>
              </a:ext>
            </a:extLst>
          </p:cNvPr>
          <p:cNvSpPr txBox="1">
            <a:spLocks/>
          </p:cNvSpPr>
          <p:nvPr/>
        </p:nvSpPr>
        <p:spPr bwMode="auto">
          <a:xfrm>
            <a:off x="4463517" y="42282"/>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OVERVIEW</a:t>
            </a:r>
          </a:p>
        </p:txBody>
      </p:sp>
      <p:sp>
        <p:nvSpPr>
          <p:cNvPr id="18" name="Rectangle 17">
            <a:extLst>
              <a:ext uri="{FF2B5EF4-FFF2-40B4-BE49-F238E27FC236}">
                <a16:creationId xmlns:a16="http://schemas.microsoft.com/office/drawing/2014/main" id="{8BC5BEC6-3CF3-44E7-A789-DB7E6B55DC26}"/>
              </a:ext>
            </a:extLst>
          </p:cNvPr>
          <p:cNvSpPr/>
          <p:nvPr/>
        </p:nvSpPr>
        <p:spPr>
          <a:xfrm>
            <a:off x="446530" y="455237"/>
            <a:ext cx="3698301" cy="594752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8F3E8BD-BB44-4C18-9B94-472B1037751B}"/>
              </a:ext>
            </a:extLst>
          </p:cNvPr>
          <p:cNvSpPr/>
          <p:nvPr/>
        </p:nvSpPr>
        <p:spPr>
          <a:xfrm>
            <a:off x="446529" y="6317181"/>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person writing on a piece of paper&#10;&#10;Description automatically generated with medium confidence">
            <a:extLst>
              <a:ext uri="{FF2B5EF4-FFF2-40B4-BE49-F238E27FC236}">
                <a16:creationId xmlns:a16="http://schemas.microsoft.com/office/drawing/2014/main" id="{3B39FD74-B6D0-4D26-B271-C767EB5BE878}"/>
              </a:ext>
            </a:extLst>
          </p:cNvPr>
          <p:cNvPicPr>
            <a:picLocks noChangeAspect="1"/>
          </p:cNvPicPr>
          <p:nvPr/>
        </p:nvPicPr>
        <p:blipFill rotWithShape="1">
          <a:blip r:embed="rId4">
            <a:extLst>
              <a:ext uri="{28A0092B-C50C-407E-A947-70E740481C1C}">
                <a14:useLocalDpi xmlns:a14="http://schemas.microsoft.com/office/drawing/2010/main" val="0"/>
              </a:ext>
            </a:extLst>
          </a:blip>
          <a:srcRect l="17038" r="41479"/>
          <a:stretch/>
        </p:blipFill>
        <p:spPr>
          <a:xfrm>
            <a:off x="446528" y="455237"/>
            <a:ext cx="3698302" cy="59475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A9F3A8B1-39C7-1131-879C-B6B6417CD4D5}"/>
              </a:ext>
            </a:extLst>
          </p:cNvPr>
          <p:cNvPicPr>
            <a:picLocks noChangeAspect="1"/>
          </p:cNvPicPr>
          <p:nvPr/>
        </p:nvPicPr>
        <p:blipFill>
          <a:blip r:embed="rId2"/>
          <a:srcRect l="14754" r="26513" b="-1"/>
          <a:stretch/>
        </p:blipFill>
        <p:spPr>
          <a:xfrm>
            <a:off x="6096000" y="1"/>
            <a:ext cx="6102825" cy="6858000"/>
          </a:xfrm>
          <a:prstGeom prst="rect">
            <a:avLst/>
          </a:prstGeom>
        </p:spPr>
      </p:pic>
      <p:sp>
        <p:nvSpPr>
          <p:cNvPr id="4" name="Title 1">
            <a:extLst>
              <a:ext uri="{FF2B5EF4-FFF2-40B4-BE49-F238E27FC236}">
                <a16:creationId xmlns:a16="http://schemas.microsoft.com/office/drawing/2014/main" id="{D2FE7A53-96D8-E7C3-57D3-58A88032F196}"/>
              </a:ext>
            </a:extLst>
          </p:cNvPr>
          <p:cNvSpPr txBox="1">
            <a:spLocks/>
          </p:cNvSpPr>
          <p:nvPr/>
        </p:nvSpPr>
        <p:spPr bwMode="auto">
          <a:xfrm>
            <a:off x="195570" y="235489"/>
            <a:ext cx="5556783" cy="86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OVERVIEW CONTINUED</a:t>
            </a:r>
          </a:p>
        </p:txBody>
      </p:sp>
      <p:sp>
        <p:nvSpPr>
          <p:cNvPr id="5" name="TextBox 4">
            <a:extLst>
              <a:ext uri="{FF2B5EF4-FFF2-40B4-BE49-F238E27FC236}">
                <a16:creationId xmlns:a16="http://schemas.microsoft.com/office/drawing/2014/main" id="{7668E62E-6D85-8FD5-30BF-7B9BC6139EC0}"/>
              </a:ext>
            </a:extLst>
          </p:cNvPr>
          <p:cNvSpPr txBox="1"/>
          <p:nvPr/>
        </p:nvSpPr>
        <p:spPr>
          <a:xfrm>
            <a:off x="385160" y="1253488"/>
            <a:ext cx="5023547" cy="532453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rPr>
              <a:t>YJOC 5-fold Purpose Areas: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2000" dirty="0">
              <a:solidFill>
                <a:prstClr val="black">
                  <a:lumMod val="85000"/>
                  <a:lumOff val="15000"/>
                </a:prstClr>
              </a:solidFill>
              <a:latin typeface="Calibri Light" panose="020F0302020204030204"/>
              <a:cs typeface="Calibri Light" panose="020F03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rPr>
              <a:t>Develop</a:t>
            </a:r>
            <a:r>
              <a:rPr lang="en-US" sz="2000" dirty="0">
                <a:solidFill>
                  <a:prstClr val="black">
                    <a:lumMod val="85000"/>
                    <a:lumOff val="15000"/>
                  </a:prstClr>
                </a:solidFill>
                <a:latin typeface="Calibri Light" panose="020F0302020204030204"/>
                <a:cs typeface="Calibri Light" panose="020F0302020204030204" pitchFamily="34" charset="0"/>
              </a:rPr>
              <a:t> a plan to collect and report statewide juvenile justice data.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rPr>
              <a:t>Establish procedures and policies related to the use of certain screening tools and assessments.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lang="en-US" sz="2000" dirty="0">
                <a:solidFill>
                  <a:prstClr val="black">
                    <a:lumMod val="85000"/>
                    <a:lumOff val="15000"/>
                  </a:prstClr>
                </a:solidFill>
                <a:latin typeface="Calibri Light" panose="020F0302020204030204"/>
                <a:cs typeface="Calibri Light" panose="020F0302020204030204" pitchFamily="34" charset="0"/>
              </a:rPr>
              <a:t>Develop a statewide plan to address the provision of broader behavioral health services to children in the juvenile justice system.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rPr>
              <a:t>Devel</a:t>
            </a:r>
            <a:r>
              <a:rPr lang="en-US" sz="2000" dirty="0">
                <a:solidFill>
                  <a:prstClr val="black">
                    <a:lumMod val="85000"/>
                    <a:lumOff val="15000"/>
                  </a:prstClr>
                </a:solidFill>
                <a:latin typeface="Calibri Light" panose="020F0302020204030204"/>
                <a:cs typeface="Calibri Light" panose="020F0302020204030204" pitchFamily="34" charset="0"/>
              </a:rPr>
              <a:t>op a plan for the provision of transitional services for a child who is a ward of the department of correction.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rPr>
              <a:t>Devel</a:t>
            </a:r>
            <a:r>
              <a:rPr lang="en-US" sz="2000" dirty="0">
                <a:solidFill>
                  <a:prstClr val="black">
                    <a:lumMod val="85000"/>
                    <a:lumOff val="15000"/>
                  </a:prstClr>
                </a:solidFill>
                <a:latin typeface="Calibri Light" panose="020F0302020204030204"/>
                <a:cs typeface="Calibri Light" panose="020F0302020204030204" pitchFamily="34" charset="0"/>
              </a:rPr>
              <a:t>op a plan for the juvenile diversion and community alternatives grant programs. </a:t>
            </a:r>
            <a:endParaRPr kumimoji="0" lang="en-US" sz="2000" b="0" i="0" u="none" strike="noStrike" kern="1200" cap="none" spc="0" normalizeH="0" baseline="0" noProof="0" dirty="0">
              <a:ln>
                <a:noFill/>
              </a:ln>
              <a:solidFill>
                <a:prstClr val="black">
                  <a:lumMod val="85000"/>
                  <a:lumOff val="15000"/>
                </a:prstClr>
              </a:solidFill>
              <a:effectLst/>
              <a:uLnTx/>
              <a:uFillTx/>
              <a:latin typeface="Calibri Light" panose="020F0302020204030204"/>
              <a:ea typeface="+mn-ea"/>
              <a:cs typeface="Calibri Light" panose="020F0302020204030204" pitchFamily="34" charset="0"/>
            </a:endParaRPr>
          </a:p>
        </p:txBody>
      </p:sp>
    </p:spTree>
    <p:extLst>
      <p:ext uri="{BB962C8B-B14F-4D97-AF65-F5344CB8AC3E}">
        <p14:creationId xmlns:p14="http://schemas.microsoft.com/office/powerpoint/2010/main" val="2448848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8638479" cy="430887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rPr>
              <a:t>The purpose of the Juvenile Diversion grant is as follows: </a:t>
            </a:r>
          </a:p>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endParaRPr>
          </a:p>
          <a:p>
            <a:pPr marL="626364"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highlight>
                  <a:srgbClr val="FFFFFF"/>
                </a:highlight>
                <a:uLnTx/>
                <a:uFillTx/>
                <a:latin typeface="+mj-lt"/>
                <a:ea typeface="+mn-ea"/>
                <a:cs typeface="+mn-cs"/>
              </a:rPr>
              <a:t>Prevent further involvement of the child in the formal legal system.</a:t>
            </a:r>
          </a:p>
          <a:p>
            <a:pPr marL="626364"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highlight>
                  <a:srgbClr val="FFFFFF"/>
                </a:highlight>
                <a:uLnTx/>
                <a:uFillTx/>
                <a:latin typeface="+mj-lt"/>
                <a:ea typeface="+mn-ea"/>
                <a:cs typeface="+mn-cs"/>
              </a:rPr>
              <a:t>Provide eligible children with alternatives to adjudication that require the least amount of supervision and conditions necessary consistent with the protection of the community and the child's risk of reoffending, as determined by a risk screening tool.</a:t>
            </a:r>
          </a:p>
          <a:p>
            <a:pPr marL="626364"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highlight>
                  <a:srgbClr val="FFFFFF"/>
                </a:highlight>
                <a:uLnTx/>
                <a:uFillTx/>
                <a:latin typeface="+mj-lt"/>
                <a:ea typeface="+mn-ea"/>
                <a:cs typeface="+mn-cs"/>
              </a:rPr>
              <a:t>Emphasize the use of restorative justice practices.</a:t>
            </a:r>
          </a:p>
          <a:p>
            <a:pPr marL="626364"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highlight>
                  <a:srgbClr val="FFFFFF"/>
                </a:highlight>
                <a:uLnTx/>
                <a:uFillTx/>
                <a:latin typeface="+mj-lt"/>
                <a:ea typeface="+mn-ea"/>
                <a:cs typeface="+mn-cs"/>
              </a:rPr>
              <a:t>Reduce recidivism and improve positive outcomes for a child through the provision of research-based services, if warranted, that address the child's needs.</a:t>
            </a:r>
          </a:p>
          <a:p>
            <a:pPr marL="800100" marR="0" lvl="1" indent="-342900" algn="l" defTabSz="914400" rtl="0" eaLnBrk="0" fontAlgn="base" latinLnBrk="0" hangingPunct="0">
              <a:lnSpc>
                <a:spcPct val="100000"/>
              </a:lnSpc>
              <a:spcBef>
                <a:spcPct val="0"/>
              </a:spcBef>
              <a:spcAft>
                <a:spcPct val="0"/>
              </a:spcAft>
              <a:buClr>
                <a:srgbClr val="4472C4">
                  <a:lumMod val="50000"/>
                </a:srgbClr>
              </a:buClr>
              <a:buSzTx/>
              <a:buFont typeface="+mj-lt"/>
              <a:buAutoNum type="arabicPeriod"/>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7" y="737220"/>
            <a:ext cx="6163820"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JUVENILE DIVERSION OVERVIEW</a:t>
            </a:r>
            <a:r>
              <a:rPr kumimoji="0" lang="en-US" sz="28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03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C2E9E28-9608-4E57-8703-8D7FF39A548F}"/>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C344098-AA49-41A9-B4A4-ED3BD33B359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C45A7FF1-6CA0-4B00-9295-B31B9C5EF155}"/>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A424CE-1205-48F4-A1FE-8FE679AF169A}"/>
              </a:ext>
            </a:extLst>
          </p:cNvPr>
          <p:cNvSpPr txBox="1"/>
          <p:nvPr/>
        </p:nvSpPr>
        <p:spPr>
          <a:xfrm>
            <a:off x="446527" y="1597260"/>
            <a:ext cx="8638479" cy="307776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rPr>
              <a:t>The purpose of the Juvenile Community Alternatives grant is as follows: </a:t>
            </a:r>
          </a:p>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endParaRPr kumimoji="0" lang="en-US" sz="2000" b="0" i="0" u="none" strike="noStrike" kern="1200" cap="none" spc="0" normalizeH="0" baseline="0" noProof="0" dirty="0">
              <a:ln>
                <a:noFill/>
              </a:ln>
              <a:solidFill>
                <a:prstClr val="black"/>
              </a:solidFill>
              <a:effectLst/>
              <a:uLnTx/>
              <a:uFillTx/>
              <a:latin typeface="+mj-lt"/>
              <a:ea typeface="+mn-ea"/>
              <a:cs typeface="Calibri Light" panose="020F0302020204030204" pitchFamily="34" charset="0"/>
            </a:endParaRPr>
          </a:p>
          <a:p>
            <a:pPr marL="626364"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000" b="0" i="0" u="none" strike="noStrike" kern="1200" cap="none" spc="0" normalizeH="0" baseline="0" noProof="0" dirty="0">
                <a:ln>
                  <a:noFill/>
                </a:ln>
                <a:solidFill>
                  <a:srgbClr val="333333"/>
                </a:solidFill>
                <a:effectLst/>
                <a:highlight>
                  <a:srgbClr val="FFFFFF"/>
                </a:highlight>
                <a:uLnTx/>
                <a:uFillTx/>
                <a:latin typeface="+mj-lt"/>
                <a:ea typeface="+mn-ea"/>
                <a:cs typeface="+mn-cs"/>
              </a:rPr>
              <a:t>Provide cost effective, research-based alternatives in lieu of the use of secure detention, out-of-home placement, and department of correction facilities in the community.</a:t>
            </a:r>
          </a:p>
          <a:p>
            <a:pPr marL="626364"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000" b="0" i="0" u="none" strike="noStrike" kern="1200" cap="none" spc="0" normalizeH="0" baseline="0" noProof="0" dirty="0">
                <a:ln>
                  <a:noFill/>
                </a:ln>
                <a:solidFill>
                  <a:srgbClr val="333333"/>
                </a:solidFill>
                <a:effectLst/>
                <a:highlight>
                  <a:srgbClr val="FFFFFF"/>
                </a:highlight>
                <a:uLnTx/>
                <a:uFillTx/>
                <a:latin typeface="+mj-lt"/>
                <a:ea typeface="+mn-ea"/>
                <a:cs typeface="+mn-cs"/>
              </a:rPr>
              <a:t>Reduce the use of secure confinement and out-of-home placement.</a:t>
            </a:r>
          </a:p>
          <a:p>
            <a:pPr marL="626364"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0" lang="en-US" sz="2000" b="0" i="0" u="none" strike="noStrike" kern="1200" cap="none" spc="0" normalizeH="0" baseline="0" noProof="0" dirty="0">
                <a:ln>
                  <a:noFill/>
                </a:ln>
                <a:solidFill>
                  <a:srgbClr val="333333"/>
                </a:solidFill>
                <a:effectLst/>
                <a:highlight>
                  <a:srgbClr val="FFFFFF"/>
                </a:highlight>
                <a:uLnTx/>
                <a:uFillTx/>
                <a:latin typeface="+mj-lt"/>
                <a:ea typeface="+mn-ea"/>
                <a:cs typeface="+mn-cs"/>
              </a:rPr>
              <a:t>Reduce recidivism and improve positive outcomes for children.</a:t>
            </a:r>
          </a:p>
          <a:p>
            <a:pPr marL="800100" marR="0" lvl="1" indent="-342900" algn="l" defTabSz="914400" rtl="0" eaLnBrk="0" fontAlgn="base" latinLnBrk="0" hangingPunct="0">
              <a:lnSpc>
                <a:spcPct val="100000"/>
              </a:lnSpc>
              <a:spcBef>
                <a:spcPct val="0"/>
              </a:spcBef>
              <a:spcAft>
                <a:spcPct val="0"/>
              </a:spcAft>
              <a:buClr>
                <a:srgbClr val="4472C4">
                  <a:lumMod val="50000"/>
                </a:srgbClr>
              </a:buClr>
              <a:buSzTx/>
              <a:buFont typeface="+mj-lt"/>
              <a:buAutoNum type="arabicPeriod"/>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a:p>
            <a:pPr marL="0" marR="0" lvl="0" indent="0" algn="l" defTabSz="914400" rtl="0" eaLnBrk="0" fontAlgn="base" latinLnBrk="0" hangingPunct="0">
              <a:lnSpc>
                <a:spcPct val="100000"/>
              </a:lnSpc>
              <a:spcBef>
                <a:spcPct val="0"/>
              </a:spcBef>
              <a:spcAft>
                <a:spcPct val="0"/>
              </a:spcAft>
              <a:buClr>
                <a:srgbClr val="4472C4">
                  <a:lumMod val="50000"/>
                </a:srgbClr>
              </a:buClr>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mj-lt"/>
              <a:ea typeface="+mn-ea"/>
              <a:cs typeface="Calibri Light" panose="020F0302020204030204" pitchFamily="34" charset="0"/>
            </a:endParaRPr>
          </a:p>
        </p:txBody>
      </p:sp>
      <p:sp>
        <p:nvSpPr>
          <p:cNvPr id="15" name="Title 1">
            <a:extLst>
              <a:ext uri="{FF2B5EF4-FFF2-40B4-BE49-F238E27FC236}">
                <a16:creationId xmlns:a16="http://schemas.microsoft.com/office/drawing/2014/main" id="{53A0295F-CAF3-44FF-8117-DA99EB9CB452}"/>
              </a:ext>
            </a:extLst>
          </p:cNvPr>
          <p:cNvSpPr txBox="1">
            <a:spLocks/>
          </p:cNvSpPr>
          <p:nvPr/>
        </p:nvSpPr>
        <p:spPr bwMode="auto">
          <a:xfrm>
            <a:off x="446526" y="737220"/>
            <a:ext cx="10727751"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JUVENILE COMMUNITY ALTERNATIVES OVERVIEW</a:t>
            </a:r>
            <a:r>
              <a:rPr kumimoji="0" lang="en-US" sz="28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 </a:t>
            </a:r>
          </a:p>
        </p:txBody>
      </p:sp>
      <p:sp>
        <p:nvSpPr>
          <p:cNvPr id="17" name="Rectangle 16">
            <a:extLst>
              <a:ext uri="{FF2B5EF4-FFF2-40B4-BE49-F238E27FC236}">
                <a16:creationId xmlns:a16="http://schemas.microsoft.com/office/drawing/2014/main" id="{AAC52558-0F0F-4798-8A3F-4E11049289FF}"/>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54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E9DCB-80D0-CB7B-C7BF-4ED1B399A8B1}"/>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C5A0E904-AA78-2B9E-555D-D96306714127}"/>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788E0C1-5FFE-7181-5718-7814BF392D5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DFEFE3F7-096F-6A5D-C3FA-90A50EFABC91}"/>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FE84C1FA-2D09-A054-A3C8-FF4B34E051CD}"/>
              </a:ext>
            </a:extLst>
          </p:cNvPr>
          <p:cNvSpPr txBox="1">
            <a:spLocks/>
          </p:cNvSpPr>
          <p:nvPr/>
        </p:nvSpPr>
        <p:spPr bwMode="auto">
          <a:xfrm>
            <a:off x="446526" y="737220"/>
            <a:ext cx="10727751"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Similar Requirements for both Diversion and Alternatives</a:t>
            </a:r>
            <a:endParaRPr kumimoji="0" lang="en-US" sz="28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endParaRPr>
          </a:p>
        </p:txBody>
      </p:sp>
      <p:sp>
        <p:nvSpPr>
          <p:cNvPr id="17" name="Rectangle 16">
            <a:extLst>
              <a:ext uri="{FF2B5EF4-FFF2-40B4-BE49-F238E27FC236}">
                <a16:creationId xmlns:a16="http://schemas.microsoft.com/office/drawing/2014/main" id="{B3BA38ED-99CF-09BE-6D9A-418A32A3DC34}"/>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B330596-5DB3-EABF-94E9-1A4662775B1B}"/>
              </a:ext>
            </a:extLst>
          </p:cNvPr>
          <p:cNvSpPr txBox="1"/>
          <p:nvPr/>
        </p:nvSpPr>
        <p:spPr>
          <a:xfrm>
            <a:off x="746477" y="1488417"/>
            <a:ext cx="10127848" cy="3970318"/>
          </a:xfrm>
          <a:prstGeom prst="rect">
            <a:avLst/>
          </a:prstGeom>
          <a:noFill/>
        </p:spPr>
        <p:txBody>
          <a:bodyPr wrap="square">
            <a:spAutoFit/>
          </a:bodyPr>
          <a:lstStyle/>
          <a:p>
            <a:endParaRPr lang="en-US" sz="1800" dirty="0">
              <a:latin typeface="+mj-lt"/>
            </a:endParaRPr>
          </a:p>
          <a:p>
            <a:pPr marL="285750" indent="-285750">
              <a:buFont typeface="Arial" panose="020B0604020202020204" pitchFamily="34" charset="0"/>
              <a:buChar char="•"/>
            </a:pPr>
            <a:r>
              <a:rPr lang="en-US" sz="1800" dirty="0">
                <a:latin typeface="+mj-lt"/>
              </a:rPr>
              <a:t>Both require that the program be overseen by the local Justice Reinvestment Advisory Council (JRAC) OR another local collaborative body that includes juvenile justice stakeholders and that engages in collaborative service planning for the County. </a:t>
            </a:r>
          </a:p>
          <a:p>
            <a:endParaRPr lang="en-US" sz="1800" dirty="0">
              <a:latin typeface="+mj-lt"/>
            </a:endParaRPr>
          </a:p>
          <a:p>
            <a:pPr marL="285750" indent="-285750">
              <a:buFont typeface="Arial" panose="020B0604020202020204" pitchFamily="34" charset="0"/>
              <a:buChar char="•"/>
            </a:pPr>
            <a:r>
              <a:rPr lang="en-US" sz="1800" dirty="0">
                <a:latin typeface="+mj-lt"/>
              </a:rPr>
              <a:t>Both grants require recipients to report specific performance measures on a monthly or quarterly basis and provide an aggregate report at the end of the grant cycle.</a:t>
            </a:r>
          </a:p>
          <a:p>
            <a:endParaRPr lang="en-US" sz="1800" dirty="0">
              <a:latin typeface="+mj-lt"/>
            </a:endParaRPr>
          </a:p>
          <a:p>
            <a:pPr marL="285750" indent="-285750">
              <a:buFont typeface="Arial" panose="020B0604020202020204" pitchFamily="34" charset="0"/>
              <a:buChar char="•"/>
            </a:pPr>
            <a:r>
              <a:rPr lang="en-US" sz="1800" dirty="0">
                <a:latin typeface="+mj-lt"/>
              </a:rPr>
              <a:t>Risk Assessments are required to be completed for the Diversion grant and for the Alternative Grant the risk assessments completed during the Youth’s involvement in the Juvenile Justice System must be reported. </a:t>
            </a:r>
          </a:p>
          <a:p>
            <a:endParaRPr lang="en-US" sz="1800" dirty="0">
              <a:latin typeface="+mj-lt"/>
            </a:endParaRPr>
          </a:p>
          <a:p>
            <a:pPr marL="285750" indent="-285750">
              <a:buFont typeface="Arial" panose="020B0604020202020204" pitchFamily="34" charset="0"/>
              <a:buChar char="•"/>
            </a:pPr>
            <a:r>
              <a:rPr lang="en-US" sz="1800" dirty="0">
                <a:latin typeface="+mj-lt"/>
              </a:rPr>
              <a:t>Any non-governmental entity must have an operating agreement or memorandum of understanding (MOU) with the referring entity prior to receiving funding.</a:t>
            </a:r>
          </a:p>
        </p:txBody>
      </p:sp>
    </p:spTree>
    <p:extLst>
      <p:ext uri="{BB962C8B-B14F-4D97-AF65-F5344CB8AC3E}">
        <p14:creationId xmlns:p14="http://schemas.microsoft.com/office/powerpoint/2010/main" val="151646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DF8AD-3618-F146-38C4-45DEF0005D1D}"/>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140B7181-6DE8-C602-0522-8BC1B000FCA5}"/>
              </a:ext>
            </a:extLst>
          </p:cNvPr>
          <p:cNvSpPr/>
          <p:nvPr/>
        </p:nvSpPr>
        <p:spPr>
          <a:xfrm>
            <a:off x="4246849" y="453643"/>
            <a:ext cx="3698301" cy="8139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B88F19D-55D4-E901-0D42-C2E0F1EA9808}"/>
              </a:ext>
            </a:extLst>
          </p:cNvPr>
          <p:cNvSpPr/>
          <p:nvPr/>
        </p:nvSpPr>
        <p:spPr>
          <a:xfrm>
            <a:off x="446530" y="455237"/>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8709C5B6-42F1-1DE3-6CDB-C9DD0231811E}"/>
              </a:ext>
            </a:extLst>
          </p:cNvPr>
          <p:cNvSpPr/>
          <p:nvPr/>
        </p:nvSpPr>
        <p:spPr>
          <a:xfrm>
            <a:off x="8047168" y="453643"/>
            <a:ext cx="3698301"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itle 1">
            <a:extLst>
              <a:ext uri="{FF2B5EF4-FFF2-40B4-BE49-F238E27FC236}">
                <a16:creationId xmlns:a16="http://schemas.microsoft.com/office/drawing/2014/main" id="{ABC70BFF-A364-541D-6AF6-66435B2AABFB}"/>
              </a:ext>
            </a:extLst>
          </p:cNvPr>
          <p:cNvSpPr txBox="1">
            <a:spLocks/>
          </p:cNvSpPr>
          <p:nvPr/>
        </p:nvSpPr>
        <p:spPr bwMode="auto">
          <a:xfrm>
            <a:off x="446526" y="737220"/>
            <a:ext cx="10727751" cy="65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33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rPr>
              <a:t>Diversion and Alternatives Planning Grants</a:t>
            </a:r>
            <a:endParaRPr kumimoji="0" lang="en-US" sz="2800" b="0" i="0" u="none" strike="noStrike" kern="1200" cap="none" spc="0" normalizeH="0" baseline="0" noProof="0" dirty="0">
              <a:ln>
                <a:noFill/>
              </a:ln>
              <a:solidFill>
                <a:srgbClr val="4472C4">
                  <a:lumMod val="50000"/>
                </a:srgbClr>
              </a:solidFill>
              <a:effectLst/>
              <a:uLnTx/>
              <a:uFillTx/>
              <a:latin typeface="Franklin Gothic Demi" panose="020B0703020102020204" pitchFamily="34" charset="0"/>
              <a:ea typeface="+mj-ea"/>
              <a:cs typeface="+mj-cs"/>
            </a:endParaRPr>
          </a:p>
        </p:txBody>
      </p:sp>
      <p:sp>
        <p:nvSpPr>
          <p:cNvPr id="17" name="Rectangle 16">
            <a:extLst>
              <a:ext uri="{FF2B5EF4-FFF2-40B4-BE49-F238E27FC236}">
                <a16:creationId xmlns:a16="http://schemas.microsoft.com/office/drawing/2014/main" id="{869D5394-D058-6EC7-ECC7-66D69448DCF1}"/>
              </a:ext>
            </a:extLst>
          </p:cNvPr>
          <p:cNvSpPr/>
          <p:nvPr/>
        </p:nvSpPr>
        <p:spPr>
          <a:xfrm>
            <a:off x="446528" y="6317181"/>
            <a:ext cx="11338560" cy="8139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8429932-F143-BE31-487D-AE05EB114574}"/>
              </a:ext>
            </a:extLst>
          </p:cNvPr>
          <p:cNvSpPr txBox="1"/>
          <p:nvPr/>
        </p:nvSpPr>
        <p:spPr>
          <a:xfrm>
            <a:off x="746477" y="1393482"/>
            <a:ext cx="10127848" cy="4801314"/>
          </a:xfrm>
          <a:prstGeom prst="rect">
            <a:avLst/>
          </a:prstGeom>
          <a:noFill/>
        </p:spPr>
        <p:txBody>
          <a:bodyPr wrap="square">
            <a:spAutoFit/>
          </a:bodyPr>
          <a:lstStyle/>
          <a:p>
            <a:endParaRPr lang="en-US" sz="1800" dirty="0">
              <a:latin typeface="+mj-lt"/>
            </a:endParaRPr>
          </a:p>
          <a:p>
            <a:r>
              <a:rPr lang="en-US" dirty="0">
                <a:latin typeface="+mj-lt"/>
              </a:rPr>
              <a:t>One</a:t>
            </a:r>
            <a:r>
              <a:rPr lang="en-US" sz="1800" dirty="0">
                <a:latin typeface="+mj-lt"/>
              </a:rPr>
              <a:t> </a:t>
            </a:r>
            <a:r>
              <a:rPr lang="en-US" dirty="0">
                <a:latin typeface="+mj-lt"/>
              </a:rPr>
              <a:t>y</a:t>
            </a:r>
            <a:r>
              <a:rPr lang="en-US" sz="1800" dirty="0">
                <a:latin typeface="+mj-lt"/>
              </a:rPr>
              <a:t>ear grant, up to $20,000 planning grant per county to prepare for implementation of a Diversion or Alternatives two year grant. </a:t>
            </a:r>
          </a:p>
          <a:p>
            <a:endParaRPr lang="en-US" dirty="0">
              <a:latin typeface="+mj-lt"/>
            </a:endParaRPr>
          </a:p>
          <a:p>
            <a:r>
              <a:rPr lang="en-US" sz="1800" b="1" dirty="0">
                <a:latin typeface="+mj-lt"/>
              </a:rPr>
              <a:t>Requirement</a:t>
            </a:r>
            <a:r>
              <a:rPr lang="en-US" sz="1800" dirty="0">
                <a:latin typeface="+mj-lt"/>
              </a:rPr>
              <a:t>: Counties must convene their local or regional Justice Reinvestment Advisory Council (JRAC) or another local collaborative body that includes juvenile justice stakeholders and a juvenile court judge to asses</a:t>
            </a:r>
            <a:r>
              <a:rPr lang="en-US" dirty="0">
                <a:latin typeface="+mj-lt"/>
              </a:rPr>
              <a:t>s needs for a diversion or community alternatives program. The assessment must include: </a:t>
            </a:r>
          </a:p>
          <a:p>
            <a:endParaRPr lang="en-US" dirty="0">
              <a:latin typeface="+mj-lt"/>
            </a:endParaRPr>
          </a:p>
          <a:p>
            <a:pPr marL="285750" indent="-285750">
              <a:buFont typeface="Arial" panose="020B0604020202020204" pitchFamily="34" charset="0"/>
              <a:buChar char="•"/>
            </a:pPr>
            <a:r>
              <a:rPr lang="en-US" sz="1800" dirty="0">
                <a:latin typeface="+mj-lt"/>
              </a:rPr>
              <a:t>Review of youth justice system data </a:t>
            </a:r>
          </a:p>
          <a:p>
            <a:pPr marL="285750" indent="-285750">
              <a:buFont typeface="Arial" panose="020B0604020202020204" pitchFamily="34" charset="0"/>
              <a:buChar char="•"/>
            </a:pPr>
            <a:r>
              <a:rPr lang="en-US" dirty="0">
                <a:latin typeface="+mj-lt"/>
              </a:rPr>
              <a:t>Review of existing programs and services </a:t>
            </a:r>
          </a:p>
          <a:p>
            <a:pPr marL="285750" indent="-285750">
              <a:buFont typeface="Arial" panose="020B0604020202020204" pitchFamily="34" charset="0"/>
              <a:buChar char="•"/>
            </a:pPr>
            <a:r>
              <a:rPr lang="en-US" sz="1800" dirty="0">
                <a:latin typeface="+mj-lt"/>
              </a:rPr>
              <a:t>Identification of community organization</a:t>
            </a:r>
            <a:r>
              <a:rPr lang="en-US" dirty="0">
                <a:latin typeface="+mj-lt"/>
              </a:rPr>
              <a:t>s and groups with which partnerships could be developed for program implementation </a:t>
            </a:r>
          </a:p>
          <a:p>
            <a:pPr marL="285750" indent="-285750">
              <a:buFont typeface="Arial" panose="020B0604020202020204" pitchFamily="34" charset="0"/>
              <a:buChar char="•"/>
            </a:pPr>
            <a:r>
              <a:rPr lang="en-US" sz="1800" dirty="0">
                <a:latin typeface="+mj-lt"/>
              </a:rPr>
              <a:t>Review best practices </a:t>
            </a:r>
          </a:p>
          <a:p>
            <a:pPr marL="285750" indent="-285750">
              <a:buFont typeface="Arial" panose="020B0604020202020204" pitchFamily="34" charset="0"/>
              <a:buChar char="•"/>
            </a:pPr>
            <a:r>
              <a:rPr lang="en-US" dirty="0">
                <a:latin typeface="+mj-lt"/>
              </a:rPr>
              <a:t>Consideration of any economies of scale in regionalization </a:t>
            </a:r>
          </a:p>
          <a:p>
            <a:endParaRPr lang="en-US" sz="1800" dirty="0">
              <a:latin typeface="+mj-lt"/>
            </a:endParaRPr>
          </a:p>
          <a:p>
            <a:endParaRPr lang="en-US" dirty="0">
              <a:latin typeface="+mj-lt"/>
            </a:endParaRPr>
          </a:p>
          <a:p>
            <a:r>
              <a:rPr lang="en-US" sz="1800" dirty="0">
                <a:latin typeface="+mj-lt"/>
              </a:rPr>
              <a:t> </a:t>
            </a:r>
          </a:p>
        </p:txBody>
      </p:sp>
    </p:spTree>
    <p:extLst>
      <p:ext uri="{BB962C8B-B14F-4D97-AF65-F5344CB8AC3E}">
        <p14:creationId xmlns:p14="http://schemas.microsoft.com/office/powerpoint/2010/main" val="42915679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tiff"/></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995</TotalTime>
  <Words>3769</Words>
  <Application>Microsoft Office PowerPoint</Application>
  <PresentationFormat>Widescreen</PresentationFormat>
  <Paragraphs>356</Paragraphs>
  <Slides>35</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Aptos</vt:lpstr>
      <vt:lpstr>Arial</vt:lpstr>
      <vt:lpstr>Calibri</vt:lpstr>
      <vt:lpstr>Calibri Light</vt:lpstr>
      <vt:lpstr>Franklin Gothic Demi</vt:lpstr>
      <vt:lpstr>Segoe UI Semilight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Initiating an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Indiana Office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Anderson, Dalayna E (CJI)</dc:creator>
  <cp:lastModifiedBy>Anderson, Dalayna E (CJI)</cp:lastModifiedBy>
  <cp:revision>52</cp:revision>
  <dcterms:created xsi:type="dcterms:W3CDTF">2025-03-04T16:59:07Z</dcterms:created>
  <dcterms:modified xsi:type="dcterms:W3CDTF">2025-03-21T17:48:59Z</dcterms:modified>
</cp:coreProperties>
</file>