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7" r:id="rId3"/>
    <p:sldId id="372" r:id="rId4"/>
    <p:sldId id="374" r:id="rId5"/>
    <p:sldId id="375" r:id="rId6"/>
    <p:sldId id="331" r:id="rId7"/>
    <p:sldId id="400" r:id="rId8"/>
    <p:sldId id="350" r:id="rId9"/>
    <p:sldId id="399" r:id="rId10"/>
    <p:sldId id="344" r:id="rId11"/>
    <p:sldId id="376" r:id="rId12"/>
    <p:sldId id="406" r:id="rId13"/>
    <p:sldId id="398" r:id="rId14"/>
    <p:sldId id="407" r:id="rId15"/>
    <p:sldId id="393" r:id="rId16"/>
    <p:sldId id="402" r:id="rId17"/>
    <p:sldId id="408" r:id="rId18"/>
    <p:sldId id="430" r:id="rId19"/>
    <p:sldId id="417" r:id="rId20"/>
    <p:sldId id="418" r:id="rId21"/>
    <p:sldId id="419" r:id="rId22"/>
    <p:sldId id="420" r:id="rId23"/>
    <p:sldId id="431" r:id="rId24"/>
    <p:sldId id="421" r:id="rId25"/>
    <p:sldId id="422" r:id="rId26"/>
    <p:sldId id="432" r:id="rId27"/>
    <p:sldId id="423" r:id="rId28"/>
    <p:sldId id="396" r:id="rId29"/>
    <p:sldId id="371" r:id="rId30"/>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A4BA30-E8FF-F3B8-7229-D09B8206FB0E}" name="Nunley, Bethany" initials="NB" userId="S::BNunley@cji.IN.gov::0ae864fb-435d-4633-9799-3843e527040d" providerId="AD"/>
  <p188:author id="{B92650B9-4FEC-1630-4F6D-202DB3AEF9B9}" name="Palin, Jade" initials="JP" userId="S::JPalin@cji.IN.gov::5e6eca66-92fd-493a-a401-38eb2556202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5C5C5"/>
    <a:srgbClr val="FFCC00"/>
    <a:srgbClr val="B49530"/>
    <a:srgbClr val="26296B"/>
    <a:srgbClr val="BFC3CE"/>
    <a:srgbClr val="FF3300"/>
    <a:srgbClr val="828282"/>
    <a:srgbClr val="6ECBD4"/>
    <a:srgbClr val="F3F3F3"/>
    <a:srgbClr val="00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6456" autoAdjust="0"/>
  </p:normalViewPr>
  <p:slideViewPr>
    <p:cSldViewPr snapToGrid="0">
      <p:cViewPr varScale="1">
        <p:scale>
          <a:sx n="62" d="100"/>
          <a:sy n="62"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a:defRPr/>
            </a:pPr>
            <a:fld id="{557BAAA2-596E-4E96-AE04-FDD68ED90AA3}" type="datetimeFigureOut">
              <a:rPr lang="en-US"/>
              <a:pPr>
                <a:defRPr/>
              </a:pPr>
              <a:t>6/19/2024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a:defRPr/>
            </a:pPr>
            <a:fld id="{6729C0D9-4FA6-40F7-8809-0703D9B44325}" type="slidenum">
              <a:rPr lang="en-US"/>
              <a:pPr>
                <a:defRPr/>
              </a:pPr>
              <a:t>‹#›</a:t>
            </a:fld>
            <a:endParaRPr lang="en-US" dirty="0"/>
          </a:p>
        </p:txBody>
      </p:sp>
    </p:spTree>
    <p:extLst>
      <p:ext uri="{BB962C8B-B14F-4D97-AF65-F5344CB8AC3E}">
        <p14:creationId xmlns:p14="http://schemas.microsoft.com/office/powerpoint/2010/main" val="97139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a:t>
            </a:fld>
            <a:endParaRPr lang="en-US" dirty="0"/>
          </a:p>
        </p:txBody>
      </p:sp>
    </p:spTree>
    <p:extLst>
      <p:ext uri="{BB962C8B-B14F-4D97-AF65-F5344CB8AC3E}">
        <p14:creationId xmlns:p14="http://schemas.microsoft.com/office/powerpoint/2010/main" val="1907971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10</a:t>
            </a:fld>
            <a:endParaRPr lang="en-US" altLang="en-US" dirty="0"/>
          </a:p>
        </p:txBody>
      </p:sp>
    </p:spTree>
    <p:extLst>
      <p:ext uri="{BB962C8B-B14F-4D97-AF65-F5344CB8AC3E}">
        <p14:creationId xmlns:p14="http://schemas.microsoft.com/office/powerpoint/2010/main" val="1661402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11</a:t>
            </a:fld>
            <a:endParaRPr lang="en-US" dirty="0"/>
          </a:p>
        </p:txBody>
      </p:sp>
    </p:spTree>
    <p:extLst>
      <p:ext uri="{BB962C8B-B14F-4D97-AF65-F5344CB8AC3E}">
        <p14:creationId xmlns:p14="http://schemas.microsoft.com/office/powerpoint/2010/main" val="354873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12</a:t>
            </a:fld>
            <a:endParaRPr lang="en-US" dirty="0"/>
          </a:p>
        </p:txBody>
      </p:sp>
    </p:spTree>
    <p:extLst>
      <p:ext uri="{BB962C8B-B14F-4D97-AF65-F5344CB8AC3E}">
        <p14:creationId xmlns:p14="http://schemas.microsoft.com/office/powerpoint/2010/main" val="3586113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13</a:t>
            </a:fld>
            <a:endParaRPr lang="en-US" altLang="en-US" dirty="0"/>
          </a:p>
        </p:txBody>
      </p:sp>
    </p:spTree>
    <p:extLst>
      <p:ext uri="{BB962C8B-B14F-4D97-AF65-F5344CB8AC3E}">
        <p14:creationId xmlns:p14="http://schemas.microsoft.com/office/powerpoint/2010/main" val="141339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14</a:t>
            </a:fld>
            <a:endParaRPr lang="en-US" altLang="en-US" dirty="0"/>
          </a:p>
        </p:txBody>
      </p:sp>
    </p:spTree>
    <p:extLst>
      <p:ext uri="{BB962C8B-B14F-4D97-AF65-F5344CB8AC3E}">
        <p14:creationId xmlns:p14="http://schemas.microsoft.com/office/powerpoint/2010/main" val="3783250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15</a:t>
            </a:fld>
            <a:endParaRPr lang="en-US" altLang="en-US" dirty="0"/>
          </a:p>
        </p:txBody>
      </p:sp>
    </p:spTree>
    <p:extLst>
      <p:ext uri="{BB962C8B-B14F-4D97-AF65-F5344CB8AC3E}">
        <p14:creationId xmlns:p14="http://schemas.microsoft.com/office/powerpoint/2010/main" val="3711305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16</a:t>
            </a:fld>
            <a:endParaRPr lang="en-US" dirty="0"/>
          </a:p>
        </p:txBody>
      </p:sp>
    </p:spTree>
    <p:extLst>
      <p:ext uri="{BB962C8B-B14F-4D97-AF65-F5344CB8AC3E}">
        <p14:creationId xmlns:p14="http://schemas.microsoft.com/office/powerpoint/2010/main" val="1437876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17</a:t>
            </a:fld>
            <a:endParaRPr lang="en-US" altLang="en-US" dirty="0"/>
          </a:p>
        </p:txBody>
      </p:sp>
    </p:spTree>
    <p:extLst>
      <p:ext uri="{BB962C8B-B14F-4D97-AF65-F5344CB8AC3E}">
        <p14:creationId xmlns:p14="http://schemas.microsoft.com/office/powerpoint/2010/main" val="960232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18</a:t>
            </a:fld>
            <a:endParaRPr lang="en-US" altLang="en-US" dirty="0"/>
          </a:p>
        </p:txBody>
      </p:sp>
    </p:spTree>
    <p:extLst>
      <p:ext uri="{BB962C8B-B14F-4D97-AF65-F5344CB8AC3E}">
        <p14:creationId xmlns:p14="http://schemas.microsoft.com/office/powerpoint/2010/main" val="332130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19</a:t>
            </a:fld>
            <a:endParaRPr lang="en-US" altLang="en-US" dirty="0"/>
          </a:p>
        </p:txBody>
      </p:sp>
    </p:spTree>
    <p:extLst>
      <p:ext uri="{BB962C8B-B14F-4D97-AF65-F5344CB8AC3E}">
        <p14:creationId xmlns:p14="http://schemas.microsoft.com/office/powerpoint/2010/main" val="209758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a:t>
            </a:fld>
            <a:endParaRPr lang="en-US" altLang="en-US" dirty="0"/>
          </a:p>
        </p:txBody>
      </p:sp>
    </p:spTree>
    <p:extLst>
      <p:ext uri="{BB962C8B-B14F-4D97-AF65-F5344CB8AC3E}">
        <p14:creationId xmlns:p14="http://schemas.microsoft.com/office/powerpoint/2010/main" val="258838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21</a:t>
            </a:fld>
            <a:endParaRPr lang="en-US" altLang="en-US" dirty="0"/>
          </a:p>
        </p:txBody>
      </p:sp>
    </p:spTree>
    <p:extLst>
      <p:ext uri="{BB962C8B-B14F-4D97-AF65-F5344CB8AC3E}">
        <p14:creationId xmlns:p14="http://schemas.microsoft.com/office/powerpoint/2010/main" val="1306406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23</a:t>
            </a:fld>
            <a:endParaRPr lang="en-US" altLang="en-US" dirty="0"/>
          </a:p>
        </p:txBody>
      </p:sp>
    </p:spTree>
    <p:extLst>
      <p:ext uri="{BB962C8B-B14F-4D97-AF65-F5344CB8AC3E}">
        <p14:creationId xmlns:p14="http://schemas.microsoft.com/office/powerpoint/2010/main" val="960232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24</a:t>
            </a:fld>
            <a:endParaRPr lang="en-US" altLang="en-US" dirty="0"/>
          </a:p>
        </p:txBody>
      </p:sp>
    </p:spTree>
    <p:extLst>
      <p:ext uri="{BB962C8B-B14F-4D97-AF65-F5344CB8AC3E}">
        <p14:creationId xmlns:p14="http://schemas.microsoft.com/office/powerpoint/2010/main" val="2560545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25</a:t>
            </a:fld>
            <a:endParaRPr lang="en-US" altLang="en-US" dirty="0"/>
          </a:p>
        </p:txBody>
      </p:sp>
    </p:spTree>
    <p:extLst>
      <p:ext uri="{BB962C8B-B14F-4D97-AF65-F5344CB8AC3E}">
        <p14:creationId xmlns:p14="http://schemas.microsoft.com/office/powerpoint/2010/main" val="401570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26</a:t>
            </a:fld>
            <a:endParaRPr lang="en-US" altLang="en-US" dirty="0"/>
          </a:p>
        </p:txBody>
      </p:sp>
    </p:spTree>
    <p:extLst>
      <p:ext uri="{BB962C8B-B14F-4D97-AF65-F5344CB8AC3E}">
        <p14:creationId xmlns:p14="http://schemas.microsoft.com/office/powerpoint/2010/main" val="2704993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27</a:t>
            </a:fld>
            <a:endParaRPr lang="en-US" dirty="0"/>
          </a:p>
        </p:txBody>
      </p:sp>
    </p:spTree>
    <p:extLst>
      <p:ext uri="{BB962C8B-B14F-4D97-AF65-F5344CB8AC3E}">
        <p14:creationId xmlns:p14="http://schemas.microsoft.com/office/powerpoint/2010/main" val="1133866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28</a:t>
            </a:fld>
            <a:endParaRPr lang="en-US" altLang="en-US" dirty="0"/>
          </a:p>
        </p:txBody>
      </p:sp>
    </p:spTree>
    <p:extLst>
      <p:ext uri="{BB962C8B-B14F-4D97-AF65-F5344CB8AC3E}">
        <p14:creationId xmlns:p14="http://schemas.microsoft.com/office/powerpoint/2010/main" val="3588574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29</a:t>
            </a:fld>
            <a:endParaRPr lang="en-US" dirty="0"/>
          </a:p>
        </p:txBody>
      </p:sp>
    </p:spTree>
    <p:extLst>
      <p:ext uri="{BB962C8B-B14F-4D97-AF65-F5344CB8AC3E}">
        <p14:creationId xmlns:p14="http://schemas.microsoft.com/office/powerpoint/2010/main" val="177838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3</a:t>
            </a:fld>
            <a:endParaRPr lang="en-US" dirty="0"/>
          </a:p>
        </p:txBody>
      </p:sp>
    </p:spTree>
    <p:extLst>
      <p:ext uri="{BB962C8B-B14F-4D97-AF65-F5344CB8AC3E}">
        <p14:creationId xmlns:p14="http://schemas.microsoft.com/office/powerpoint/2010/main" val="141361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4</a:t>
            </a:fld>
            <a:endParaRPr lang="en-US" dirty="0"/>
          </a:p>
        </p:txBody>
      </p:sp>
    </p:spTree>
    <p:extLst>
      <p:ext uri="{BB962C8B-B14F-4D97-AF65-F5344CB8AC3E}">
        <p14:creationId xmlns:p14="http://schemas.microsoft.com/office/powerpoint/2010/main" val="209698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5</a:t>
            </a:fld>
            <a:endParaRPr lang="en-US" altLang="en-US" dirty="0"/>
          </a:p>
        </p:txBody>
      </p:sp>
    </p:spTree>
    <p:extLst>
      <p:ext uri="{BB962C8B-B14F-4D97-AF65-F5344CB8AC3E}">
        <p14:creationId xmlns:p14="http://schemas.microsoft.com/office/powerpoint/2010/main" val="337379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6</a:t>
            </a:fld>
            <a:endParaRPr lang="en-US" altLang="en-US" dirty="0"/>
          </a:p>
        </p:txBody>
      </p:sp>
    </p:spTree>
    <p:extLst>
      <p:ext uri="{BB962C8B-B14F-4D97-AF65-F5344CB8AC3E}">
        <p14:creationId xmlns:p14="http://schemas.microsoft.com/office/powerpoint/2010/main" val="358857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7</a:t>
            </a:fld>
            <a:endParaRPr lang="en-US" dirty="0"/>
          </a:p>
        </p:txBody>
      </p:sp>
    </p:spTree>
    <p:extLst>
      <p:ext uri="{BB962C8B-B14F-4D97-AF65-F5344CB8AC3E}">
        <p14:creationId xmlns:p14="http://schemas.microsoft.com/office/powerpoint/2010/main" val="184711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8</a:t>
            </a:fld>
            <a:endParaRPr lang="en-US" dirty="0"/>
          </a:p>
        </p:txBody>
      </p:sp>
    </p:spTree>
    <p:extLst>
      <p:ext uri="{BB962C8B-B14F-4D97-AF65-F5344CB8AC3E}">
        <p14:creationId xmlns:p14="http://schemas.microsoft.com/office/powerpoint/2010/main" val="2149355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9</a:t>
            </a:fld>
            <a:endParaRPr lang="en-US" altLang="en-US" dirty="0"/>
          </a:p>
        </p:txBody>
      </p:sp>
    </p:spTree>
    <p:extLst>
      <p:ext uri="{BB962C8B-B14F-4D97-AF65-F5344CB8AC3E}">
        <p14:creationId xmlns:p14="http://schemas.microsoft.com/office/powerpoint/2010/main" val="506402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BF1B595-8865-4326-ABE4-44A074A8A43C}" type="datetimeFigureOut">
              <a:rPr lang="en-US"/>
              <a:pPr>
                <a:defRPr/>
              </a:pPr>
              <a:t>6/19/2024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B2FC86-D477-417E-9EDA-3DB58D307EF1}" type="slidenum">
              <a:rPr lang="en-US"/>
              <a:pPr>
                <a:defRPr/>
              </a:pPr>
              <a:t>‹#›</a:t>
            </a:fld>
            <a:endParaRPr lang="en-US" dirty="0"/>
          </a:p>
        </p:txBody>
      </p:sp>
    </p:spTree>
    <p:extLst>
      <p:ext uri="{BB962C8B-B14F-4D97-AF65-F5344CB8AC3E}">
        <p14:creationId xmlns:p14="http://schemas.microsoft.com/office/powerpoint/2010/main" val="388439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F8EE5F-724D-4C2D-A48D-7867A6C8B4F2}" type="datetimeFigureOut">
              <a:rPr lang="en-US"/>
              <a:pPr>
                <a:defRPr/>
              </a:pPr>
              <a:t>6/19/2024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F2FB28-C71B-41D3-A9B1-961FBB25990F}" type="slidenum">
              <a:rPr lang="en-US"/>
              <a:pPr>
                <a:defRPr/>
              </a:pPr>
              <a:t>‹#›</a:t>
            </a:fld>
            <a:endParaRPr lang="en-US" dirty="0"/>
          </a:p>
        </p:txBody>
      </p:sp>
    </p:spTree>
    <p:extLst>
      <p:ext uri="{BB962C8B-B14F-4D97-AF65-F5344CB8AC3E}">
        <p14:creationId xmlns:p14="http://schemas.microsoft.com/office/powerpoint/2010/main" val="35023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84B301-C388-4C97-BB33-60D6D60D95BF}" type="datetimeFigureOut">
              <a:rPr lang="en-US"/>
              <a:pPr>
                <a:defRPr/>
              </a:pPr>
              <a:t>6/19/2024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BF8E95-C7E4-487B-88F4-BD8B8F27CF0D}" type="slidenum">
              <a:rPr lang="en-US"/>
              <a:pPr>
                <a:defRPr/>
              </a:pPr>
              <a:t>‹#›</a:t>
            </a:fld>
            <a:endParaRPr lang="en-US" dirty="0"/>
          </a:p>
        </p:txBody>
      </p:sp>
    </p:spTree>
    <p:extLst>
      <p:ext uri="{BB962C8B-B14F-4D97-AF65-F5344CB8AC3E}">
        <p14:creationId xmlns:p14="http://schemas.microsoft.com/office/powerpoint/2010/main" val="37967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436FFE-DAE1-4A99-8E63-8174949ED8CE}" type="datetimeFigureOut">
              <a:rPr lang="en-US"/>
              <a:pPr>
                <a:defRPr/>
              </a:pPr>
              <a:t>6/19/2024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4B5061-9D48-428D-8644-7B2E123FC290}" type="slidenum">
              <a:rPr lang="en-US"/>
              <a:pPr>
                <a:defRPr/>
              </a:pPr>
              <a:t>‹#›</a:t>
            </a:fld>
            <a:endParaRPr lang="en-US" dirty="0"/>
          </a:p>
        </p:txBody>
      </p:sp>
    </p:spTree>
    <p:extLst>
      <p:ext uri="{BB962C8B-B14F-4D97-AF65-F5344CB8AC3E}">
        <p14:creationId xmlns:p14="http://schemas.microsoft.com/office/powerpoint/2010/main" val="302032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EEA17B-F663-4860-A39F-0E9000BA82C3}" type="datetimeFigureOut">
              <a:rPr lang="en-US"/>
              <a:pPr>
                <a:defRPr/>
              </a:pPr>
              <a:t>6/19/2024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397BA3-49EA-4D58-A556-779BC0144692}" type="slidenum">
              <a:rPr lang="en-US"/>
              <a:pPr>
                <a:defRPr/>
              </a:pPr>
              <a:t>‹#›</a:t>
            </a:fld>
            <a:endParaRPr lang="en-US" dirty="0"/>
          </a:p>
        </p:txBody>
      </p:sp>
    </p:spTree>
    <p:extLst>
      <p:ext uri="{BB962C8B-B14F-4D97-AF65-F5344CB8AC3E}">
        <p14:creationId xmlns:p14="http://schemas.microsoft.com/office/powerpoint/2010/main" val="323915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599818-8A58-44EC-B2C4-1958B87AE91F}" type="datetimeFigureOut">
              <a:rPr lang="en-US"/>
              <a:pPr>
                <a:defRPr/>
              </a:pPr>
              <a:t>6/19/2024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35AD56-6203-4FEF-BDBA-C66CDF539E81}" type="slidenum">
              <a:rPr lang="en-US"/>
              <a:pPr>
                <a:defRPr/>
              </a:pPr>
              <a:t>‹#›</a:t>
            </a:fld>
            <a:endParaRPr lang="en-US" dirty="0"/>
          </a:p>
        </p:txBody>
      </p:sp>
    </p:spTree>
    <p:extLst>
      <p:ext uri="{BB962C8B-B14F-4D97-AF65-F5344CB8AC3E}">
        <p14:creationId xmlns:p14="http://schemas.microsoft.com/office/powerpoint/2010/main" val="317863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253EE78-7BA4-48F4-9ACC-7B55DE754165}" type="datetimeFigureOut">
              <a:rPr lang="en-US"/>
              <a:pPr>
                <a:defRPr/>
              </a:pPr>
              <a:t>6/19/2024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89E122D-D9FA-4941-A845-7DAE3572702F}" type="slidenum">
              <a:rPr lang="en-US"/>
              <a:pPr>
                <a:defRPr/>
              </a:pPr>
              <a:t>‹#›</a:t>
            </a:fld>
            <a:endParaRPr lang="en-US" dirty="0"/>
          </a:p>
        </p:txBody>
      </p:sp>
    </p:spTree>
    <p:extLst>
      <p:ext uri="{BB962C8B-B14F-4D97-AF65-F5344CB8AC3E}">
        <p14:creationId xmlns:p14="http://schemas.microsoft.com/office/powerpoint/2010/main" val="6219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710BE5D-32E4-4C8E-99A7-CCE8A1B9447E}" type="datetimeFigureOut">
              <a:rPr lang="en-US"/>
              <a:pPr>
                <a:defRPr/>
              </a:pPr>
              <a:t>6/19/2024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DF03D38-123A-4F15-A993-A5F5F07106E8}" type="slidenum">
              <a:rPr lang="en-US"/>
              <a:pPr>
                <a:defRPr/>
              </a:pPr>
              <a:t>‹#›</a:t>
            </a:fld>
            <a:endParaRPr lang="en-US" dirty="0"/>
          </a:p>
        </p:txBody>
      </p:sp>
    </p:spTree>
    <p:extLst>
      <p:ext uri="{BB962C8B-B14F-4D97-AF65-F5344CB8AC3E}">
        <p14:creationId xmlns:p14="http://schemas.microsoft.com/office/powerpoint/2010/main" val="354627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5358AC-154D-455F-8995-B401A9463237}" type="datetimeFigureOut">
              <a:rPr lang="en-US"/>
              <a:pPr>
                <a:defRPr/>
              </a:pPr>
              <a:t>6/19/2024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11F7D06-328B-44AA-A1EA-4B02E3FF6E4E}" type="slidenum">
              <a:rPr lang="en-US"/>
              <a:pPr>
                <a:defRPr/>
              </a:pPr>
              <a:t>‹#›</a:t>
            </a:fld>
            <a:endParaRPr lang="en-US" dirty="0"/>
          </a:p>
        </p:txBody>
      </p:sp>
    </p:spTree>
    <p:extLst>
      <p:ext uri="{BB962C8B-B14F-4D97-AF65-F5344CB8AC3E}">
        <p14:creationId xmlns:p14="http://schemas.microsoft.com/office/powerpoint/2010/main" val="109621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A32A1B-173A-440C-9965-B7F168000724}" type="datetimeFigureOut">
              <a:rPr lang="en-US"/>
              <a:pPr>
                <a:defRPr/>
              </a:pPr>
              <a:t>6/19/2024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C972FDF-EAB4-4208-AA77-E9FCE8A89890}" type="slidenum">
              <a:rPr lang="en-US"/>
              <a:pPr>
                <a:defRPr/>
              </a:pPr>
              <a:t>‹#›</a:t>
            </a:fld>
            <a:endParaRPr lang="en-US" dirty="0"/>
          </a:p>
        </p:txBody>
      </p:sp>
    </p:spTree>
    <p:extLst>
      <p:ext uri="{BB962C8B-B14F-4D97-AF65-F5344CB8AC3E}">
        <p14:creationId xmlns:p14="http://schemas.microsoft.com/office/powerpoint/2010/main" val="171207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947E6C-6B72-4856-B3EB-4D258459E9A7}" type="datetimeFigureOut">
              <a:rPr lang="en-US"/>
              <a:pPr>
                <a:defRPr/>
              </a:pPr>
              <a:t>6/19/2024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AD735A-9B8F-4E97-A14B-65A1D547AA6B}" type="slidenum">
              <a:rPr lang="en-US"/>
              <a:pPr>
                <a:defRPr/>
              </a:pPr>
              <a:t>‹#›</a:t>
            </a:fld>
            <a:endParaRPr lang="en-US" dirty="0"/>
          </a:p>
        </p:txBody>
      </p:sp>
    </p:spTree>
    <p:extLst>
      <p:ext uri="{BB962C8B-B14F-4D97-AF65-F5344CB8AC3E}">
        <p14:creationId xmlns:p14="http://schemas.microsoft.com/office/powerpoint/2010/main" val="338948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9971CFF-4A5A-4870-8D89-7C26EFF4969B}" type="datetimeFigureOut">
              <a:rPr lang="en-US"/>
              <a:pPr>
                <a:defRPr/>
              </a:pPr>
              <a:t>6/19/2024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EA04046-7FE5-4A71-B238-4F44A7FC4AD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ecure.in.gov/sba/files/fmc_2017-2.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hyperlink" Target="https://www.in.gov/idoa/state-purchasing/travel-servic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www.fasab.gov/accounting-standard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publicdomainpictures.net/view-image.php?image=82321&amp;picture=dollar-sign" TargetMode="External"/><Relationship Id="rId5" Type="http://schemas.openxmlformats.org/officeDocument/2006/relationships/image" Target="../media/image12.jpg"/><Relationship Id="rId4" Type="http://schemas.openxmlformats.org/officeDocument/2006/relationships/hyperlink" Target="https://www.in.gov/cji/grantee-training-and-resources/home/supporting-documentation-polic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gov/cji/files/2024-2025-Juvenile-Community-Alternatives-Planning-Grant-Program-RFP-Final-draft.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in.gov/cji/files/2024-2025-Juvenile-Diversion-Planning-Grant-Program-RFP-Final-draft.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rewhite@cji.in.gov" TargetMode="External"/><Relationship Id="rId4" Type="http://schemas.openxmlformats.org/officeDocument/2006/relationships/hyperlink" Target="mailto:jpalin@cji.in.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ue and yellow flag&#10;&#10;Description automatically generated with medium confidence">
            <a:extLst>
              <a:ext uri="{FF2B5EF4-FFF2-40B4-BE49-F238E27FC236}">
                <a16:creationId xmlns:a16="http://schemas.microsoft.com/office/drawing/2014/main" id="{159A52AA-87A6-4ABC-B669-7B8A70B9C6FA}"/>
              </a:ext>
            </a:extLst>
          </p:cNvPr>
          <p:cNvPicPr>
            <a:picLocks noChangeAspect="1"/>
          </p:cNvPicPr>
          <p:nvPr/>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t="13646" b="2021"/>
          <a:stretch/>
        </p:blipFill>
        <p:spPr>
          <a:xfrm>
            <a:off x="0" y="-1"/>
            <a:ext cx="12192000" cy="6858001"/>
          </a:xfrm>
          <a:prstGeom prst="rect">
            <a:avLst/>
          </a:prstGeom>
        </p:spPr>
      </p:pic>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581191" y="4697506"/>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bg1"/>
                </a:solidFill>
                <a:latin typeface="Franklin Gothic Demi" panose="020B0703020102020204" pitchFamily="34" charset="0"/>
              </a:rPr>
              <a:t>JUVENILE JUSTICE PLANNING GRANTS</a:t>
            </a: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culator on a notebook">
            <a:extLst>
              <a:ext uri="{FF2B5EF4-FFF2-40B4-BE49-F238E27FC236}">
                <a16:creationId xmlns:a16="http://schemas.microsoft.com/office/drawing/2014/main" id="{443DA4FD-BD1A-40C7-908E-31E8D8FC9A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357"/>
          <a:stretch/>
        </p:blipFill>
        <p:spPr>
          <a:xfrm>
            <a:off x="431204" y="452049"/>
            <a:ext cx="11338852" cy="5950714"/>
          </a:xfrm>
          <a:prstGeom prst="rect">
            <a:avLst/>
          </a:prstGeom>
        </p:spPr>
      </p:pic>
      <p:sp>
        <p:nvSpPr>
          <p:cNvPr id="8" name="Rectangle 7">
            <a:extLst>
              <a:ext uri="{FF2B5EF4-FFF2-40B4-BE49-F238E27FC236}">
                <a16:creationId xmlns:a16="http://schemas.microsoft.com/office/drawing/2014/main" id="{91E68AE2-F345-40E9-92F2-7CA3FC5284D9}"/>
              </a:ext>
            </a:extLst>
          </p:cNvPr>
          <p:cNvSpPr/>
          <p:nvPr/>
        </p:nvSpPr>
        <p:spPr>
          <a:xfrm>
            <a:off x="5632306" y="447268"/>
            <a:ext cx="4803262" cy="595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extBox 6">
            <a:extLst>
              <a:ext uri="{FF2B5EF4-FFF2-40B4-BE49-F238E27FC236}">
                <a16:creationId xmlns:a16="http://schemas.microsoft.com/office/drawing/2014/main" id="{A1CA4BFC-2403-48AC-94AF-ED30D136ECDF}"/>
              </a:ext>
            </a:extLst>
          </p:cNvPr>
          <p:cNvSpPr txBox="1"/>
          <p:nvPr/>
        </p:nvSpPr>
        <p:spPr>
          <a:xfrm>
            <a:off x="5844909" y="1648361"/>
            <a:ext cx="4090415" cy="3124060"/>
          </a:xfrm>
          <a:prstGeom prst="rect">
            <a:avLst/>
          </a:prstGeom>
          <a:noFill/>
        </p:spPr>
        <p:txBody>
          <a:bodyPr wrap="square" rtlCol="0">
            <a:spAutoFit/>
          </a:bodyPr>
          <a:lstStyle/>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Administrative costs are an allowable expense. Administrative costs include time to complete program required time and attendance sheets and programmatic documentation, reports, and required statistics; administrative time to collect and maintain satisfaction surveys and needs assessments used to improve service delivery within the funded project.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TextBox 8">
            <a:extLst>
              <a:ext uri="{FF2B5EF4-FFF2-40B4-BE49-F238E27FC236}">
                <a16:creationId xmlns:a16="http://schemas.microsoft.com/office/drawing/2014/main" id="{4F8840B8-4B08-4CF4-AAA6-2E4DCD88BD48}"/>
              </a:ext>
            </a:extLst>
          </p:cNvPr>
          <p:cNvSpPr txBox="1">
            <a:spLocks noChangeArrowheads="1"/>
          </p:cNvSpPr>
          <p:nvPr/>
        </p:nvSpPr>
        <p:spPr bwMode="auto">
          <a:xfrm>
            <a:off x="5844909" y="1202085"/>
            <a:ext cx="350526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solidFill>
                  <a:schemeClr val="accent5">
                    <a:lumMod val="50000"/>
                  </a:schemeClr>
                </a:solidFill>
                <a:latin typeface="Franklin Gothic Demi" panose="020B0703020102020204" pitchFamily="34" charset="0"/>
              </a:rPr>
              <a:t>ADMINISTRATIVE COSTS</a:t>
            </a:r>
          </a:p>
        </p:txBody>
      </p:sp>
      <p:sp>
        <p:nvSpPr>
          <p:cNvPr id="11" name="Rectangle 10">
            <a:extLst>
              <a:ext uri="{FF2B5EF4-FFF2-40B4-BE49-F238E27FC236}">
                <a16:creationId xmlns:a16="http://schemas.microsoft.com/office/drawing/2014/main" id="{3342D8B6-7888-4989-A19D-27D9894E0E58}"/>
              </a:ext>
            </a:extLst>
          </p:cNvPr>
          <p:cNvSpPr/>
          <p:nvPr/>
        </p:nvSpPr>
        <p:spPr>
          <a:xfrm>
            <a:off x="5727157" y="5676900"/>
            <a:ext cx="4613560" cy="73064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B9BF560F-CBFB-4A05-A792-F55BCB774B64}"/>
              </a:ext>
            </a:extLst>
          </p:cNvPr>
          <p:cNvSpPr/>
          <p:nvPr/>
        </p:nvSpPr>
        <p:spPr>
          <a:xfrm>
            <a:off x="5727157" y="450456"/>
            <a:ext cx="4613560" cy="5125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52330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06912" y="1643147"/>
            <a:ext cx="5625088" cy="1768176"/>
          </a:xfrm>
          <a:prstGeom prst="rect">
            <a:avLst/>
          </a:prstGeom>
          <a:noFill/>
        </p:spPr>
        <p:txBody>
          <a:bodyPr wrap="square" rtlCol="0">
            <a:spAutoFit/>
          </a:bodyPr>
          <a:lstStyle/>
          <a:p>
            <a:pPr marL="0" marR="0">
              <a:lnSpc>
                <a:spcPct val="110000"/>
              </a:lnSpc>
              <a:spcBef>
                <a:spcPts val="0"/>
              </a:spcBef>
              <a:spcAft>
                <a:spcPts val="0"/>
              </a:spcAft>
              <a:tabLst>
                <a:tab pos="1308735"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Expenses and reimbursements for in state and out of state travel must follow the most current Indiana Department of Administration </a:t>
            </a:r>
            <a:r>
              <a:rPr lang="en-US" sz="2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State Travel Policy</a:t>
            </a:r>
            <a:r>
              <a:rPr lang="en-US" sz="2000" dirty="0">
                <a:effectLst/>
                <a:latin typeface="Calibri" panose="020F0502020204030204" pitchFamily="34" charset="0"/>
                <a:ea typeface="Times New Roman" panose="02020603050405020304" pitchFamily="18" charset="0"/>
                <a:cs typeface="Calibri" panose="020F0502020204030204" pitchFamily="34" charset="0"/>
              </a:rPr>
              <a:t> or the subrecipient’s travel policy, whichever is more restrictive.  </a:t>
            </a:r>
            <a:r>
              <a:rPr lang="en-US" sz="2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Learn More</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970303"/>
            <a:ext cx="515778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TRAVEL COSTS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ars in a traffic jam">
            <a:extLst>
              <a:ext uri="{FF2B5EF4-FFF2-40B4-BE49-F238E27FC236}">
                <a16:creationId xmlns:a16="http://schemas.microsoft.com/office/drawing/2014/main" id="{3E3AFCD4-E407-92B7-CD5A-D644EAC01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8971" y="1680959"/>
            <a:ext cx="4623632" cy="3001377"/>
          </a:xfrm>
          <a:prstGeom prst="rect">
            <a:avLst/>
          </a:prstGeom>
        </p:spPr>
      </p:pic>
    </p:spTree>
    <p:extLst>
      <p:ext uri="{BB962C8B-B14F-4D97-AF65-F5344CB8AC3E}">
        <p14:creationId xmlns:p14="http://schemas.microsoft.com/office/powerpoint/2010/main" val="164377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06911" y="1560934"/>
            <a:ext cx="5689088" cy="4683077"/>
          </a:xfrm>
          <a:prstGeom prst="rect">
            <a:avLst/>
          </a:prstGeom>
          <a:noFill/>
        </p:spPr>
        <p:txBody>
          <a:bodyPr wrap="square" rtlCol="0">
            <a:spAutoFit/>
          </a:bodyPr>
          <a:lstStyle/>
          <a:p>
            <a:pPr marL="0" marR="0">
              <a:lnSpc>
                <a:spcPct val="11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When a subrecipient contracts for work or services, the following is required: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All contractual services must be obtained through a procurement method. Verification of this method must be supplied upon completion of the contract.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All</a:t>
            </a:r>
            <a:r>
              <a:rPr lang="en-US" sz="1600" spc="-6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consultant</a:t>
            </a:r>
            <a:r>
              <a:rPr lang="en-US" sz="1600" spc="-6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and</a:t>
            </a:r>
            <a:r>
              <a:rPr lang="en-US" sz="1600" spc="-6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contractual</a:t>
            </a:r>
            <a:r>
              <a:rPr lang="en-US" sz="1600" spc="-6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services</a:t>
            </a:r>
            <a:r>
              <a:rPr lang="en-US" sz="1600" spc="-7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shall</a:t>
            </a:r>
            <a:r>
              <a:rPr lang="en-US" sz="1600" spc="-6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be</a:t>
            </a:r>
            <a:r>
              <a:rPr lang="en-US" sz="1600" spc="-6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supported</a:t>
            </a:r>
            <a:r>
              <a:rPr lang="en-US" sz="1600" spc="-6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by</a:t>
            </a:r>
            <a:r>
              <a:rPr lang="en-US" sz="1600" spc="-6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written contracts signed by all parties stating the services to be performed, rate of compensation, and length of time over which the services will be provided.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A copy of all written contracts for contractual or consultant services shall be attached in IntelliGrants to the grant file upon their</a:t>
            </a:r>
            <a:r>
              <a:rPr lang="en-US" sz="1600" spc="-2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ratification.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Payments shall be supported by statements outlining the services rendered, date of service, and cost of service.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Any</a:t>
            </a:r>
            <a:r>
              <a:rPr lang="en-US" sz="1600" spc="-3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consultant</a:t>
            </a:r>
            <a:r>
              <a:rPr lang="en-US" sz="1600" spc="-4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costs</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exceeding</a:t>
            </a:r>
            <a:r>
              <a:rPr lang="en-US" sz="1600" spc="-3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the</a:t>
            </a:r>
            <a:r>
              <a:rPr lang="en-US" sz="1600" spc="-3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allowable</a:t>
            </a:r>
            <a:r>
              <a:rPr lang="en-US" sz="1600" spc="-3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rate</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(maximum</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of</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$81.25</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per</a:t>
            </a:r>
            <a:r>
              <a:rPr lang="en-US" sz="1600" spc="-4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hour</a:t>
            </a:r>
            <a:r>
              <a:rPr lang="en-US" sz="1600" spc="-5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or</a:t>
            </a:r>
            <a:r>
              <a:rPr lang="en-US" sz="1600" spc="-4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$650</a:t>
            </a:r>
            <a:r>
              <a:rPr lang="en-US" sz="1600" spc="-3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per</a:t>
            </a:r>
            <a:r>
              <a:rPr lang="en-US" sz="1600" spc="-4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day) will not be</a:t>
            </a:r>
            <a:r>
              <a:rPr lang="en-US" sz="1600" spc="-1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allowed.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970303"/>
            <a:ext cx="523237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700" dirty="0">
                <a:solidFill>
                  <a:schemeClr val="accent5">
                    <a:lumMod val="50000"/>
                  </a:schemeClr>
                </a:solidFill>
                <a:latin typeface="Franklin Gothic Demi" panose="020B0703020102020204" pitchFamily="34" charset="0"/>
              </a:rPr>
              <a:t>CONTRACTORS AND CONSULTANTS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erson writing on notebook">
            <a:extLst>
              <a:ext uri="{FF2B5EF4-FFF2-40B4-BE49-F238E27FC236}">
                <a16:creationId xmlns:a16="http://schemas.microsoft.com/office/drawing/2014/main" id="{78C740F6-8C0F-64CA-7EDF-D9C0EF34F5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6106" y="1508974"/>
            <a:ext cx="5299363" cy="2872536"/>
          </a:xfrm>
          <a:prstGeom prst="rect">
            <a:avLst/>
          </a:prstGeom>
        </p:spPr>
      </p:pic>
    </p:spTree>
    <p:extLst>
      <p:ext uri="{BB962C8B-B14F-4D97-AF65-F5344CB8AC3E}">
        <p14:creationId xmlns:p14="http://schemas.microsoft.com/office/powerpoint/2010/main" val="329524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82340"/>
            <a:ext cx="7167307" cy="4342856"/>
          </a:xfrm>
          <a:prstGeom prst="rect">
            <a:avLst/>
          </a:prstGeom>
          <a:noFill/>
        </p:spPr>
        <p:txBody>
          <a:bodyPr wrap="square" rtlCol="0">
            <a:spAutoFit/>
          </a:bodyPr>
          <a:lstStyle/>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Program costs must meet the following criteria:</a:t>
            </a:r>
            <a:endParaRPr lang="en-US" sz="1800" dirty="0">
              <a:effectLst/>
              <a:latin typeface="Calibri" panose="020F0502020204030204" pitchFamily="34" charset="0"/>
              <a:ea typeface="Calibri" panose="020F0502020204030204" pitchFamily="34" charset="0"/>
            </a:endParaRPr>
          </a:p>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Costs must be necessary and reasonable for the stated purpose of the</a:t>
            </a:r>
            <a:r>
              <a:rPr lang="en-US" sz="1800" spc="-7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grant.</a:t>
            </a:r>
          </a:p>
          <a:p>
            <a:pPr marL="342900" marR="0" lvl="0" indent="-342900">
              <a:lnSpc>
                <a:spcPct val="110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Costs must be in accordance with generally accepted accounting principles. </a:t>
            </a:r>
            <a:r>
              <a:rPr lang="en-US" sz="1800" u="sng"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Learn more</a:t>
            </a:r>
            <a:r>
              <a:rPr lang="en-US"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10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Costs must be consistent with policies and procedures of the grant program and applied uniformly.</a:t>
            </a:r>
          </a:p>
          <a:p>
            <a:pPr marL="342900" marR="0" lvl="0" indent="-342900">
              <a:lnSpc>
                <a:spcPct val="110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Costs must be adequately documented with supporting materials including receipts, invoices, timesheets, paystubs,</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etc. The ICJI supporting documentation policy can be found </a:t>
            </a:r>
            <a:r>
              <a:rPr lang="en-US" sz="1800" u="sng"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here</a:t>
            </a:r>
            <a:r>
              <a:rPr lang="en-US" sz="1800" u="sng"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accent1">
                  <a:lumMod val="75000"/>
                </a:schemeClr>
              </a:solidFill>
              <a:effectLst/>
              <a:latin typeface="Calibri" panose="020F0502020204030204" pitchFamily="34" charset="0"/>
              <a:ea typeface="Calibri" panose="020F0502020204030204" pitchFamily="34" charset="0"/>
            </a:endParaRP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PROGRAM COSTS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een dollar sign on a white background&#10;&#10;Description automatically generated">
            <a:extLst>
              <a:ext uri="{FF2B5EF4-FFF2-40B4-BE49-F238E27FC236}">
                <a16:creationId xmlns:a16="http://schemas.microsoft.com/office/drawing/2014/main" id="{1E4389B8-5514-6C3A-B0D6-C4E544D65A8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9547" y="455236"/>
            <a:ext cx="3795283" cy="6174163"/>
          </a:xfrm>
          <a:prstGeom prst="rect">
            <a:avLst/>
          </a:prstGeom>
        </p:spPr>
      </p:pic>
    </p:spTree>
    <p:extLst>
      <p:ext uri="{BB962C8B-B14F-4D97-AF65-F5344CB8AC3E}">
        <p14:creationId xmlns:p14="http://schemas.microsoft.com/office/powerpoint/2010/main" val="1561644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REQUIRED ATTACHMENTS WITH APPLICATION</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409700"/>
            <a:ext cx="6099462" cy="5301708"/>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600" i="1" dirty="0">
                <a:effectLst/>
                <a:latin typeface="Calibri Light (Headings)"/>
                <a:ea typeface="Times New Roman" panose="02020603050405020304" pitchFamily="18" charset="0"/>
                <a:cs typeface="Calibri" panose="020F0502020204030204" pitchFamily="34" charset="0"/>
              </a:rPr>
              <a:t>Timeline</a:t>
            </a:r>
            <a:r>
              <a:rPr lang="en-US" sz="1600" dirty="0">
                <a:effectLst/>
                <a:latin typeface="Calibri Light (Headings)"/>
                <a:ea typeface="Times New Roman" panose="02020603050405020304" pitchFamily="18" charset="0"/>
                <a:cs typeface="Calibri" panose="020F0502020204030204" pitchFamily="34" charset="0"/>
              </a:rPr>
              <a:t>: Please attach a timeline for the completion of the project and/or expenditure of the grant</a:t>
            </a:r>
            <a:r>
              <a:rPr lang="en-US" sz="1600" spc="5" dirty="0">
                <a:effectLst/>
                <a:latin typeface="Calibri Light (Headings)"/>
                <a:ea typeface="Times New Roman" panose="02020603050405020304" pitchFamily="18" charset="0"/>
                <a:cs typeface="Calibri" panose="020F0502020204030204" pitchFamily="34" charset="0"/>
              </a:rPr>
              <a:t> </a:t>
            </a:r>
            <a:r>
              <a:rPr lang="en-US" sz="1600" dirty="0">
                <a:effectLst/>
                <a:latin typeface="Calibri Light (Headings)"/>
                <a:ea typeface="Times New Roman" panose="02020603050405020304" pitchFamily="18" charset="0"/>
                <a:cs typeface="Calibri" panose="020F0502020204030204" pitchFamily="34" charset="0"/>
              </a:rPr>
              <a:t>funds.</a:t>
            </a:r>
            <a:endParaRPr lang="en-US" sz="1600" dirty="0">
              <a:effectLst/>
              <a:latin typeface="Calibri Light (Headings)"/>
              <a:ea typeface="Times New Roman" panose="02020603050405020304" pitchFamily="18" charset="0"/>
              <a:cs typeface="Times New Roman" panose="02020603050405020304" pitchFamily="18" charset="0"/>
            </a:endParaRPr>
          </a:p>
          <a:p>
            <a:pPr marL="0" marR="0">
              <a:lnSpc>
                <a:spcPct val="110000"/>
              </a:lnSpc>
              <a:spcBef>
                <a:spcPts val="0"/>
              </a:spcBef>
              <a:spcAft>
                <a:spcPts val="600"/>
              </a:spcAft>
            </a:pPr>
            <a:r>
              <a:rPr lang="en-US" sz="1600" dirty="0">
                <a:effectLst/>
                <a:latin typeface="Calibri Light (Headings)"/>
                <a:ea typeface="Times New Roman" panose="02020603050405020304" pitchFamily="18" charset="0"/>
                <a:cs typeface="Calibri" panose="020F0502020204030204" pitchFamily="34" charset="0"/>
              </a:rPr>
              <a:t> </a:t>
            </a:r>
            <a:endParaRPr lang="en-US" sz="1600" dirty="0">
              <a:effectLst/>
              <a:latin typeface="Calibri Light (Headings)"/>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600" i="1" dirty="0">
                <a:effectLst/>
                <a:latin typeface="Calibri Light (Headings)"/>
                <a:ea typeface="Times New Roman" panose="02020603050405020304" pitchFamily="18" charset="0"/>
                <a:cs typeface="Calibri" panose="020F0502020204030204" pitchFamily="34" charset="0"/>
              </a:rPr>
              <a:t>Collaboration Plan: </a:t>
            </a:r>
            <a:r>
              <a:rPr lang="en-US" sz="1600" dirty="0">
                <a:effectLst/>
                <a:latin typeface="Calibri Light (Headings)"/>
                <a:ea typeface="Times New Roman" panose="02020603050405020304" pitchFamily="18" charset="0"/>
                <a:cs typeface="Calibri" panose="020F0502020204030204" pitchFamily="34" charset="0"/>
              </a:rPr>
              <a:t>Any county participating in the program is required by IC § 31-40-5-5 to have its local or regional Justice </a:t>
            </a:r>
            <a:r>
              <a:rPr lang="en-US" sz="1600" dirty="0">
                <a:latin typeface="Calibri Light (Headings)"/>
                <a:ea typeface="Times New Roman" panose="02020603050405020304" pitchFamily="18" charset="0"/>
                <a:cs typeface="Calibri" panose="020F0502020204030204" pitchFamily="34" charset="0"/>
              </a:rPr>
              <a:t>R</a:t>
            </a:r>
            <a:r>
              <a:rPr lang="en-US" sz="1600" dirty="0">
                <a:effectLst/>
                <a:latin typeface="Calibri Light (Headings)"/>
                <a:ea typeface="Times New Roman" panose="02020603050405020304" pitchFamily="18" charset="0"/>
                <a:cs typeface="Calibri" panose="020F0502020204030204" pitchFamily="34" charset="0"/>
              </a:rPr>
              <a:t>einvestment </a:t>
            </a:r>
            <a:r>
              <a:rPr lang="en-US" sz="1600" dirty="0">
                <a:latin typeface="Calibri Light (Headings)"/>
                <a:ea typeface="Times New Roman" panose="02020603050405020304" pitchFamily="18" charset="0"/>
                <a:cs typeface="Calibri" panose="020F0502020204030204" pitchFamily="34" charset="0"/>
              </a:rPr>
              <a:t>A</a:t>
            </a:r>
            <a:r>
              <a:rPr lang="en-US" sz="1600" dirty="0">
                <a:effectLst/>
                <a:latin typeface="Calibri Light (Headings)"/>
                <a:ea typeface="Times New Roman" panose="02020603050405020304" pitchFamily="18" charset="0"/>
                <a:cs typeface="Calibri" panose="020F0502020204030204" pitchFamily="34" charset="0"/>
              </a:rPr>
              <a:t>dvisory </a:t>
            </a:r>
            <a:r>
              <a:rPr lang="en-US" sz="1600" dirty="0">
                <a:latin typeface="Calibri Light (Headings)"/>
                <a:ea typeface="Times New Roman" panose="02020603050405020304" pitchFamily="18" charset="0"/>
                <a:cs typeface="Calibri" panose="020F0502020204030204" pitchFamily="34" charset="0"/>
              </a:rPr>
              <a:t>C</a:t>
            </a:r>
            <a:r>
              <a:rPr lang="en-US" sz="1600" dirty="0">
                <a:effectLst/>
                <a:latin typeface="Calibri Light (Headings)"/>
                <a:ea typeface="Times New Roman" panose="02020603050405020304" pitchFamily="18" charset="0"/>
                <a:cs typeface="Calibri" panose="020F0502020204030204" pitchFamily="34" charset="0"/>
              </a:rPr>
              <a:t>ouncil, or another local collaborative body that includes stakeholders across the juvenile justice system, oversee each grant award to the county and engage in collaborative service planning for the county. </a:t>
            </a:r>
          </a:p>
          <a:p>
            <a:pPr marL="342900" marR="0" lvl="0" indent="-342900">
              <a:lnSpc>
                <a:spcPct val="110000"/>
              </a:lnSpc>
              <a:spcBef>
                <a:spcPts val="0"/>
              </a:spcBef>
              <a:spcAft>
                <a:spcPts val="0"/>
              </a:spcAft>
              <a:buFont typeface="Calibri" panose="020F0502020204030204" pitchFamily="34" charset="0"/>
              <a:buChar char="»"/>
              <a:tabLst>
                <a:tab pos="1181100" algn="l"/>
              </a:tabLst>
            </a:pPr>
            <a:endParaRPr lang="en-US" sz="1600" dirty="0">
              <a:effectLst/>
              <a:latin typeface="Calibri Light (Headings)"/>
              <a:ea typeface="Times New Roman" panose="02020603050405020304" pitchFamily="18" charset="0"/>
              <a:cs typeface="Calibri" panose="020F0502020204030204" pitchFamily="34" charset="0"/>
            </a:endParaRPr>
          </a:p>
          <a:p>
            <a:pPr marL="285750" marR="0" lvl="0" indent="-285750">
              <a:lnSpc>
                <a:spcPct val="110000"/>
              </a:lnSpc>
              <a:spcBef>
                <a:spcPts val="0"/>
              </a:spcBef>
              <a:spcAft>
                <a:spcPts val="0"/>
              </a:spcAft>
              <a:buFont typeface="Calibri Light" panose="020F0302020204030204" pitchFamily="34" charset="0"/>
              <a:buChar char="»"/>
              <a:tabLst>
                <a:tab pos="1181100" algn="l"/>
              </a:tabLst>
            </a:pPr>
            <a:r>
              <a:rPr lang="en-US" sz="1600" i="1" dirty="0">
                <a:solidFill>
                  <a:srgbClr val="000000"/>
                </a:solidFill>
                <a:effectLst/>
                <a:highlight>
                  <a:srgbClr val="FFFFFF"/>
                </a:highlight>
                <a:latin typeface="Calibri Light (Headings)"/>
                <a:ea typeface="Times New Roman" panose="02020603050405020304" pitchFamily="18" charset="0"/>
                <a:cs typeface="Calibri" panose="020F0502020204030204" pitchFamily="34" charset="0"/>
              </a:rPr>
              <a:t>Audit Record: </a:t>
            </a:r>
            <a:r>
              <a:rPr lang="en-US" sz="1600" dirty="0">
                <a:solidFill>
                  <a:srgbClr val="000000"/>
                </a:solidFill>
                <a:effectLst/>
                <a:highlight>
                  <a:srgbClr val="FFFFFF"/>
                </a:highlight>
                <a:latin typeface="Calibri Light (Headings)"/>
                <a:ea typeface="Times New Roman" panose="02020603050405020304" pitchFamily="18" charset="0"/>
                <a:cs typeface="Calibri" panose="020F0502020204030204" pitchFamily="34" charset="0"/>
              </a:rPr>
              <a:t>Include </a:t>
            </a:r>
            <a:r>
              <a:rPr lang="en-US" sz="1600" dirty="0">
                <a:effectLst/>
                <a:latin typeface="Calibri Light (Headings)"/>
                <a:ea typeface="Times New Roman" panose="02020603050405020304" pitchFamily="18" charset="0"/>
                <a:cs typeface="Times New Roman" panose="02020603050405020304" pitchFamily="18" charset="0"/>
              </a:rPr>
              <a:t>your most recent State Board of Accounts or independent audit.</a:t>
            </a:r>
          </a:p>
          <a:p>
            <a:pPr marL="0" marR="0">
              <a:lnSpc>
                <a:spcPct val="110000"/>
              </a:lnSpc>
              <a:spcBef>
                <a:spcPts val="0"/>
              </a:spcBef>
              <a:spcAft>
                <a:spcPts val="0"/>
              </a:spcAft>
              <a:tabLst>
                <a:tab pos="1181100" algn="l"/>
              </a:tabLst>
            </a:pPr>
            <a:r>
              <a:rPr lang="en-US" sz="1600" dirty="0">
                <a:effectLst/>
                <a:latin typeface="Calibri Light (Headings)"/>
                <a:ea typeface="Times New Roman" panose="02020603050405020304" pitchFamily="18" charset="0"/>
                <a:cs typeface="Calibri" panose="020F0502020204030204" pitchFamily="34" charset="0"/>
              </a:rPr>
              <a:t> </a:t>
            </a:r>
            <a:endParaRPr lang="en-US" sz="1600" dirty="0">
              <a:effectLst/>
              <a:latin typeface="Calibri Light (Headings)"/>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Calibri" panose="020F0502020204030204" pitchFamily="34" charset="0"/>
              <a:buChar char="»"/>
              <a:tabLst>
                <a:tab pos="5872480" algn="l"/>
              </a:tabLst>
            </a:pPr>
            <a:r>
              <a:rPr lang="en-US" sz="1600" i="1" dirty="0">
                <a:effectLst/>
                <a:latin typeface="Calibri Light (Headings)"/>
                <a:ea typeface="Times New Roman" panose="02020603050405020304" pitchFamily="18" charset="0"/>
                <a:cs typeface="Calibri" panose="020F0502020204030204" pitchFamily="34" charset="0"/>
              </a:rPr>
              <a:t>Miscellaneous</a:t>
            </a:r>
            <a:endParaRPr lang="en-US" sz="1600" dirty="0">
              <a:effectLst/>
              <a:latin typeface="Calibri Light (Headings)"/>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tabLst>
                <a:tab pos="5872480" algn="l"/>
              </a:tabLst>
            </a:pPr>
            <a:r>
              <a:rPr lang="en-US" sz="1600" i="1" dirty="0">
                <a:effectLst/>
                <a:latin typeface="Calibri Light (Headings)"/>
                <a:ea typeface="Times New Roman" panose="02020603050405020304" pitchFamily="18" charset="0"/>
                <a:cs typeface="Calibri" panose="020F0502020204030204" pitchFamily="34" charset="0"/>
              </a:rPr>
              <a:t> </a:t>
            </a:r>
            <a:endParaRPr lang="en-US" sz="1600" dirty="0">
              <a:effectLst/>
              <a:latin typeface="Calibri Light (Headings)"/>
              <a:ea typeface="Times New Roman" panose="02020603050405020304" pitchFamily="18" charset="0"/>
              <a:cs typeface="Times New Roman" panose="02020603050405020304" pitchFamily="18" charset="0"/>
            </a:endParaRPr>
          </a:p>
          <a:p>
            <a:pPr marL="742950" marR="0" lvl="1" indent="-285750">
              <a:lnSpc>
                <a:spcPct val="110000"/>
              </a:lnSpc>
              <a:spcBef>
                <a:spcPts val="0"/>
              </a:spcBef>
              <a:spcAft>
                <a:spcPts val="0"/>
              </a:spcAft>
              <a:buFont typeface="Arial" panose="020B0604020202020204" pitchFamily="34" charset="0"/>
              <a:buChar char="•"/>
              <a:tabLst>
                <a:tab pos="5872480" algn="l"/>
              </a:tabLst>
            </a:pPr>
            <a:r>
              <a:rPr lang="en-US" sz="1600" dirty="0">
                <a:effectLst/>
                <a:latin typeface="Calibri Light (Headings)"/>
                <a:ea typeface="Times New Roman" panose="02020603050405020304" pitchFamily="18" charset="0"/>
                <a:cs typeface="Calibri" panose="020F0502020204030204" pitchFamily="34" charset="0"/>
              </a:rPr>
              <a:t>If applying for funds for personnel costs, attach the relevant job</a:t>
            </a:r>
            <a:r>
              <a:rPr lang="en-US" sz="1600" spc="-40" dirty="0">
                <a:effectLst/>
                <a:latin typeface="Calibri Light (Headings)"/>
                <a:ea typeface="Times New Roman" panose="02020603050405020304" pitchFamily="18" charset="0"/>
                <a:cs typeface="Calibri" panose="020F0502020204030204" pitchFamily="34" charset="0"/>
              </a:rPr>
              <a:t> </a:t>
            </a:r>
            <a:r>
              <a:rPr lang="en-US" sz="1600" dirty="0">
                <a:effectLst/>
                <a:latin typeface="Calibri Light (Headings)"/>
                <a:ea typeface="Times New Roman" panose="02020603050405020304" pitchFamily="18" charset="0"/>
                <a:cs typeface="Calibri" panose="020F0502020204030204" pitchFamily="34" charset="0"/>
              </a:rPr>
              <a:t>descriptions.</a:t>
            </a:r>
            <a:endParaRPr lang="en-US" sz="1600" dirty="0">
              <a:effectLst/>
              <a:latin typeface="Calibri Light (Headings)"/>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pPr>
            <a:r>
              <a:rPr lang="en-US" sz="1600" u="none" strike="noStrike" dirty="0">
                <a:solidFill>
                  <a:srgbClr val="0000FF"/>
                </a:solidFill>
                <a:effectLst/>
                <a:latin typeface="Calibri Light (Headings)"/>
                <a:ea typeface="Times New Roman" panose="02020603050405020304" pitchFamily="18" charset="0"/>
                <a:cs typeface="Calibri" panose="020F0502020204030204" pitchFamily="34" charset="0"/>
              </a:rPr>
              <a:t> </a:t>
            </a:r>
            <a:endParaRPr lang="en-US" sz="1600" dirty="0">
              <a:effectLst/>
              <a:latin typeface="Calibri Light (Headings)"/>
              <a:ea typeface="Times New Roman" panose="02020603050405020304" pitchFamily="18" charset="0"/>
              <a:cs typeface="Times New Roman" panose="02020603050405020304" pitchFamily="18" charset="0"/>
            </a:endParaRPr>
          </a:p>
          <a:p>
            <a:pPr marL="800100" lvl="1" indent="-342900">
              <a:lnSpc>
                <a:spcPct val="110000"/>
              </a:lnSpc>
              <a:spcBef>
                <a:spcPts val="0"/>
              </a:spcBef>
              <a:spcAft>
                <a:spcPts val="0"/>
              </a:spcAft>
              <a:buFont typeface="Arial" panose="020B0604020202020204" pitchFamily="34" charset="0"/>
              <a:buChar char="•"/>
              <a:tabLst>
                <a:tab pos="5872480" algn="l"/>
              </a:tabLst>
            </a:pPr>
            <a:r>
              <a:rPr lang="en-US" sz="1600" dirty="0">
                <a:effectLst/>
                <a:latin typeface="Calibri Light (Headings)"/>
                <a:ea typeface="Times New Roman" panose="02020603050405020304" pitchFamily="18" charset="0"/>
                <a:cs typeface="Calibri" panose="020F0502020204030204" pitchFamily="34" charset="0"/>
              </a:rPr>
              <a:t>If applicable, attach other requested</a:t>
            </a:r>
            <a:r>
              <a:rPr lang="en-US" sz="1600" spc="-25" dirty="0">
                <a:effectLst/>
                <a:latin typeface="Calibri Light (Headings)"/>
                <a:ea typeface="Times New Roman" panose="02020603050405020304" pitchFamily="18" charset="0"/>
                <a:cs typeface="Calibri" panose="020F0502020204030204" pitchFamily="34" charset="0"/>
              </a:rPr>
              <a:t> </a:t>
            </a:r>
            <a:r>
              <a:rPr lang="en-US" sz="1600" dirty="0">
                <a:effectLst/>
                <a:latin typeface="Calibri Light (Headings)"/>
                <a:ea typeface="Times New Roman" panose="02020603050405020304" pitchFamily="18" charset="0"/>
                <a:cs typeface="Calibri" panose="020F0502020204030204" pitchFamily="34" charset="0"/>
              </a:rPr>
              <a:t>information.</a:t>
            </a:r>
            <a:endParaRPr lang="en-US" sz="1600" dirty="0">
              <a:effectLst/>
              <a:latin typeface="Calibri Light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90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34214"/>
            <a:ext cx="7167307" cy="5224764"/>
          </a:xfrm>
          <a:prstGeom prst="rect">
            <a:avLst/>
          </a:prstGeom>
          <a:noFill/>
        </p:spPr>
        <p:txBody>
          <a:bodyPr wrap="square" rtlCol="0">
            <a:spAutoFit/>
          </a:bodyPr>
          <a:lstStyle/>
          <a:p>
            <a:pPr marL="0" marR="0">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ICJI will review and score all grant applications as part of the competitive application process, and will assess the following criteria:</a:t>
            </a:r>
            <a:endParaRPr lang="en-US" sz="1600" dirty="0">
              <a:effectLst/>
              <a:latin typeface="Calibri" panose="020F0502020204030204" pitchFamily="34" charset="0"/>
              <a:ea typeface="Calibri" panose="020F0502020204030204" pitchFamily="34" charset="0"/>
            </a:endParaRPr>
          </a:p>
          <a:p>
            <a:pPr marL="0" marR="0">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completeness of the grant application;</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grant application is within the purpose areas of the</a:t>
            </a:r>
            <a:r>
              <a:rPr lang="en-US" sz="1600" spc="-9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funding;</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applicant’s</a:t>
            </a:r>
            <a:r>
              <a:rPr lang="en-US" sz="1600" spc="-1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eligibility;</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grant application, the applicant, and the project are in compliance with all applicable state laws, regulations, and</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rules;</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proposed expenditures set forth in the project budget are allowable and allocable;</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Any potential conflicts of</a:t>
            </a:r>
            <a:r>
              <a:rPr lang="en-US" sz="1600" spc="-1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interest;</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applicant has any state debt</a:t>
            </a:r>
            <a:r>
              <a:rPr lang="en-US" sz="1600" spc="-5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delinquency;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applicant’s ability to successfully pass clearance checks from the Department of Revenue (DOR), Department of Workforce Development (DWD), and Secretary of State (SOS);</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Any and all risk associated with granting funds to the</a:t>
            </a:r>
            <a:r>
              <a:rPr lang="en-US" sz="1600" spc="-5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applicant; </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applicant is debarred or suspended by any state department or agency</a:t>
            </a:r>
            <a:r>
              <a:rPr lang="en-US" sz="1600" dirty="0">
                <a:ea typeface="Calibri" panose="020F0502020204030204" pitchFamily="34" charset="0"/>
                <a:cs typeface="Calibri" panose="020F0502020204030204" pitchFamily="34" charset="0"/>
              </a:rPr>
              <a:t>; and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Responses to the questions on the application. </a:t>
            </a:r>
            <a:endParaRPr lang="en-US" sz="1600" dirty="0">
              <a:effectLst/>
              <a:latin typeface="Calibri" panose="020F0502020204030204" pitchFamily="34" charset="0"/>
              <a:ea typeface="Calibri" panose="020F0502020204030204" pitchFamily="34" charset="0"/>
            </a:endParaRP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7" y="455237"/>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APPLICATION REVIEW</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B39FD74-B6D0-4D26-B271-C767EB5BE878}"/>
              </a:ext>
            </a:extLst>
          </p:cNvPr>
          <p:cNvPicPr>
            <a:picLocks noChangeAspect="1"/>
          </p:cNvPicPr>
          <p:nvPr/>
        </p:nvPicPr>
        <p:blipFill>
          <a:blip r:embed="rId3">
            <a:extLst>
              <a:ext uri="{28A0092B-C50C-407E-A947-70E740481C1C}">
                <a14:useLocalDpi xmlns:a14="http://schemas.microsoft.com/office/drawing/2010/main" val="0"/>
              </a:ext>
            </a:extLst>
          </a:blip>
          <a:srcRect l="29273" r="29273"/>
          <a:stretch/>
        </p:blipFill>
        <p:spPr>
          <a:xfrm>
            <a:off x="446528" y="455237"/>
            <a:ext cx="3698302" cy="5947526"/>
          </a:xfrm>
          <a:prstGeom prst="rect">
            <a:avLst/>
          </a:prstGeom>
        </p:spPr>
      </p:pic>
    </p:spTree>
    <p:extLst>
      <p:ext uri="{BB962C8B-B14F-4D97-AF65-F5344CB8AC3E}">
        <p14:creationId xmlns:p14="http://schemas.microsoft.com/office/powerpoint/2010/main" val="3429629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10360018" cy="1865126"/>
          </a:xfrm>
          <a:prstGeom prst="rect">
            <a:avLst/>
          </a:prstGeom>
          <a:noFill/>
        </p:spPr>
        <p:txBody>
          <a:bodyPr wrap="square" rtlCol="0">
            <a:spAutoFit/>
          </a:bodyPr>
          <a:lstStyle/>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All grant awards will be monitored by an ICJI </a:t>
            </a:r>
            <a:r>
              <a:rPr lang="en-US" sz="1800" spc="-20" dirty="0">
                <a:effectLst/>
                <a:latin typeface="Calibri" panose="020F0502020204030204" pitchFamily="34" charset="0"/>
                <a:ea typeface="Calibri" panose="020F0502020204030204" pitchFamily="34" charset="0"/>
                <a:cs typeface="Calibri" panose="020F0502020204030204" pitchFamily="34" charset="0"/>
              </a:rPr>
              <a:t>Grant </a:t>
            </a:r>
            <a:r>
              <a:rPr lang="en-US" sz="1800" dirty="0">
                <a:effectLst/>
                <a:latin typeface="Calibri" panose="020F0502020204030204" pitchFamily="34" charset="0"/>
                <a:ea typeface="Calibri" panose="020F0502020204030204" pitchFamily="34" charset="0"/>
                <a:cs typeface="Calibri" panose="020F0502020204030204" pitchFamily="34" charset="0"/>
              </a:rPr>
              <a:t>Manager and/or ICJI </a:t>
            </a:r>
            <a:r>
              <a:rPr lang="en-US" sz="1800" spc="-15" dirty="0">
                <a:effectLst/>
                <a:latin typeface="Calibri" panose="020F0502020204030204" pitchFamily="34" charset="0"/>
                <a:ea typeface="Calibri" panose="020F0502020204030204" pitchFamily="34" charset="0"/>
                <a:cs typeface="Calibri" panose="020F0502020204030204" pitchFamily="34" charset="0"/>
              </a:rPr>
              <a:t>Compliance </a:t>
            </a:r>
            <a:r>
              <a:rPr lang="en-US" sz="1800" dirty="0">
                <a:effectLst/>
                <a:latin typeface="Calibri" panose="020F0502020204030204" pitchFamily="34" charset="0"/>
                <a:ea typeface="Calibri" panose="020F0502020204030204" pitchFamily="34" charset="0"/>
                <a:cs typeface="Calibri" panose="020F0502020204030204" pitchFamily="34" charset="0"/>
              </a:rPr>
              <a:t>Monitoring team member using a combination of desk reviews and site visits. Additionally, the </a:t>
            </a:r>
            <a:r>
              <a:rPr lang="en-US" sz="1800" spc="-15" dirty="0">
                <a:effectLst/>
                <a:latin typeface="Calibri" panose="020F0502020204030204" pitchFamily="34" charset="0"/>
                <a:ea typeface="Calibri" panose="020F0502020204030204" pitchFamily="34" charset="0"/>
                <a:cs typeface="Calibri" panose="020F0502020204030204" pitchFamily="34" charset="0"/>
              </a:rPr>
              <a:t>Grant </a:t>
            </a:r>
            <a:r>
              <a:rPr lang="en-US" sz="1800" dirty="0">
                <a:effectLst/>
                <a:latin typeface="Calibri" panose="020F0502020204030204" pitchFamily="34" charset="0"/>
                <a:ea typeface="Calibri" panose="020F0502020204030204" pitchFamily="34" charset="0"/>
                <a:cs typeface="Calibri" panose="020F0502020204030204" pitchFamily="34" charset="0"/>
              </a:rPr>
              <a:t>Manager will review all submitted</a:t>
            </a:r>
            <a:r>
              <a:rPr lang="en-US" sz="1800" spc="-6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reports</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for</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timeliness</a:t>
            </a:r>
            <a:r>
              <a:rPr lang="en-US" sz="1800" spc="-5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a:t>
            </a:r>
            <a:r>
              <a:rPr lang="en-US" sz="1800" spc="-6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accuracy.</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Delinquencies</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a:t>
            </a:r>
            <a:r>
              <a:rPr lang="en-US" sz="1800" spc="-5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report</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contents</a:t>
            </a:r>
            <a:r>
              <a:rPr lang="en-US" sz="1800" spc="-4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will</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be</a:t>
            </a:r>
            <a:r>
              <a:rPr lang="en-US" sz="1800" spc="-5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addressed</a:t>
            </a:r>
            <a:r>
              <a:rPr lang="en-US" sz="1800" spc="-60" dirty="0">
                <a:effectLst/>
                <a:latin typeface="Calibri" panose="020F0502020204030204" pitchFamily="34" charset="0"/>
                <a:ea typeface="Calibri" panose="020F0502020204030204" pitchFamily="34" charset="0"/>
                <a:cs typeface="Calibri" panose="020F0502020204030204" pitchFamily="34" charset="0"/>
              </a:rPr>
              <a:t> </a:t>
            </a:r>
            <a:r>
              <a:rPr lang="en-US" sz="1800" spc="-15" dirty="0">
                <a:effectLst/>
                <a:latin typeface="Calibri" panose="020F0502020204030204" pitchFamily="34" charset="0"/>
                <a:ea typeface="Calibri" panose="020F0502020204030204" pitchFamily="34" charset="0"/>
                <a:cs typeface="Calibri" panose="020F0502020204030204" pitchFamily="34" charset="0"/>
              </a:rPr>
              <a:t>as </a:t>
            </a:r>
            <a:r>
              <a:rPr lang="en-US" sz="1800" dirty="0">
                <a:effectLst/>
                <a:latin typeface="Calibri" panose="020F0502020204030204" pitchFamily="34" charset="0"/>
                <a:ea typeface="Calibri" panose="020F0502020204030204" pitchFamily="34" charset="0"/>
                <a:cs typeface="Calibri" panose="020F0502020204030204" pitchFamily="34" charset="0"/>
              </a:rPr>
              <a:t>needed by ICJI staff. Late and repeated incorrect reports could disqualify recipients from future funding.</a:t>
            </a:r>
            <a:endParaRPr lang="en-US" sz="1800" dirty="0">
              <a:effectLst/>
              <a:latin typeface="Calibri" panose="020F0502020204030204" pitchFamily="34" charset="0"/>
              <a:ea typeface="Calibri" panose="020F05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30" y="783688"/>
            <a:ext cx="10962688"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MONITORING</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41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PLANNING GRANT APPLICATION QUESTIONS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607138"/>
            <a:ext cx="6099462" cy="1091068"/>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effectLst/>
                <a:latin typeface="Calibri Light (Headings)"/>
                <a:ea typeface="Times New Roman" panose="02020603050405020304" pitchFamily="18" charset="0"/>
                <a:cs typeface="Times New Roman" panose="02020603050405020304" pitchFamily="18" charset="0"/>
              </a:rPr>
              <a:t>Please refer to Appendix B in the RFP for required information for your application. The RFPs can be found </a:t>
            </a:r>
            <a:r>
              <a:rPr lang="en-US" sz="2000" dirty="0">
                <a:solidFill>
                  <a:srgbClr val="0070C0"/>
                </a:solidFill>
                <a:effectLst/>
                <a:latin typeface="Calibri Light (Headings)"/>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here</a:t>
            </a:r>
            <a:r>
              <a:rPr lang="en-US" sz="2000" dirty="0">
                <a:effectLst/>
                <a:latin typeface="Calibri Light (Headings)"/>
                <a:ea typeface="Times New Roman" panose="02020603050405020304" pitchFamily="18" charset="0"/>
                <a:cs typeface="Times New Roman" panose="02020603050405020304" pitchFamily="18" charset="0"/>
              </a:rPr>
              <a:t> and </a:t>
            </a:r>
            <a:r>
              <a:rPr lang="en-US" sz="2000" dirty="0">
                <a:solidFill>
                  <a:srgbClr val="0070C0"/>
                </a:solidFill>
                <a:effectLst/>
                <a:latin typeface="Calibri Light (Headings)"/>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here</a:t>
            </a:r>
            <a:r>
              <a:rPr lang="en-US" sz="2000" dirty="0">
                <a:effectLst/>
                <a:latin typeface="Calibri Light (Headings)"/>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26700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54F60F-7439-49E3-A6E2-FCFDE02CDD35}"/>
              </a:ext>
            </a:extLst>
          </p:cNvPr>
          <p:cNvSpPr/>
          <p:nvPr/>
        </p:nvSpPr>
        <p:spPr>
          <a:xfrm>
            <a:off x="446530" y="452049"/>
            <a:ext cx="7495687" cy="595071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Box 8">
            <a:extLst>
              <a:ext uri="{FF2B5EF4-FFF2-40B4-BE49-F238E27FC236}">
                <a16:creationId xmlns:a16="http://schemas.microsoft.com/office/drawing/2014/main" id="{62ACECF2-88DC-471C-8290-419F55163A78}"/>
              </a:ext>
            </a:extLst>
          </p:cNvPr>
          <p:cNvSpPr txBox="1">
            <a:spLocks noChangeArrowheads="1"/>
          </p:cNvSpPr>
          <p:nvPr/>
        </p:nvSpPr>
        <p:spPr bwMode="auto">
          <a:xfrm>
            <a:off x="569359" y="2642576"/>
            <a:ext cx="72500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solidFill>
                  <a:schemeClr val="bg1"/>
                </a:solidFill>
                <a:latin typeface="Franklin Gothic Demi" panose="020B0703020102020204" pitchFamily="34" charset="0"/>
              </a:rPr>
              <a:t>INITIATING AN APPLICATION IN INTELLIGRANTS</a:t>
            </a:r>
          </a:p>
        </p:txBody>
      </p:sp>
      <p:pic>
        <p:nvPicPr>
          <p:cNvPr id="9" name="Picture 8">
            <a:extLst>
              <a:ext uri="{FF2B5EF4-FFF2-40B4-BE49-F238E27FC236}">
                <a16:creationId xmlns:a16="http://schemas.microsoft.com/office/drawing/2014/main" id="{9CE86037-8602-400D-921E-9047EE5EEAB8}"/>
              </a:ext>
            </a:extLst>
          </p:cNvPr>
          <p:cNvPicPr>
            <a:picLocks noChangeAspect="1"/>
          </p:cNvPicPr>
          <p:nvPr/>
        </p:nvPicPr>
        <p:blipFill rotWithShape="1">
          <a:blip r:embed="rId3">
            <a:extLst>
              <a:ext uri="{28A0092B-C50C-407E-A947-70E740481C1C}">
                <a14:useLocalDpi xmlns:a14="http://schemas.microsoft.com/office/drawing/2010/main" val="0"/>
              </a:ext>
            </a:extLst>
          </a:blip>
          <a:srcRect l="40093" r="25567" b="6160"/>
          <a:stretch/>
        </p:blipFill>
        <p:spPr>
          <a:xfrm>
            <a:off x="8013081" y="452050"/>
            <a:ext cx="3266450" cy="5950714"/>
          </a:xfrm>
          <a:prstGeom prst="rect">
            <a:avLst/>
          </a:prstGeom>
        </p:spPr>
      </p:pic>
      <p:sp>
        <p:nvSpPr>
          <p:cNvPr id="13" name="Rectangle 12">
            <a:extLst>
              <a:ext uri="{FF2B5EF4-FFF2-40B4-BE49-F238E27FC236}">
                <a16:creationId xmlns:a16="http://schemas.microsoft.com/office/drawing/2014/main" id="{962386CC-E71B-4D93-9104-FA0C3D954B09}"/>
              </a:ext>
            </a:extLst>
          </p:cNvPr>
          <p:cNvSpPr/>
          <p:nvPr/>
        </p:nvSpPr>
        <p:spPr>
          <a:xfrm>
            <a:off x="11350396" y="452049"/>
            <a:ext cx="447214" cy="59507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862798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STEPS TO INITIATE APPLICATION IN INTELLIGRANTS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597856"/>
            <a:ext cx="6099462" cy="4893647"/>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mj-lt"/>
              </a:rPr>
              <a:t>Log into your IntelliGrants account.</a:t>
            </a:r>
          </a:p>
          <a:p>
            <a:pPr marL="742950" lvl="1" indent="-285750">
              <a:buFont typeface="Arial" panose="020B0604020202020204" pitchFamily="34" charset="0"/>
              <a:buChar char="•"/>
            </a:pPr>
            <a:r>
              <a:rPr lang="en-US" sz="2400" dirty="0">
                <a:latin typeface="+mj-lt"/>
              </a:rPr>
              <a:t>If you do not have an account, then you can obtain one on the home screen of IntelliGrants.</a:t>
            </a:r>
          </a:p>
          <a:p>
            <a:pPr marL="285750" indent="-285750">
              <a:buFont typeface="Arial" panose="020B0604020202020204" pitchFamily="34" charset="0"/>
              <a:buChar char="•"/>
            </a:pPr>
            <a:r>
              <a:rPr lang="en-US" sz="2400" dirty="0">
                <a:latin typeface="+mj-lt"/>
              </a:rPr>
              <a:t>On the “</a:t>
            </a:r>
            <a:r>
              <a:rPr lang="en-US" sz="2400" b="1" dirty="0">
                <a:latin typeface="+mj-lt"/>
              </a:rPr>
              <a:t>MY HOME</a:t>
            </a:r>
            <a:r>
              <a:rPr lang="en-US" sz="2400" dirty="0">
                <a:latin typeface="+mj-lt"/>
              </a:rPr>
              <a:t>” page access the “</a:t>
            </a:r>
            <a:r>
              <a:rPr lang="en-US" sz="2400" b="1" dirty="0">
                <a:latin typeface="+mj-lt"/>
              </a:rPr>
              <a:t>VIEW AVAILABLE PROPOSALS</a:t>
            </a:r>
            <a:r>
              <a:rPr lang="en-US" sz="2400" dirty="0">
                <a:latin typeface="+mj-lt"/>
              </a:rPr>
              <a:t>” section.</a:t>
            </a:r>
          </a:p>
          <a:p>
            <a:pPr marL="285750" indent="-285750">
              <a:buFont typeface="Arial" panose="020B0604020202020204" pitchFamily="34" charset="0"/>
              <a:buChar char="•"/>
            </a:pPr>
            <a:r>
              <a:rPr lang="en-US" sz="2400" dirty="0">
                <a:latin typeface="+mj-lt"/>
              </a:rPr>
              <a:t>Click on </a:t>
            </a:r>
            <a:r>
              <a:rPr lang="en-US" sz="2400" b="1" dirty="0">
                <a:latin typeface="+mj-lt"/>
              </a:rPr>
              <a:t>VIEW OPPORTUNITIES.</a:t>
            </a:r>
          </a:p>
          <a:p>
            <a:pPr marL="742950" lvl="1" indent="-285750">
              <a:buFont typeface="Arial" panose="020B0604020202020204" pitchFamily="34" charset="0"/>
              <a:buChar char="•"/>
            </a:pPr>
            <a:r>
              <a:rPr lang="en-US" sz="2400" dirty="0">
                <a:latin typeface="+mj-lt"/>
              </a:rPr>
              <a:t>IntelliGrants will take you to the My Opportunities page.</a:t>
            </a:r>
          </a:p>
          <a:p>
            <a:pPr marL="285750" indent="-285750">
              <a:buFont typeface="Arial" panose="020B0604020202020204" pitchFamily="34" charset="0"/>
              <a:buChar char="•"/>
            </a:pPr>
            <a:r>
              <a:rPr lang="en-US" sz="2400" dirty="0">
                <a:latin typeface="+mj-lt"/>
              </a:rPr>
              <a:t>Access the </a:t>
            </a:r>
            <a:r>
              <a:rPr lang="en-US" sz="2400" b="1" dirty="0">
                <a:highlight>
                  <a:srgbClr val="FFFF00"/>
                </a:highlight>
                <a:latin typeface="+mj-lt"/>
              </a:rPr>
              <a:t>2024 Juvenile Diversion and Community Alternatives Planning Grant Program </a:t>
            </a:r>
            <a:r>
              <a:rPr lang="en-US" sz="2400" dirty="0">
                <a:latin typeface="+mj-lt"/>
              </a:rPr>
              <a:t> Application. </a:t>
            </a:r>
          </a:p>
          <a:p>
            <a:pPr marL="285750" indent="-285750">
              <a:buFont typeface="Arial" panose="020B0604020202020204" pitchFamily="34" charset="0"/>
              <a:buChar char="•"/>
            </a:pPr>
            <a:r>
              <a:rPr lang="en-US" sz="2400" dirty="0">
                <a:latin typeface="+mj-lt"/>
              </a:rPr>
              <a:t>Select “</a:t>
            </a:r>
            <a:r>
              <a:rPr lang="en-US" sz="2400" b="1" dirty="0">
                <a:latin typeface="+mj-lt"/>
              </a:rPr>
              <a:t>Apply Now</a:t>
            </a:r>
            <a:r>
              <a:rPr lang="en-US" sz="2400" dirty="0">
                <a:latin typeface="+mj-lt"/>
              </a:rPr>
              <a:t>”.</a:t>
            </a:r>
          </a:p>
        </p:txBody>
      </p:sp>
    </p:spTree>
    <p:extLst>
      <p:ext uri="{BB962C8B-B14F-4D97-AF65-F5344CB8AC3E}">
        <p14:creationId xmlns:p14="http://schemas.microsoft.com/office/powerpoint/2010/main" val="249504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34214"/>
            <a:ext cx="7167307" cy="2554545"/>
          </a:xfrm>
          <a:prstGeom prst="rect">
            <a:avLst/>
          </a:prstGeom>
          <a:noFill/>
        </p:spPr>
        <p:txBody>
          <a:bodyPr wrap="square" rtlCol="0">
            <a:spAutoFit/>
          </a:bodyPr>
          <a:lstStyle/>
          <a:p>
            <a:r>
              <a:rPr lang="en-US" sz="2000" dirty="0">
                <a:solidFill>
                  <a:schemeClr val="tx1">
                    <a:lumMod val="85000"/>
                    <a:lumOff val="15000"/>
                  </a:schemeClr>
                </a:solidFill>
                <a:latin typeface="+mj-lt"/>
                <a:cs typeface="Calibri Light" panose="020F0302020204030204" pitchFamily="34" charset="0"/>
              </a:rPr>
              <a:t>House Enrolled Act 1359 established the Juvenile Community Alternatives and Diversion Planning Grants program. </a:t>
            </a:r>
          </a:p>
          <a:p>
            <a:endParaRPr lang="en-US" sz="2000" dirty="0">
              <a:solidFill>
                <a:schemeClr val="tx1">
                  <a:lumMod val="85000"/>
                  <a:lumOff val="15000"/>
                </a:schemeClr>
              </a:solidFill>
              <a:latin typeface="+mj-lt"/>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2000" dirty="0">
                <a:solidFill>
                  <a:schemeClr val="tx1">
                    <a:lumMod val="85000"/>
                    <a:lumOff val="15000"/>
                  </a:schemeClr>
                </a:solidFill>
                <a:latin typeface="+mj-lt"/>
                <a:cs typeface="Calibri Light" panose="020F0302020204030204" pitchFamily="34" charset="0"/>
              </a:rPr>
              <a:t>Community Alternatives grant requirements can be found at Indiana Code § 31-40-5.</a:t>
            </a:r>
          </a:p>
          <a:p>
            <a:pPr>
              <a:buClr>
                <a:schemeClr val="accent5">
                  <a:lumMod val="50000"/>
                </a:schemeClr>
              </a:buClr>
            </a:pPr>
            <a:endParaRPr lang="en-US" sz="2000" dirty="0">
              <a:solidFill>
                <a:schemeClr val="tx1">
                  <a:lumMod val="85000"/>
                  <a:lumOff val="15000"/>
                </a:schemeClr>
              </a:solidFill>
              <a:latin typeface="+mj-lt"/>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2000" dirty="0">
                <a:solidFill>
                  <a:schemeClr val="tx1">
                    <a:lumMod val="85000"/>
                    <a:lumOff val="15000"/>
                  </a:schemeClr>
                </a:solidFill>
                <a:latin typeface="+mj-lt"/>
                <a:cs typeface="Calibri Light" panose="020F0302020204030204" pitchFamily="34" charset="0"/>
              </a:rPr>
              <a:t>Diversion grant requirements can be found at Indiana Code § 31-40-5.</a:t>
            </a: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7" y="455237"/>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OVERVIEW</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writing on a piece of paper&#10;&#10;Description automatically generated with medium confidence">
            <a:extLst>
              <a:ext uri="{FF2B5EF4-FFF2-40B4-BE49-F238E27FC236}">
                <a16:creationId xmlns:a16="http://schemas.microsoft.com/office/drawing/2014/main" id="{3B39FD74-B6D0-4D26-B271-C767EB5BE878}"/>
              </a:ext>
            </a:extLst>
          </p:cNvPr>
          <p:cNvPicPr>
            <a:picLocks noChangeAspect="1"/>
          </p:cNvPicPr>
          <p:nvPr/>
        </p:nvPicPr>
        <p:blipFill rotWithShape="1">
          <a:blip r:embed="rId3">
            <a:extLst>
              <a:ext uri="{28A0092B-C50C-407E-A947-70E740481C1C}">
                <a14:useLocalDpi xmlns:a14="http://schemas.microsoft.com/office/drawing/2010/main" val="0"/>
              </a:ext>
            </a:extLst>
          </a:blip>
          <a:srcRect l="17038" r="41479"/>
          <a:stretch/>
        </p:blipFill>
        <p:spPr>
          <a:xfrm>
            <a:off x="446528" y="455237"/>
            <a:ext cx="3698302" cy="594752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 application&#10;&#10;Description automatically generated">
            <a:extLst>
              <a:ext uri="{FF2B5EF4-FFF2-40B4-BE49-F238E27FC236}">
                <a16:creationId xmlns:a16="http://schemas.microsoft.com/office/drawing/2014/main" id="{060D6D96-ED7F-16FE-A203-130CC005625B}"/>
              </a:ext>
            </a:extLst>
          </p:cNvPr>
          <p:cNvPicPr>
            <a:picLocks noGrp="1" noChangeAspect="1"/>
          </p:cNvPicPr>
          <p:nvPr>
            <p:ph idx="1"/>
          </p:nvPr>
        </p:nvPicPr>
        <p:blipFill>
          <a:blip r:embed="rId2"/>
          <a:stretch>
            <a:fillRect/>
          </a:stretch>
        </p:blipFill>
        <p:spPr>
          <a:xfrm>
            <a:off x="150748" y="216977"/>
            <a:ext cx="11534974" cy="6141488"/>
          </a:xfrm>
          <a:prstGeom prst="rect">
            <a:avLst/>
          </a:prstGeom>
        </p:spPr>
      </p:pic>
      <p:sp>
        <p:nvSpPr>
          <p:cNvPr id="5" name="Rectangle 4">
            <a:extLst>
              <a:ext uri="{FF2B5EF4-FFF2-40B4-BE49-F238E27FC236}">
                <a16:creationId xmlns:a16="http://schemas.microsoft.com/office/drawing/2014/main" id="{2A101AE1-3563-6851-E82B-4B24D37283B6}"/>
              </a:ext>
            </a:extLst>
          </p:cNvPr>
          <p:cNvSpPr/>
          <p:nvPr/>
        </p:nvSpPr>
        <p:spPr>
          <a:xfrm>
            <a:off x="150748" y="4630057"/>
            <a:ext cx="6605959" cy="158447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024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850974" y="455237"/>
            <a:ext cx="6121825" cy="41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INTELLIGRANTS JUVENILE DIVERSION AND COMMUNITY ALTERNATIVES PLANNING GRANT APPLICATIONS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B39FD74-B6D0-4D26-B271-C767EB5BE878}"/>
              </a:ext>
            </a:extLst>
          </p:cNvPr>
          <p:cNvPicPr>
            <a:picLocks noChangeAspect="1"/>
          </p:cNvPicPr>
          <p:nvPr/>
        </p:nvPicPr>
        <p:blipFill>
          <a:blip r:embed="rId3">
            <a:extLst>
              <a:ext uri="{28A0092B-C50C-407E-A947-70E740481C1C}">
                <a14:useLocalDpi xmlns:a14="http://schemas.microsoft.com/office/drawing/2010/main" val="0"/>
              </a:ext>
            </a:extLst>
          </a:blip>
          <a:srcRect l="29273" r="29273"/>
          <a:stretch/>
        </p:blipFill>
        <p:spPr>
          <a:xfrm>
            <a:off x="446528" y="455237"/>
            <a:ext cx="3698302" cy="5947526"/>
          </a:xfrm>
          <a:prstGeom prst="rect">
            <a:avLst/>
          </a:prstGeom>
        </p:spPr>
      </p:pic>
    </p:spTree>
    <p:extLst>
      <p:ext uri="{BB962C8B-B14F-4D97-AF65-F5344CB8AC3E}">
        <p14:creationId xmlns:p14="http://schemas.microsoft.com/office/powerpoint/2010/main" val="2777716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EF159FD-3CE4-6C29-9507-BB6C8862AB36}"/>
              </a:ext>
            </a:extLst>
          </p:cNvPr>
          <p:cNvPicPr>
            <a:picLocks noGrp="1" noChangeAspect="1"/>
          </p:cNvPicPr>
          <p:nvPr>
            <p:ph idx="1"/>
          </p:nvPr>
        </p:nvPicPr>
        <p:blipFill>
          <a:blip r:embed="rId2"/>
          <a:stretch>
            <a:fillRect/>
          </a:stretch>
        </p:blipFill>
        <p:spPr>
          <a:xfrm>
            <a:off x="274184" y="480446"/>
            <a:ext cx="11506331" cy="6013343"/>
          </a:xfrm>
          <a:prstGeom prst="rect">
            <a:avLst/>
          </a:prstGeom>
        </p:spPr>
      </p:pic>
      <p:sp>
        <p:nvSpPr>
          <p:cNvPr id="6" name="Rectangle 5">
            <a:extLst>
              <a:ext uri="{FF2B5EF4-FFF2-40B4-BE49-F238E27FC236}">
                <a16:creationId xmlns:a16="http://schemas.microsoft.com/office/drawing/2014/main" id="{60CDB1B0-F6EA-312B-43EA-DAE6C74360CD}"/>
              </a:ext>
            </a:extLst>
          </p:cNvPr>
          <p:cNvSpPr/>
          <p:nvPr/>
        </p:nvSpPr>
        <p:spPr>
          <a:xfrm>
            <a:off x="1474222" y="458858"/>
            <a:ext cx="1443789" cy="4360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2901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FORMS THAT NEED TO BE COMPLETED</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660824"/>
            <a:ext cx="6099462" cy="3122393"/>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effectLst/>
                <a:latin typeface="Calibri Light (Headings)"/>
                <a:ea typeface="Times New Roman" panose="02020603050405020304" pitchFamily="18" charset="0"/>
                <a:cs typeface="Times New Roman" panose="02020603050405020304" pitchFamily="18" charset="0"/>
              </a:rPr>
              <a:t>Contact</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Calibri Light (Headings)"/>
                <a:ea typeface="Times New Roman" panose="02020603050405020304" pitchFamily="18" charset="0"/>
                <a:cs typeface="Times New Roman" panose="02020603050405020304" pitchFamily="18" charset="0"/>
              </a:rPr>
              <a:t>Project Information</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effectLst/>
                <a:latin typeface="Calibri Light (Headings)"/>
                <a:ea typeface="Times New Roman" panose="02020603050405020304" pitchFamily="18" charset="0"/>
                <a:cs typeface="Times New Roman" panose="02020603050405020304" pitchFamily="18" charset="0"/>
              </a:rPr>
              <a:t>Programmatic Information</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Calibri Light (Headings)"/>
                <a:ea typeface="Times New Roman" panose="02020603050405020304" pitchFamily="18" charset="0"/>
                <a:cs typeface="Times New Roman" panose="02020603050405020304" pitchFamily="18" charset="0"/>
              </a:rPr>
              <a:t>Problem Statement and Analysis</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Calibri Light (Headings)"/>
                <a:ea typeface="Times New Roman" panose="02020603050405020304" pitchFamily="18" charset="0"/>
                <a:cs typeface="Times New Roman" panose="02020603050405020304" pitchFamily="18" charset="0"/>
              </a:rPr>
              <a:t>Method, Timeline, and Outcomes</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Calibri Light (Headings)"/>
                <a:ea typeface="Times New Roman" panose="02020603050405020304" pitchFamily="18" charset="0"/>
                <a:cs typeface="Times New Roman" panose="02020603050405020304" pitchFamily="18" charset="0"/>
              </a:rPr>
              <a:t>Budget</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Calibri Light (Headings)"/>
                <a:ea typeface="Times New Roman" panose="02020603050405020304" pitchFamily="18" charset="0"/>
                <a:cs typeface="Times New Roman" panose="02020603050405020304" pitchFamily="18" charset="0"/>
              </a:rPr>
              <a:t>Budget Narrative</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Calibri Light (Headings)"/>
                <a:ea typeface="Times New Roman" panose="02020603050405020304" pitchFamily="18" charset="0"/>
                <a:cs typeface="Times New Roman" panose="02020603050405020304" pitchFamily="18" charset="0"/>
              </a:rPr>
              <a:t>Attachments </a:t>
            </a:r>
          </a:p>
          <a:p>
            <a:pPr marL="342900" marR="0" lvl="0" indent="-342900">
              <a:lnSpc>
                <a:spcPct val="110000"/>
              </a:lnSpc>
              <a:spcBef>
                <a:spcPts val="0"/>
              </a:spcBef>
              <a:spcAft>
                <a:spcPts val="0"/>
              </a:spcAft>
              <a:buFont typeface="Calibri" panose="020F0502020204030204" pitchFamily="34" charset="0"/>
              <a:buChar char="»"/>
              <a:tabLst>
                <a:tab pos="1181100" algn="l"/>
              </a:tabLst>
            </a:pPr>
            <a:endParaRPr lang="en-US" sz="2000" dirty="0">
              <a:effectLst/>
              <a:latin typeface="Calibri Light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889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FORMS THAT NEED TO BE COMPLETED CONT.</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660824"/>
            <a:ext cx="6099462" cy="5322996"/>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dirty="0">
                <a:effectLst/>
                <a:latin typeface="+mj-lt"/>
                <a:ea typeface="Times New Roman" panose="02020603050405020304" pitchFamily="18" charset="0"/>
                <a:cs typeface="Times New Roman" panose="02020603050405020304" pitchFamily="18" charset="0"/>
              </a:rPr>
              <a:t>Contact</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Points of Contact for the grant (ICJI will notify these individuals of your award notice).</a:t>
            </a: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dirty="0">
              <a:latin typeface="+mj-lt"/>
            </a:endParaRPr>
          </a:p>
          <a:p>
            <a:pPr marL="342900"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Project Information</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Project title</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Summary</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Total amount requested </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SAM registration</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Duns number</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UEI number</a:t>
            </a: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dirty="0">
              <a:latin typeface="+mj-lt"/>
            </a:endParaRPr>
          </a:p>
          <a:p>
            <a:pPr marL="342900"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Programmatic information</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Select the category you are applying for.</a:t>
            </a:r>
          </a:p>
          <a:p>
            <a:pPr lvl="1">
              <a:lnSpc>
                <a:spcPct val="110000"/>
              </a:lnSpc>
              <a:spcBef>
                <a:spcPts val="0"/>
              </a:spcBef>
              <a:spcAft>
                <a:spcPts val="0"/>
              </a:spcAft>
              <a:tabLst>
                <a:tab pos="1181100" algn="l"/>
              </a:tabLst>
            </a:pPr>
            <a:endParaRPr lang="en-US" dirty="0">
              <a:latin typeface="+mj-lt"/>
            </a:endParaRPr>
          </a:p>
          <a:p>
            <a:pPr lvl="1">
              <a:lnSpc>
                <a:spcPct val="110000"/>
              </a:lnSpc>
              <a:spcBef>
                <a:spcPts val="0"/>
              </a:spcBef>
              <a:spcAft>
                <a:spcPts val="0"/>
              </a:spcAft>
              <a:tabLst>
                <a:tab pos="1181100" algn="l"/>
              </a:tabLst>
            </a:pPr>
            <a:endParaRPr lang="en-US" sz="2000" dirty="0"/>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2000" dirty="0">
              <a:effectLst/>
              <a:latin typeface="Calibri Light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67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FORMS THAT NEED TO BE COMPLETED CONT.</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660824"/>
            <a:ext cx="6099462" cy="5898538"/>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ea typeface="Times New Roman" panose="02020603050405020304" pitchFamily="18" charset="0"/>
                <a:cs typeface="Times New Roman" panose="02020603050405020304" pitchFamily="18" charset="0"/>
              </a:rPr>
              <a:t>Problem Statement and Analysis</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rPr>
              <a:t>State the problem you are attempting to address and your proposed solution.</a:t>
            </a: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1600" dirty="0">
              <a:latin typeface="+mj-lt"/>
            </a:endParaRPr>
          </a:p>
          <a:p>
            <a:pPr marL="342900"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rPr>
              <a:t>Method, Timeline, and Outcomes</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rPr>
              <a:t>Provide a list of entities in your community that you will partner with to create a plan of action to eliminate or reduce the identified. (Must be at least the local JRAC or community stakeholders who work with the population).</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rPr>
              <a:t>Share a timeline about your grant. Be specific, clear, and include key milestones.</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rPr>
              <a:t>The outcome of a planning grant is to figure out what the problem is by bringing stakeholders together and creating a plan of action to address the identified problem. The plan should be based on solid evidence that the proposed program identified at the end of the planning period is likely to succeed or improve the problem. </a:t>
            </a: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1600" dirty="0">
              <a:latin typeface="+mj-lt"/>
            </a:endParaRPr>
          </a:p>
          <a:p>
            <a:pPr lvl="1">
              <a:lnSpc>
                <a:spcPct val="110000"/>
              </a:lnSpc>
              <a:spcBef>
                <a:spcPts val="0"/>
              </a:spcBef>
              <a:spcAft>
                <a:spcPts val="0"/>
              </a:spcAft>
              <a:tabLst>
                <a:tab pos="1181100" algn="l"/>
              </a:tabLst>
            </a:pPr>
            <a:endParaRPr lang="en-US" sz="1600" dirty="0">
              <a:latin typeface="+mj-lt"/>
            </a:endParaRPr>
          </a:p>
          <a:p>
            <a:pPr lvl="1">
              <a:lnSpc>
                <a:spcPct val="110000"/>
              </a:lnSpc>
              <a:spcBef>
                <a:spcPts val="0"/>
              </a:spcBef>
              <a:spcAft>
                <a:spcPts val="0"/>
              </a:spcAft>
              <a:tabLst>
                <a:tab pos="1181100" algn="l"/>
              </a:tabLst>
            </a:pPr>
            <a:endParaRPr lang="en-US" sz="2000" dirty="0"/>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2000" dirty="0">
              <a:effectLst/>
              <a:latin typeface="Calibri Light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115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FORMS THAT NEED TO BE COMPLETED CONT.</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660824"/>
            <a:ext cx="6099462" cy="4002634"/>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ea typeface="Times New Roman" panose="02020603050405020304" pitchFamily="18" charset="0"/>
                <a:cs typeface="Times New Roman" panose="02020603050405020304" pitchFamily="18" charset="0"/>
              </a:rPr>
              <a:t>Budget</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ea typeface="Times New Roman" panose="02020603050405020304" pitchFamily="18" charset="0"/>
                <a:cs typeface="Times New Roman" panose="02020603050405020304" pitchFamily="18" charset="0"/>
              </a:rPr>
              <a:t>Please provide a basic budget outlining the proposed use of funds. </a:t>
            </a:r>
          </a:p>
          <a:p>
            <a:pPr marL="342900" marR="0" lvl="0" indent="-342900">
              <a:lnSpc>
                <a:spcPct val="110000"/>
              </a:lnSpc>
              <a:spcBef>
                <a:spcPts val="0"/>
              </a:spcBef>
              <a:spcAft>
                <a:spcPts val="0"/>
              </a:spcAft>
              <a:buFont typeface="Calibri" panose="020F0502020204030204" pitchFamily="34" charset="0"/>
              <a:buChar char="»"/>
              <a:tabLst>
                <a:tab pos="1181100" algn="l"/>
              </a:tabLst>
            </a:pPr>
            <a:endParaRPr lang="en-US" sz="1600" dirty="0">
              <a:latin typeface="+mj-lt"/>
              <a:cs typeface="Times New Roman" panose="02020603050405020304" pitchFamily="18" charset="0"/>
            </a:endParaRP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cs typeface="Times New Roman" panose="02020603050405020304" pitchFamily="18" charset="0"/>
              </a:rPr>
              <a:t>Budget Narrative </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cs typeface="Times New Roman" panose="02020603050405020304" pitchFamily="18" charset="0"/>
              </a:rPr>
              <a:t>Please answer every question with thorough detail to explain what the expenses are and how they are calculated. </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cs typeface="Times New Roman" panose="02020603050405020304" pitchFamily="18" charset="0"/>
              </a:rPr>
              <a:t>Ensure that your requested expenses are allowable by reading the Request for Proposal and any supporting documents.</a:t>
            </a:r>
            <a:endParaRPr lang="en-US" sz="1600" dirty="0">
              <a:latin typeface="+mj-lt"/>
            </a:endParaRP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1600" dirty="0">
              <a:latin typeface="+mj-lt"/>
            </a:endParaRP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1600" dirty="0">
              <a:latin typeface="+mj-lt"/>
            </a:endParaRPr>
          </a:p>
          <a:p>
            <a:pPr lvl="1">
              <a:lnSpc>
                <a:spcPct val="110000"/>
              </a:lnSpc>
              <a:spcBef>
                <a:spcPts val="0"/>
              </a:spcBef>
              <a:spcAft>
                <a:spcPts val="0"/>
              </a:spcAft>
              <a:tabLst>
                <a:tab pos="1181100" algn="l"/>
              </a:tabLst>
            </a:pPr>
            <a:endParaRPr lang="en-US" sz="1600" dirty="0">
              <a:latin typeface="+mj-lt"/>
            </a:endParaRPr>
          </a:p>
          <a:p>
            <a:pPr lvl="1">
              <a:lnSpc>
                <a:spcPct val="110000"/>
              </a:lnSpc>
              <a:spcBef>
                <a:spcPts val="0"/>
              </a:spcBef>
              <a:spcAft>
                <a:spcPts val="0"/>
              </a:spcAft>
              <a:tabLst>
                <a:tab pos="1181100" algn="l"/>
              </a:tabLst>
            </a:pPr>
            <a:endParaRPr lang="en-US" sz="2000" dirty="0"/>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2000" dirty="0">
              <a:effectLst/>
              <a:latin typeface="Calibri Light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921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06911" y="1560934"/>
            <a:ext cx="5689088" cy="4752070"/>
          </a:xfrm>
          <a:prstGeom prst="rect">
            <a:avLst/>
          </a:prstGeom>
          <a:noFill/>
        </p:spPr>
        <p:txBody>
          <a:bodyPr wrap="square" rtlCol="0">
            <a:spAutoFit/>
          </a:bodyPr>
          <a:lstStyle/>
          <a:p>
            <a:pPr marL="342900" indent="-342900">
              <a:lnSpc>
                <a:spcPct val="90000"/>
              </a:lnSpc>
              <a:spcAft>
                <a:spcPts val="600"/>
              </a:spcAft>
              <a:buFont typeface="Arial" panose="020B0604020202020204" pitchFamily="34" charset="0"/>
              <a:buChar char="•"/>
            </a:pPr>
            <a:r>
              <a:rPr lang="en-US" i="0" u="none" strike="noStrike" baseline="0" dirty="0">
                <a:latin typeface="+mn-lt"/>
              </a:rPr>
              <a:t>Please be sure to read and review the RFP </a:t>
            </a:r>
            <a:r>
              <a:rPr lang="en-US" i="1" u="sng" strike="noStrike" baseline="0" dirty="0">
                <a:latin typeface="+mn-lt"/>
              </a:rPr>
              <a:t>that is specific to the grant you are applying for </a:t>
            </a:r>
            <a:r>
              <a:rPr lang="en-US" i="0" u="none" strike="noStrike" baseline="0" dirty="0">
                <a:latin typeface="+mn-lt"/>
              </a:rPr>
              <a:t>prior to completing your application.</a:t>
            </a:r>
          </a:p>
          <a:p>
            <a:pPr>
              <a:lnSpc>
                <a:spcPct val="90000"/>
              </a:lnSpc>
              <a:spcAft>
                <a:spcPts val="600"/>
              </a:spcAft>
            </a:pPr>
            <a:endParaRPr lang="en-US" i="0" u="none" strike="noStrike" baseline="0" dirty="0">
              <a:latin typeface="+mn-lt"/>
            </a:endParaRPr>
          </a:p>
          <a:p>
            <a:pPr marL="342900" indent="-342900">
              <a:lnSpc>
                <a:spcPct val="90000"/>
              </a:lnSpc>
              <a:spcAft>
                <a:spcPts val="600"/>
              </a:spcAft>
              <a:buFont typeface="Arial" panose="020B0604020202020204" pitchFamily="34" charset="0"/>
              <a:buChar char="•"/>
            </a:pPr>
            <a:r>
              <a:rPr lang="en-US" dirty="0">
                <a:latin typeface="+mn-lt"/>
              </a:rPr>
              <a:t>There will be no match requirement for these grants.</a:t>
            </a:r>
          </a:p>
          <a:p>
            <a:pPr>
              <a:lnSpc>
                <a:spcPct val="90000"/>
              </a:lnSpc>
              <a:spcAft>
                <a:spcPts val="600"/>
              </a:spcAft>
            </a:pPr>
            <a:endParaRPr lang="en-US" dirty="0">
              <a:latin typeface="+mn-lt"/>
            </a:endParaRPr>
          </a:p>
          <a:p>
            <a:pPr marL="342900" indent="-342900">
              <a:buFont typeface="Arial" panose="020B0604020202020204" pitchFamily="34" charset="0"/>
              <a:buChar char="•"/>
            </a:pPr>
            <a:r>
              <a:rPr lang="en-US" strike="noStrike" baseline="0" dirty="0">
                <a:latin typeface="+mn-lt"/>
              </a:rPr>
              <a:t>ICJI is not responsible for technical issues with grant submission within 48 hours of grant deadline. </a:t>
            </a:r>
          </a:p>
          <a:p>
            <a:pPr marL="342900" indent="-342900">
              <a:buFont typeface="Arial" panose="020B0604020202020204" pitchFamily="34" charset="0"/>
              <a:buChar char="•"/>
            </a:pPr>
            <a:endParaRPr lang="en-US" b="1" i="0" u="none" strike="noStrike" baseline="0" dirty="0">
              <a:latin typeface="+mn-lt"/>
            </a:endParaRPr>
          </a:p>
          <a:p>
            <a:pPr marL="342900" indent="-342900">
              <a:buFont typeface="Arial" panose="020B0604020202020204" pitchFamily="34" charset="0"/>
              <a:buChar char="•"/>
            </a:pPr>
            <a:r>
              <a:rPr lang="en-US" b="0" i="0" u="none" strike="noStrike" baseline="0" dirty="0">
                <a:latin typeface="+mn-lt"/>
              </a:rPr>
              <a:t>For assistance with any other requirements of this solicitation, please contact The Youth Services Division at ICJI.</a:t>
            </a:r>
          </a:p>
          <a:p>
            <a:pPr marL="342900" indent="-342900">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US" b="0" i="1" u="none" strike="noStrike" baseline="0" dirty="0">
                <a:latin typeface="+mn-lt"/>
              </a:rPr>
              <a:t>Please note: ICJI personnel are unable to assist you with the </a:t>
            </a:r>
            <a:r>
              <a:rPr lang="en-US" i="1" dirty="0">
                <a:latin typeface="+mn-lt"/>
              </a:rPr>
              <a:t>creation or writing </a:t>
            </a:r>
            <a:r>
              <a:rPr lang="en-US" b="0" i="1" u="none" strike="noStrike" baseline="0" dirty="0">
                <a:latin typeface="+mn-lt"/>
              </a:rPr>
              <a:t>of your grant proposal</a:t>
            </a:r>
            <a:r>
              <a:rPr lang="en-US" sz="2000" b="0" i="1" u="none" strike="noStrike" baseline="0" dirty="0">
                <a:latin typeface="+mn-lt"/>
              </a:rPr>
              <a:t>. </a:t>
            </a:r>
          </a:p>
          <a:p>
            <a:pPr marL="342900" indent="-342900">
              <a:lnSpc>
                <a:spcPct val="90000"/>
              </a:lnSpc>
              <a:spcAft>
                <a:spcPts val="600"/>
              </a:spcAft>
              <a:buFont typeface="Arial" panose="020B0604020202020204" pitchFamily="34" charset="0"/>
              <a:buChar char="•"/>
            </a:pPr>
            <a:endParaRPr lang="en-US" sz="2400" dirty="0">
              <a:solidFill>
                <a:schemeClr val="tx1">
                  <a:alpha val="80000"/>
                </a:schemeClr>
              </a:solidFill>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970303"/>
            <a:ext cx="523237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POINTS OF NOTE</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erson writing on notebook">
            <a:extLst>
              <a:ext uri="{FF2B5EF4-FFF2-40B4-BE49-F238E27FC236}">
                <a16:creationId xmlns:a16="http://schemas.microsoft.com/office/drawing/2014/main" id="{78C740F6-8C0F-64CA-7EDF-D9C0EF34F5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6106" y="1508974"/>
            <a:ext cx="5299363" cy="2872536"/>
          </a:xfrm>
          <a:prstGeom prst="rect">
            <a:avLst/>
          </a:prstGeom>
        </p:spPr>
      </p:pic>
    </p:spTree>
    <p:extLst>
      <p:ext uri="{BB962C8B-B14F-4D97-AF65-F5344CB8AC3E}">
        <p14:creationId xmlns:p14="http://schemas.microsoft.com/office/powerpoint/2010/main" val="1685574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54F60F-7439-49E3-A6E2-FCFDE02CDD35}"/>
              </a:ext>
            </a:extLst>
          </p:cNvPr>
          <p:cNvSpPr/>
          <p:nvPr/>
        </p:nvSpPr>
        <p:spPr>
          <a:xfrm>
            <a:off x="446530" y="452049"/>
            <a:ext cx="7495687" cy="595071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Box 8">
            <a:extLst>
              <a:ext uri="{FF2B5EF4-FFF2-40B4-BE49-F238E27FC236}">
                <a16:creationId xmlns:a16="http://schemas.microsoft.com/office/drawing/2014/main" id="{62ACECF2-88DC-471C-8290-419F55163A78}"/>
              </a:ext>
            </a:extLst>
          </p:cNvPr>
          <p:cNvSpPr txBox="1">
            <a:spLocks noChangeArrowheads="1"/>
          </p:cNvSpPr>
          <p:nvPr/>
        </p:nvSpPr>
        <p:spPr bwMode="auto">
          <a:xfrm>
            <a:off x="569359" y="2642576"/>
            <a:ext cx="72500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600" dirty="0">
                <a:solidFill>
                  <a:schemeClr val="bg1"/>
                </a:solidFill>
                <a:latin typeface="Franklin Gothic Demi" panose="020B0703020102020204" pitchFamily="34" charset="0"/>
              </a:rPr>
              <a:t>Q &amp; A</a:t>
            </a:r>
          </a:p>
        </p:txBody>
      </p:sp>
      <p:pic>
        <p:nvPicPr>
          <p:cNvPr id="9" name="Picture 8">
            <a:extLst>
              <a:ext uri="{FF2B5EF4-FFF2-40B4-BE49-F238E27FC236}">
                <a16:creationId xmlns:a16="http://schemas.microsoft.com/office/drawing/2014/main" id="{9CE86037-8602-400D-921E-9047EE5EEAB8}"/>
              </a:ext>
            </a:extLst>
          </p:cNvPr>
          <p:cNvPicPr>
            <a:picLocks noChangeAspect="1"/>
          </p:cNvPicPr>
          <p:nvPr/>
        </p:nvPicPr>
        <p:blipFill rotWithShape="1">
          <a:blip r:embed="rId3">
            <a:extLst>
              <a:ext uri="{28A0092B-C50C-407E-A947-70E740481C1C}">
                <a14:useLocalDpi xmlns:a14="http://schemas.microsoft.com/office/drawing/2010/main" val="0"/>
              </a:ext>
            </a:extLst>
          </a:blip>
          <a:srcRect l="40093" r="25567" b="6160"/>
          <a:stretch/>
        </p:blipFill>
        <p:spPr>
          <a:xfrm>
            <a:off x="8013081" y="452050"/>
            <a:ext cx="3266450" cy="5950714"/>
          </a:xfrm>
          <a:prstGeom prst="rect">
            <a:avLst/>
          </a:prstGeom>
        </p:spPr>
      </p:pic>
      <p:sp>
        <p:nvSpPr>
          <p:cNvPr id="13" name="Rectangle 12">
            <a:extLst>
              <a:ext uri="{FF2B5EF4-FFF2-40B4-BE49-F238E27FC236}">
                <a16:creationId xmlns:a16="http://schemas.microsoft.com/office/drawing/2014/main" id="{962386CC-E71B-4D93-9104-FA0C3D954B09}"/>
              </a:ext>
            </a:extLst>
          </p:cNvPr>
          <p:cNvSpPr/>
          <p:nvPr/>
        </p:nvSpPr>
        <p:spPr>
          <a:xfrm>
            <a:off x="11350396" y="452049"/>
            <a:ext cx="447214" cy="59507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844786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3" cstate="print">
            <a:duotone>
              <a:schemeClr val="bg2">
                <a:shade val="45000"/>
                <a:satMod val="135000"/>
              </a:schemeClr>
              <a:prstClr val="white"/>
            </a:duotone>
            <a:alphaModFix amt="50000"/>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46530" y="2376148"/>
            <a:ext cx="1129893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dirty="0">
                <a:solidFill>
                  <a:schemeClr val="accent5">
                    <a:lumMod val="50000"/>
                  </a:schemeClr>
                </a:solidFill>
                <a:latin typeface="Franklin Gothic Demi" panose="020B0703020102020204" pitchFamily="34" charset="0"/>
              </a:rPr>
              <a:t>THANK YOU</a:t>
            </a:r>
          </a:p>
        </p:txBody>
      </p:sp>
      <p:sp>
        <p:nvSpPr>
          <p:cNvPr id="13" name="Subtitle 2">
            <a:extLst>
              <a:ext uri="{FF2B5EF4-FFF2-40B4-BE49-F238E27FC236}">
                <a16:creationId xmlns:a16="http://schemas.microsoft.com/office/drawing/2014/main" id="{7F613026-91EE-4D09-A190-8B4CA8AFB778}"/>
              </a:ext>
            </a:extLst>
          </p:cNvPr>
          <p:cNvSpPr>
            <a:spLocks noGrp="1"/>
          </p:cNvSpPr>
          <p:nvPr>
            <p:ph type="subTitle" idx="1"/>
          </p:nvPr>
        </p:nvSpPr>
        <p:spPr>
          <a:xfrm>
            <a:off x="584200" y="4457699"/>
            <a:ext cx="6591300" cy="1818427"/>
          </a:xfrm>
        </p:spPr>
        <p:txBody>
          <a:bodyPr>
            <a:normAutofit/>
          </a:bodyPr>
          <a:lstStyle/>
          <a:p>
            <a:pPr algn="l">
              <a:spcBef>
                <a:spcPts val="0"/>
              </a:spcBef>
            </a:pPr>
            <a:r>
              <a:rPr lang="en-US" sz="1300" dirty="0">
                <a:solidFill>
                  <a:schemeClr val="bg1"/>
                </a:solidFill>
              </a:rPr>
              <a:t>Jade Palin, Chief of Staff, Interim Executive Director</a:t>
            </a:r>
          </a:p>
          <a:p>
            <a:pPr algn="l">
              <a:spcBef>
                <a:spcPts val="0"/>
              </a:spcBef>
            </a:pPr>
            <a:r>
              <a:rPr lang="en-US" sz="1300" dirty="0">
                <a:solidFill>
                  <a:schemeClr val="bg1"/>
                </a:solidFill>
                <a:hlinkClick r:id="rId4"/>
              </a:rPr>
              <a:t>jpalin@cji.in.gov</a:t>
            </a:r>
            <a:endParaRPr lang="en-US" sz="1300" dirty="0">
              <a:solidFill>
                <a:schemeClr val="bg1"/>
              </a:solidFill>
            </a:endParaRPr>
          </a:p>
          <a:p>
            <a:pPr algn="l">
              <a:spcBef>
                <a:spcPts val="0"/>
              </a:spcBef>
            </a:pPr>
            <a:endParaRPr lang="en-US" sz="1300" dirty="0">
              <a:solidFill>
                <a:schemeClr val="bg1"/>
              </a:solidFill>
            </a:endParaRPr>
          </a:p>
          <a:p>
            <a:pPr algn="l">
              <a:spcBef>
                <a:spcPts val="0"/>
              </a:spcBef>
            </a:pPr>
            <a:r>
              <a:rPr lang="en-US" sz="1300" dirty="0">
                <a:solidFill>
                  <a:schemeClr val="bg1"/>
                </a:solidFill>
              </a:rPr>
              <a:t>Renee White, Youth Services Director</a:t>
            </a:r>
          </a:p>
          <a:p>
            <a:pPr algn="l">
              <a:spcBef>
                <a:spcPts val="0"/>
              </a:spcBef>
            </a:pPr>
            <a:r>
              <a:rPr lang="en-US" sz="1300" dirty="0">
                <a:solidFill>
                  <a:schemeClr val="bg1"/>
                </a:solidFill>
                <a:hlinkClick r:id="rId5"/>
              </a:rPr>
              <a:t>rewhite@cji.in.gov</a:t>
            </a:r>
            <a:endParaRPr lang="en-US" sz="1300" dirty="0">
              <a:solidFill>
                <a:schemeClr val="bg1"/>
              </a:solidFill>
            </a:endParaRPr>
          </a:p>
          <a:p>
            <a:pPr algn="l">
              <a:spcBef>
                <a:spcPts val="0"/>
              </a:spcBef>
            </a:pPr>
            <a:endParaRPr lang="en-US" sz="1300" dirty="0">
              <a:solidFill>
                <a:schemeClr val="bg1"/>
              </a:solidFill>
            </a:endParaRPr>
          </a:p>
          <a:p>
            <a:pPr algn="l"/>
            <a:endParaRPr lang="en-US" sz="1800" dirty="0">
              <a:solidFill>
                <a:schemeClr val="bg1"/>
              </a:solidFill>
            </a:endParaRP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extLst>
      <p:ext uri="{BB962C8B-B14F-4D97-AF65-F5344CB8AC3E}">
        <p14:creationId xmlns:p14="http://schemas.microsoft.com/office/powerpoint/2010/main" val="256406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8638479" cy="3508653"/>
          </a:xfrm>
          <a:prstGeom prst="rect">
            <a:avLst/>
          </a:prstGeom>
          <a:noFill/>
        </p:spPr>
        <p:txBody>
          <a:bodyPr wrap="square" rtlCol="0">
            <a:spAutoFit/>
          </a:bodyPr>
          <a:lstStyle/>
          <a:p>
            <a:pPr marL="285750" indent="-285750">
              <a:buClr>
                <a:schemeClr val="accent5">
                  <a:lumMod val="50000"/>
                </a:schemeClr>
              </a:buClr>
              <a:buFont typeface="Arial" panose="020B0604020202020204" pitchFamily="34" charset="0"/>
              <a:buChar char="•"/>
            </a:pP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Public entities</a:t>
            </a:r>
          </a:p>
          <a:p>
            <a:pPr marL="285750" indent="-285750">
              <a:buClr>
                <a:schemeClr val="accent5">
                  <a:lumMod val="50000"/>
                </a:schemeClr>
              </a:buClr>
              <a:buFont typeface="Arial" panose="020B0604020202020204" pitchFamily="34" charset="0"/>
              <a:buChar char="•"/>
            </a:pP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State and local governments</a:t>
            </a:r>
          </a:p>
          <a:p>
            <a:pPr marL="285750" indent="-285750">
              <a:buClr>
                <a:schemeClr val="accent5">
                  <a:lumMod val="50000"/>
                </a:schemeClr>
              </a:buClr>
              <a:buFont typeface="Arial" panose="020B0604020202020204" pitchFamily="34" charset="0"/>
              <a:buChar char="•"/>
            </a:pP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Nonprofit organizations</a:t>
            </a:r>
          </a:p>
          <a:p>
            <a:pPr marL="285750" indent="-285750">
              <a:buClr>
                <a:schemeClr val="accent5">
                  <a:lumMod val="50000"/>
                </a:schemeClr>
              </a:buClr>
              <a:buFont typeface="Arial" panose="020B0604020202020204" pitchFamily="34" charset="0"/>
              <a:buChar char="•"/>
            </a:pP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Nongovernmental organizations</a:t>
            </a:r>
          </a:p>
          <a:p>
            <a:pPr marL="285750" indent="-285750">
              <a:buClr>
                <a:schemeClr val="accent5">
                  <a:lumMod val="50000"/>
                </a:schemeClr>
              </a:buClr>
              <a:buFont typeface="Arial" panose="020B0604020202020204" pitchFamily="34" charset="0"/>
              <a:buChar cha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Other eligibility requirements include good standing with the Indiana Department of Revenue (DOR), Indiana Department of Workforce Development (DWD), and the Indiana Secretary of State (SOS). </a:t>
            </a: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7" y="737220"/>
            <a:ext cx="6163820"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300" dirty="0">
                <a:solidFill>
                  <a:schemeClr val="accent5">
                    <a:lumMod val="50000"/>
                  </a:schemeClr>
                </a:solidFill>
                <a:latin typeface="Franklin Gothic Demi" panose="020B0703020102020204" pitchFamily="34" charset="0"/>
              </a:rPr>
              <a:t>ELIGIBILITY</a:t>
            </a:r>
            <a:r>
              <a:rPr lang="en-US" sz="2800" dirty="0">
                <a:solidFill>
                  <a:schemeClr val="accent5">
                    <a:lumMod val="50000"/>
                  </a:schemeClr>
                </a:solidFill>
                <a:latin typeface="Franklin Gothic Demi" panose="020B0703020102020204" pitchFamily="34" charset="0"/>
              </a:rPr>
              <a:t>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756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8" y="1691648"/>
            <a:ext cx="5521135" cy="2677656"/>
          </a:xfrm>
          <a:prstGeom prst="rect">
            <a:avLst/>
          </a:prstGeom>
          <a:noFill/>
        </p:spPr>
        <p:txBody>
          <a:bodyPr wrap="square" rtlCol="0">
            <a:spAutoFit/>
          </a:bodyPr>
          <a:lstStyle/>
          <a:p>
            <a:r>
              <a:rPr lang="en-US" sz="2400" dirty="0">
                <a:latin typeface="+mj-lt"/>
              </a:rPr>
              <a:t>Awards are for a twelve-(12) month period of funding. </a:t>
            </a:r>
          </a:p>
          <a:p>
            <a:endParaRPr lang="en-US" sz="2400" dirty="0">
              <a:latin typeface="+mj-lt"/>
            </a:endParaRPr>
          </a:p>
          <a:p>
            <a:r>
              <a:rPr lang="en-US" sz="2400" dirty="0">
                <a:latin typeface="+mj-lt"/>
              </a:rPr>
              <a:t>In interest of supporting rural counties with limited-service capacity, </a:t>
            </a:r>
            <a:r>
              <a:rPr lang="en-US" sz="2400" b="1" i="1" dirty="0">
                <a:latin typeface="+mj-lt"/>
              </a:rPr>
              <a:t>each </a:t>
            </a:r>
            <a:r>
              <a:rPr lang="en-US" sz="2400" dirty="0">
                <a:latin typeface="+mj-lt"/>
              </a:rPr>
              <a:t>county is eligible for $20,000 for a one-year planning grant for each of the grant programs. </a:t>
            </a: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30" y="783688"/>
            <a:ext cx="515778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FUNDING AVAILABILITY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ifferent sizes of piggybanks in pastel colors">
            <a:extLst>
              <a:ext uri="{FF2B5EF4-FFF2-40B4-BE49-F238E27FC236}">
                <a16:creationId xmlns:a16="http://schemas.microsoft.com/office/drawing/2014/main" id="{4880324C-1B2D-4A17-8EB7-034A170F7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7685" y="1691648"/>
            <a:ext cx="4847481" cy="3231654"/>
          </a:xfrm>
          <a:prstGeom prst="rect">
            <a:avLst/>
          </a:prstGeom>
        </p:spPr>
      </p:pic>
    </p:spTree>
    <p:extLst>
      <p:ext uri="{BB962C8B-B14F-4D97-AF65-F5344CB8AC3E}">
        <p14:creationId xmlns:p14="http://schemas.microsoft.com/office/powerpoint/2010/main" val="189792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82340"/>
            <a:ext cx="7167307" cy="3477875"/>
          </a:xfrm>
          <a:prstGeom prst="rect">
            <a:avLst/>
          </a:prstGeom>
          <a:noFill/>
        </p:spPr>
        <p:txBody>
          <a:bodyPr wrap="square" rtlCol="0">
            <a:spAutoFit/>
          </a:bodyPr>
          <a:lstStyle/>
          <a:p>
            <a:r>
              <a:rPr lang="en-US" sz="2000" dirty="0">
                <a:solidFill>
                  <a:schemeClr val="tx1">
                    <a:lumMod val="85000"/>
                    <a:lumOff val="15000"/>
                  </a:schemeClr>
                </a:solidFill>
                <a:latin typeface="+mj-lt"/>
                <a:cs typeface="Calibri Light" panose="020F0302020204030204" pitchFamily="34" charset="0"/>
              </a:rPr>
              <a:t>Planning activities include the following:</a:t>
            </a:r>
          </a:p>
          <a:p>
            <a:endParaRPr lang="en-US" sz="2000" dirty="0">
              <a:solidFill>
                <a:schemeClr val="tx1">
                  <a:lumMod val="85000"/>
                  <a:lumOff val="15000"/>
                </a:schemeClr>
              </a:solidFill>
              <a:latin typeface="+mj-lt"/>
              <a:cs typeface="Calibri Light" panose="020F0302020204030204" pitchFamily="34" charset="0"/>
            </a:endParaRPr>
          </a:p>
          <a:p>
            <a:pPr marL="457200" indent="-457200">
              <a:buFont typeface="+mj-lt"/>
              <a:buAutoNum type="arabicPeriod"/>
            </a:pPr>
            <a:r>
              <a:rPr lang="en-US" sz="2000" dirty="0">
                <a:solidFill>
                  <a:schemeClr val="tx1">
                    <a:lumMod val="85000"/>
                    <a:lumOff val="15000"/>
                  </a:schemeClr>
                </a:solidFill>
                <a:latin typeface="+mj-lt"/>
                <a:cs typeface="Calibri Light" panose="020F0302020204030204" pitchFamily="34" charset="0"/>
              </a:rPr>
              <a:t>Services or programs that develop community alternatives to detention, or that divert youth from involvement with the juvenile justice system. </a:t>
            </a:r>
          </a:p>
          <a:p>
            <a:pPr marL="457200" indent="-457200">
              <a:buFont typeface="+mj-lt"/>
              <a:buAutoNum type="arabicPeriod"/>
            </a:pPr>
            <a:endParaRPr lang="en-US" sz="2000" dirty="0">
              <a:solidFill>
                <a:schemeClr val="tx1">
                  <a:lumMod val="85000"/>
                  <a:lumOff val="15000"/>
                </a:schemeClr>
              </a:solidFill>
              <a:latin typeface="+mj-lt"/>
              <a:cs typeface="Calibri Light" panose="020F0302020204030204" pitchFamily="34" charset="0"/>
            </a:endParaRPr>
          </a:p>
          <a:p>
            <a:pPr marL="457200" indent="-457200">
              <a:buFont typeface="+mj-lt"/>
              <a:buAutoNum type="arabicPeriod"/>
            </a:pPr>
            <a:r>
              <a:rPr lang="en-US" sz="2000" dirty="0">
                <a:solidFill>
                  <a:schemeClr val="tx1">
                    <a:lumMod val="85000"/>
                    <a:lumOff val="15000"/>
                  </a:schemeClr>
                </a:solidFill>
                <a:latin typeface="+mj-lt"/>
                <a:cs typeface="Calibri Light" panose="020F0302020204030204" pitchFamily="34" charset="0"/>
              </a:rPr>
              <a:t>Collaborative activities to plan the programs and their implementation.</a:t>
            </a:r>
          </a:p>
          <a:p>
            <a:pPr marL="457200" indent="-457200">
              <a:buFont typeface="+mj-lt"/>
              <a:buAutoNum type="arabicPeriod"/>
            </a:pPr>
            <a:endParaRPr lang="en-US" sz="2000" dirty="0">
              <a:solidFill>
                <a:schemeClr val="tx1">
                  <a:lumMod val="85000"/>
                  <a:lumOff val="15000"/>
                </a:schemeClr>
              </a:solidFill>
              <a:latin typeface="+mj-lt"/>
              <a:cs typeface="Calibri Light" panose="020F0302020204030204" pitchFamily="34" charset="0"/>
            </a:endParaRPr>
          </a:p>
          <a:p>
            <a:pPr marL="457200" indent="-457200">
              <a:buFont typeface="+mj-lt"/>
              <a:buAutoNum type="arabicPeriod"/>
            </a:pPr>
            <a:r>
              <a:rPr lang="en-US" sz="2000" dirty="0">
                <a:solidFill>
                  <a:schemeClr val="tx1">
                    <a:lumMod val="85000"/>
                    <a:lumOff val="15000"/>
                  </a:schemeClr>
                </a:solidFill>
                <a:latin typeface="+mj-lt"/>
                <a:cs typeface="Calibri Light" panose="020F0302020204030204" pitchFamily="34" charset="0"/>
              </a:rPr>
              <a:t>Travel to observe promising practices or programs in another area of the state. </a:t>
            </a: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PLANNING ACTIVITIES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430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62ACECF2-88DC-471C-8290-419F55163A78}"/>
              </a:ext>
            </a:extLst>
          </p:cNvPr>
          <p:cNvSpPr txBox="1">
            <a:spLocks noChangeArrowheads="1"/>
          </p:cNvSpPr>
          <p:nvPr/>
        </p:nvSpPr>
        <p:spPr bwMode="auto">
          <a:xfrm>
            <a:off x="767641" y="1152206"/>
            <a:ext cx="692738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solidFill>
                  <a:schemeClr val="bg1"/>
                </a:solidFill>
                <a:latin typeface="Franklin Gothic Demi" panose="020B0703020102020204" pitchFamily="34" charset="0"/>
              </a:rPr>
              <a:t>TITLE</a:t>
            </a:r>
          </a:p>
        </p:txBody>
      </p:sp>
      <p:sp>
        <p:nvSpPr>
          <p:cNvPr id="7" name="TextBox 6">
            <a:extLst>
              <a:ext uri="{FF2B5EF4-FFF2-40B4-BE49-F238E27FC236}">
                <a16:creationId xmlns:a16="http://schemas.microsoft.com/office/drawing/2014/main" id="{A1CA4BFC-2403-48AC-94AF-ED30D136ECDF}"/>
              </a:ext>
            </a:extLst>
          </p:cNvPr>
          <p:cNvSpPr txBox="1"/>
          <p:nvPr/>
        </p:nvSpPr>
        <p:spPr>
          <a:xfrm>
            <a:off x="810849" y="2004956"/>
            <a:ext cx="6052792" cy="4093428"/>
          </a:xfrm>
          <a:prstGeom prst="rect">
            <a:avLst/>
          </a:prstGeom>
          <a:noFill/>
        </p:spPr>
        <p:txBody>
          <a:bodyPr wrap="square" rtlCol="0">
            <a:spAutoFit/>
          </a:bodyPr>
          <a:lstStyle/>
          <a:p>
            <a:r>
              <a:rPr lang="en-US" sz="2000" dirty="0">
                <a:latin typeface="+mj-lt"/>
              </a:rPr>
              <a:t>Personnel, employee benefits, cost of supplies, and travel to perform the activities listed below are allowable costs. </a:t>
            </a:r>
          </a:p>
          <a:p>
            <a:endParaRPr lang="en-US" sz="2000" dirty="0">
              <a:latin typeface="+mj-lt"/>
            </a:endParaRPr>
          </a:p>
          <a:p>
            <a:pPr marL="457200" indent="-457200">
              <a:buFont typeface="+mj-lt"/>
              <a:buAutoNum type="arabicPeriod"/>
            </a:pPr>
            <a:r>
              <a:rPr lang="en-US" sz="2000" i="1" dirty="0">
                <a:latin typeface="+mj-lt"/>
              </a:rPr>
              <a:t>Planning Activities: </a:t>
            </a:r>
            <a:r>
              <a:rPr lang="en-US" sz="2000" dirty="0">
                <a:latin typeface="+mj-lt"/>
              </a:rPr>
              <a:t>activities that assist with the development of a collaborative program.</a:t>
            </a:r>
          </a:p>
          <a:p>
            <a:pPr marL="457200" indent="-457200">
              <a:buFont typeface="+mj-lt"/>
              <a:buAutoNum type="arabicPeriod"/>
            </a:pPr>
            <a:endParaRPr lang="en-US" sz="2000" dirty="0">
              <a:latin typeface="+mj-lt"/>
            </a:endParaRPr>
          </a:p>
          <a:p>
            <a:pPr marL="457200" indent="-457200">
              <a:buFont typeface="+mj-lt"/>
              <a:buAutoNum type="arabicPeriod"/>
            </a:pPr>
            <a:r>
              <a:rPr lang="en-US" sz="2000" i="1" dirty="0">
                <a:latin typeface="+mj-lt"/>
              </a:rPr>
              <a:t>Technical Assistance</a:t>
            </a:r>
            <a:r>
              <a:rPr lang="en-US" sz="2000" dirty="0">
                <a:latin typeface="+mj-lt"/>
              </a:rPr>
              <a:t>: training or assistance that with adherence, implementation, or applications of model programs. </a:t>
            </a:r>
          </a:p>
          <a:p>
            <a:pPr marL="457200" indent="-457200">
              <a:buFont typeface="+mj-lt"/>
              <a:buAutoNum type="arabicPeriod"/>
            </a:pPr>
            <a:endParaRPr lang="en-US" sz="2000" dirty="0">
              <a:latin typeface="+mj-lt"/>
            </a:endParaRPr>
          </a:p>
          <a:p>
            <a:pPr marL="457200" indent="-457200">
              <a:buFont typeface="+mj-lt"/>
              <a:buAutoNum type="arabicPeriod"/>
            </a:pPr>
            <a:r>
              <a:rPr lang="en-US" sz="2000" i="1" dirty="0">
                <a:latin typeface="+mj-lt"/>
              </a:rPr>
              <a:t>Preparation and Implementation</a:t>
            </a:r>
            <a:r>
              <a:rPr lang="en-US" sz="2000" dirty="0">
                <a:latin typeface="+mj-lt"/>
              </a:rPr>
              <a:t>: activities that prepare for the implementation of a chosen evidence-based project. </a:t>
            </a:r>
          </a:p>
        </p:txBody>
      </p:sp>
      <p:pic>
        <p:nvPicPr>
          <p:cNvPr id="9" name="Picture 8">
            <a:extLst>
              <a:ext uri="{FF2B5EF4-FFF2-40B4-BE49-F238E27FC236}">
                <a16:creationId xmlns:a16="http://schemas.microsoft.com/office/drawing/2014/main" id="{9CE86037-8602-400D-921E-9047EE5EEAB8}"/>
              </a:ext>
            </a:extLst>
          </p:cNvPr>
          <p:cNvPicPr>
            <a:picLocks noChangeAspect="1"/>
          </p:cNvPicPr>
          <p:nvPr/>
        </p:nvPicPr>
        <p:blipFill rotWithShape="1">
          <a:blip r:embed="rId3">
            <a:extLst>
              <a:ext uri="{28A0092B-C50C-407E-A947-70E740481C1C}">
                <a14:useLocalDpi xmlns:a14="http://schemas.microsoft.com/office/drawing/2010/main" val="0"/>
              </a:ext>
            </a:extLst>
          </a:blip>
          <a:srcRect l="40093" r="25567" b="6160"/>
          <a:stretch/>
        </p:blipFill>
        <p:spPr>
          <a:xfrm>
            <a:off x="7326058" y="0"/>
            <a:ext cx="3266450" cy="6858000"/>
          </a:xfrm>
          <a:prstGeom prst="rect">
            <a:avLst/>
          </a:prstGeom>
        </p:spPr>
      </p:pic>
      <p:sp>
        <p:nvSpPr>
          <p:cNvPr id="10" name="TextBox 9">
            <a:extLst>
              <a:ext uri="{FF2B5EF4-FFF2-40B4-BE49-F238E27FC236}">
                <a16:creationId xmlns:a16="http://schemas.microsoft.com/office/drawing/2014/main" id="{3BC4218C-9496-438F-9792-714A06EE4473}"/>
              </a:ext>
            </a:extLst>
          </p:cNvPr>
          <p:cNvSpPr txBox="1"/>
          <p:nvPr/>
        </p:nvSpPr>
        <p:spPr>
          <a:xfrm>
            <a:off x="767641" y="745732"/>
            <a:ext cx="6096000" cy="923330"/>
          </a:xfrm>
          <a:prstGeom prst="rect">
            <a:avLst/>
          </a:prstGeom>
          <a:noFill/>
        </p:spPr>
        <p:txBody>
          <a:bodyPr wrap="square">
            <a:spAutoFit/>
          </a:bodyPr>
          <a:lstStyle/>
          <a:p>
            <a:pPr algn="l"/>
            <a:r>
              <a:rPr lang="en-US" sz="2700" dirty="0">
                <a:solidFill>
                  <a:schemeClr val="accent5">
                    <a:lumMod val="50000"/>
                  </a:schemeClr>
                </a:solidFill>
                <a:latin typeface="Franklin Gothic Demi" panose="020B0703020102020204" pitchFamily="34" charset="0"/>
              </a:rPr>
              <a:t>HOW CAN PLANNING GRANT FUNDS BE USED?</a:t>
            </a:r>
          </a:p>
        </p:txBody>
      </p:sp>
    </p:spTree>
    <p:extLst>
      <p:ext uri="{BB962C8B-B14F-4D97-AF65-F5344CB8AC3E}">
        <p14:creationId xmlns:p14="http://schemas.microsoft.com/office/powerpoint/2010/main" val="226736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10360018" cy="4342856"/>
          </a:xfrm>
          <a:prstGeom prst="rect">
            <a:avLst/>
          </a:prstGeom>
          <a:noFill/>
        </p:spPr>
        <p:txBody>
          <a:bodyPr wrap="square" rtlCol="0">
            <a:spAutoFit/>
          </a:bodyPr>
          <a:lstStyle/>
          <a:p>
            <a:pPr marL="0" marR="0">
              <a:lnSpc>
                <a:spcPct val="110000"/>
              </a:lnSpc>
              <a:spcBef>
                <a:spcPts val="0"/>
              </a:spcBef>
              <a:spcAft>
                <a:spcPts val="0"/>
              </a:spcAft>
            </a:pPr>
            <a:r>
              <a:rPr lang="en-US" sz="1800" dirty="0">
                <a:solidFill>
                  <a:srgbClr val="11151A"/>
                </a:solidFill>
                <a:effectLst/>
                <a:highlight>
                  <a:srgbClr val="FFFFFF"/>
                </a:highlight>
                <a:latin typeface="Calibri Light" panose="020F0302020204030204" pitchFamily="34" charset="0"/>
                <a:ea typeface="Calibri" panose="020F0502020204030204" pitchFamily="34" charset="0"/>
                <a:cs typeface="Calibri Light" panose="020F0302020204030204" pitchFamily="34" charset="0"/>
              </a:rPr>
              <a:t>Counties must convene their local or regional Justice Reinvestment Advisory Council (JRAC) or another local collaborative body that includes juvenile justice stakeholders and a juvenile court judge to assess needs for community alternative programs. The assessment must include: </a:t>
            </a:r>
          </a:p>
          <a:p>
            <a:pPr marL="0" marR="0">
              <a:lnSpc>
                <a:spcPct val="110000"/>
              </a:lnSpc>
              <a:spcBef>
                <a:spcPts val="0"/>
              </a:spcBef>
              <a:spcAft>
                <a:spcPts val="0"/>
              </a:spcAft>
            </a:pPr>
            <a:endParaRPr lang="en-US" sz="1800" dirty="0">
              <a:solidFill>
                <a:srgbClr val="11151A"/>
              </a:solidFill>
              <a:effectLst/>
              <a:highlight>
                <a:srgbClr val="FFFFFF"/>
              </a:highlight>
              <a:latin typeface="Calibri Light" panose="020F0302020204030204" pitchFamily="34" charset="0"/>
              <a:ea typeface="Calibri" panose="020F0502020204030204" pitchFamily="34" charset="0"/>
              <a:cs typeface="Calibri Light" panose="020F0302020204030204" pitchFamily="34" charset="0"/>
            </a:endParaRPr>
          </a:p>
          <a:p>
            <a:pPr marL="800100" lvl="1" indent="-342900">
              <a:lnSpc>
                <a:spcPct val="110000"/>
              </a:lnSpc>
              <a:spcBef>
                <a:spcPts val="0"/>
              </a:spcBef>
              <a:spcAft>
                <a:spcPts val="0"/>
              </a:spcAft>
              <a:buFont typeface="+mj-lt"/>
              <a:buAutoNum type="arabicPeriod"/>
            </a:pPr>
            <a:r>
              <a:rPr lang="en-US" dirty="0">
                <a:solidFill>
                  <a:srgbClr val="11151A"/>
                </a:solidFill>
                <a:highlight>
                  <a:srgbClr val="FFFFFF"/>
                </a:highlight>
                <a:latin typeface="Calibri Light" panose="020F0302020204030204" pitchFamily="34" charset="0"/>
                <a:ea typeface="Calibri" panose="020F0502020204030204" pitchFamily="34" charset="0"/>
                <a:cs typeface="Calibri Light" panose="020F0302020204030204" pitchFamily="34" charset="0"/>
              </a:rPr>
              <a:t>Review of youth justice system data. </a:t>
            </a:r>
          </a:p>
          <a:p>
            <a:pPr marL="800100" lvl="1" indent="-342900">
              <a:lnSpc>
                <a:spcPct val="110000"/>
              </a:lnSpc>
              <a:spcBef>
                <a:spcPts val="0"/>
              </a:spcBef>
              <a:spcAft>
                <a:spcPts val="0"/>
              </a:spcAft>
              <a:buFont typeface="+mj-lt"/>
              <a:buAutoNum type="arabicPeriod"/>
            </a:pPr>
            <a:endParaRPr lang="en-US" dirty="0">
              <a:solidFill>
                <a:srgbClr val="11151A"/>
              </a:solidFill>
              <a:highlight>
                <a:srgbClr val="FFFFFF"/>
              </a:highlight>
              <a:latin typeface="Calibri Light" panose="020F0302020204030204" pitchFamily="34" charset="0"/>
              <a:ea typeface="Calibri" panose="020F0502020204030204" pitchFamily="34" charset="0"/>
              <a:cs typeface="Calibri Light" panose="020F0302020204030204" pitchFamily="34" charset="0"/>
            </a:endParaRPr>
          </a:p>
          <a:p>
            <a:pPr marL="800100" lvl="1" indent="-342900">
              <a:lnSpc>
                <a:spcPct val="110000"/>
              </a:lnSpc>
              <a:spcBef>
                <a:spcPts val="0"/>
              </a:spcBef>
              <a:spcAft>
                <a:spcPts val="0"/>
              </a:spcAft>
              <a:buFont typeface="+mj-lt"/>
              <a:buAutoNum type="arabicPeriod"/>
            </a:pPr>
            <a:r>
              <a:rPr lang="en-US" dirty="0">
                <a:solidFill>
                  <a:srgbClr val="11151A"/>
                </a:solidFill>
                <a:effectLst/>
                <a:highlight>
                  <a:srgbClr val="FFFFFF"/>
                </a:highlight>
                <a:latin typeface="Calibri Light" panose="020F0302020204030204" pitchFamily="34" charset="0"/>
                <a:ea typeface="Calibri" panose="020F0502020204030204" pitchFamily="34" charset="0"/>
                <a:cs typeface="Calibri Light" panose="020F0302020204030204" pitchFamily="34" charset="0"/>
              </a:rPr>
              <a:t>Review of existing programs and services. </a:t>
            </a:r>
          </a:p>
          <a:p>
            <a:pPr marL="800100" lvl="1" indent="-342900">
              <a:lnSpc>
                <a:spcPct val="110000"/>
              </a:lnSpc>
              <a:spcBef>
                <a:spcPts val="0"/>
              </a:spcBef>
              <a:spcAft>
                <a:spcPts val="0"/>
              </a:spcAft>
              <a:buFont typeface="+mj-lt"/>
              <a:buAutoNum type="arabicPeriod"/>
            </a:pPr>
            <a:endParaRPr lang="en-US" dirty="0">
              <a:solidFill>
                <a:srgbClr val="11151A"/>
              </a:solidFill>
              <a:effectLst/>
              <a:highlight>
                <a:srgbClr val="FFFFFF"/>
              </a:highlight>
              <a:latin typeface="Calibri Light" panose="020F0302020204030204" pitchFamily="34" charset="0"/>
              <a:ea typeface="Calibri" panose="020F0502020204030204" pitchFamily="34" charset="0"/>
              <a:cs typeface="Calibri Light" panose="020F0302020204030204" pitchFamily="34" charset="0"/>
            </a:endParaRPr>
          </a:p>
          <a:p>
            <a:pPr marL="800100" lvl="1" indent="-342900">
              <a:lnSpc>
                <a:spcPct val="110000"/>
              </a:lnSpc>
              <a:spcBef>
                <a:spcPts val="0"/>
              </a:spcBef>
              <a:spcAft>
                <a:spcPts val="0"/>
              </a:spcAft>
              <a:buFont typeface="+mj-lt"/>
              <a:buAutoNum type="arabicPeriod"/>
            </a:pPr>
            <a:r>
              <a:rPr lang="en-US" dirty="0">
                <a:solidFill>
                  <a:srgbClr val="11151A"/>
                </a:solidFill>
                <a:highlight>
                  <a:srgbClr val="FFFFFF"/>
                </a:highlight>
                <a:latin typeface="Calibri Light" panose="020F0302020204030204" pitchFamily="34" charset="0"/>
                <a:ea typeface="Calibri" panose="020F0502020204030204" pitchFamily="34" charset="0"/>
                <a:cs typeface="Calibri Light" panose="020F0302020204030204" pitchFamily="34" charset="0"/>
              </a:rPr>
              <a:t>Identification of community organizations and groups with which partnerships could be developed for program implementation. </a:t>
            </a:r>
          </a:p>
          <a:p>
            <a:pPr marL="800100" lvl="1" indent="-342900">
              <a:lnSpc>
                <a:spcPct val="110000"/>
              </a:lnSpc>
              <a:spcBef>
                <a:spcPts val="0"/>
              </a:spcBef>
              <a:spcAft>
                <a:spcPts val="0"/>
              </a:spcAft>
              <a:buFont typeface="+mj-lt"/>
              <a:buAutoNum type="arabicPeriod"/>
            </a:pPr>
            <a:endParaRPr lang="en-US" dirty="0">
              <a:solidFill>
                <a:srgbClr val="11151A"/>
              </a:solidFill>
              <a:highlight>
                <a:srgbClr val="FFFFFF"/>
              </a:highlight>
              <a:latin typeface="Calibri Light" panose="020F0302020204030204" pitchFamily="34" charset="0"/>
              <a:ea typeface="Calibri" panose="020F0502020204030204" pitchFamily="34" charset="0"/>
              <a:cs typeface="Calibri Light" panose="020F0302020204030204" pitchFamily="34" charset="0"/>
            </a:endParaRPr>
          </a:p>
          <a:p>
            <a:pPr marL="800100" lvl="1" indent="-342900">
              <a:lnSpc>
                <a:spcPct val="110000"/>
              </a:lnSpc>
              <a:spcBef>
                <a:spcPts val="0"/>
              </a:spcBef>
              <a:spcAft>
                <a:spcPts val="0"/>
              </a:spcAft>
              <a:buFont typeface="+mj-lt"/>
              <a:buAutoNum type="arabicPeriod"/>
            </a:pPr>
            <a:r>
              <a:rPr lang="en-US" dirty="0">
                <a:solidFill>
                  <a:srgbClr val="11151A"/>
                </a:solidFill>
                <a:effectLst/>
                <a:highlight>
                  <a:srgbClr val="FFFFFF"/>
                </a:highlight>
                <a:latin typeface="Calibri Light" panose="020F0302020204030204" pitchFamily="34" charset="0"/>
                <a:ea typeface="Calibri" panose="020F0502020204030204" pitchFamily="34" charset="0"/>
                <a:cs typeface="Calibri Light" panose="020F0302020204030204" pitchFamily="34" charset="0"/>
              </a:rPr>
              <a:t>Review of best-practices.</a:t>
            </a:r>
          </a:p>
          <a:p>
            <a:pPr marL="800100" lvl="1" indent="-342900">
              <a:lnSpc>
                <a:spcPct val="110000"/>
              </a:lnSpc>
              <a:spcBef>
                <a:spcPts val="0"/>
              </a:spcBef>
              <a:spcAft>
                <a:spcPts val="0"/>
              </a:spcAft>
              <a:buFont typeface="+mj-lt"/>
              <a:buAutoNum type="arabicPeriod"/>
            </a:pPr>
            <a:endParaRPr lang="en-US" dirty="0">
              <a:solidFill>
                <a:srgbClr val="11151A"/>
              </a:solidFill>
              <a:effectLst/>
              <a:highlight>
                <a:srgbClr val="FFFFFF"/>
              </a:highlight>
              <a:latin typeface="Calibri Light" panose="020F0302020204030204" pitchFamily="34" charset="0"/>
              <a:ea typeface="Calibri" panose="020F0502020204030204" pitchFamily="34" charset="0"/>
              <a:cs typeface="Calibri Light" panose="020F0302020204030204" pitchFamily="34" charset="0"/>
            </a:endParaRPr>
          </a:p>
          <a:p>
            <a:pPr marL="800100" lvl="1" indent="-342900">
              <a:lnSpc>
                <a:spcPct val="110000"/>
              </a:lnSpc>
              <a:spcBef>
                <a:spcPts val="0"/>
              </a:spcBef>
              <a:spcAft>
                <a:spcPts val="0"/>
              </a:spcAft>
              <a:buFont typeface="+mj-lt"/>
              <a:buAutoNum type="arabicPeriod"/>
            </a:pPr>
            <a:r>
              <a:rPr lang="en-US" dirty="0">
                <a:solidFill>
                  <a:srgbClr val="11151A"/>
                </a:solidFill>
                <a:highlight>
                  <a:srgbClr val="FFFFFF"/>
                </a:highlight>
                <a:latin typeface="Calibri Light" panose="020F0302020204030204" pitchFamily="34" charset="0"/>
                <a:ea typeface="Calibri" panose="020F0502020204030204" pitchFamily="34" charset="0"/>
                <a:cs typeface="Calibri Light" panose="020F0302020204030204" pitchFamily="34" charset="0"/>
              </a:rPr>
              <a:t>Consideration of any economies of scale in regionalization.</a:t>
            </a:r>
            <a:endParaRPr lang="en-US"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30" y="783688"/>
            <a:ext cx="10962688"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COLLABORATION REQUIREMENTS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351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yellow flag&#10;&#10;Description automatically generated with medium confidence">
            <a:extLst>
              <a:ext uri="{FF2B5EF4-FFF2-40B4-BE49-F238E27FC236}">
                <a16:creationId xmlns:a16="http://schemas.microsoft.com/office/drawing/2014/main" id="{A1E646B1-7022-43C9-80C7-C686E10FECC2}"/>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3663" t="19204" r="3663" b="7619"/>
          <a:stretch/>
        </p:blipFill>
        <p:spPr>
          <a:xfrm>
            <a:off x="446530" y="452050"/>
            <a:ext cx="11298940" cy="5950714"/>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33363" y="408581"/>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Applying for Funding</a:t>
            </a:r>
          </a:p>
        </p:txBody>
      </p:sp>
      <p:sp>
        <p:nvSpPr>
          <p:cNvPr id="14" name="TextBox 13">
            <a:extLst>
              <a:ext uri="{FF2B5EF4-FFF2-40B4-BE49-F238E27FC236}">
                <a16:creationId xmlns:a16="http://schemas.microsoft.com/office/drawing/2014/main" id="{2C8022D4-A234-4A8A-AD8F-6BE8DCFF1F88}"/>
              </a:ext>
            </a:extLst>
          </p:cNvPr>
          <p:cNvSpPr txBox="1"/>
          <p:nvPr/>
        </p:nvSpPr>
        <p:spPr>
          <a:xfrm>
            <a:off x="1066389" y="1789605"/>
            <a:ext cx="4243891" cy="621709"/>
          </a:xfrm>
          <a:prstGeom prst="rect">
            <a:avLst/>
          </a:prstGeom>
          <a:noFill/>
        </p:spPr>
        <p:txBody>
          <a:bodyPr wrap="square" rtlCol="0">
            <a:spAutoFit/>
          </a:bodyPr>
          <a:lstStyle/>
          <a:p>
            <a:pPr>
              <a:lnSpc>
                <a:spcPct val="200000"/>
              </a:lnSpc>
              <a:buClr>
                <a:schemeClr val="accent5">
                  <a:lumMod val="50000"/>
                </a:schemeClr>
              </a:buClr>
            </a:pPr>
            <a:r>
              <a:rPr lang="en-US" sz="2000" b="1" dirty="0">
                <a:solidFill>
                  <a:schemeClr val="accent5">
                    <a:lumMod val="50000"/>
                  </a:schemeClr>
                </a:solidFill>
                <a:latin typeface="+mn-lt"/>
                <a:cs typeface="Calibri Light" panose="020F0302020204030204" pitchFamily="34" charset="0"/>
              </a:rPr>
              <a:t>IMPORTANT DATES</a:t>
            </a:r>
          </a:p>
        </p:txBody>
      </p:sp>
      <p:sp>
        <p:nvSpPr>
          <p:cNvPr id="15" name="TextBox 14">
            <a:extLst>
              <a:ext uri="{FF2B5EF4-FFF2-40B4-BE49-F238E27FC236}">
                <a16:creationId xmlns:a16="http://schemas.microsoft.com/office/drawing/2014/main" id="{75C0F033-7980-4225-9421-1CC42CBF6449}"/>
              </a:ext>
            </a:extLst>
          </p:cNvPr>
          <p:cNvSpPr txBox="1"/>
          <p:nvPr/>
        </p:nvSpPr>
        <p:spPr>
          <a:xfrm>
            <a:off x="1292715" y="2573245"/>
            <a:ext cx="3265452" cy="3170099"/>
          </a:xfrm>
          <a:prstGeom prst="rect">
            <a:avLst/>
          </a:prstGeom>
          <a:noFill/>
        </p:spPr>
        <p:txBody>
          <a:bodyPr wrap="square" rtlCol="0">
            <a:spAutoFit/>
          </a:bodyPr>
          <a:lstStyle/>
          <a:p>
            <a:pPr marL="342900" indent="-342900">
              <a:buClr>
                <a:schemeClr val="accent5">
                  <a:lumMod val="50000"/>
                </a:schemeClr>
              </a:buClr>
              <a:buFont typeface="Calibri Light" panose="020F0302020204030204" pitchFamily="34" charset="0"/>
              <a:buChar char="»"/>
            </a:pPr>
            <a:r>
              <a:rPr lang="en-US" sz="2000" dirty="0">
                <a:solidFill>
                  <a:schemeClr val="tx1">
                    <a:lumMod val="85000"/>
                    <a:lumOff val="15000"/>
                  </a:schemeClr>
                </a:solidFill>
                <a:latin typeface="+mj-lt"/>
                <a:cs typeface="Calibri Light" panose="020F0302020204030204" pitchFamily="34" charset="0"/>
              </a:rPr>
              <a:t>Applications and all required documentation must be submitted by </a:t>
            </a:r>
            <a:r>
              <a:rPr lang="en-US" sz="2000" dirty="0">
                <a:solidFill>
                  <a:srgbClr val="FF0000"/>
                </a:solidFill>
                <a:latin typeface="+mj-lt"/>
                <a:cs typeface="Calibri Light" panose="020F0302020204030204" pitchFamily="34" charset="0"/>
              </a:rPr>
              <a:t>11:59 p.m. (ET) on Friday, July 12, 2024. </a:t>
            </a:r>
          </a:p>
          <a:p>
            <a:pPr>
              <a:buClr>
                <a:schemeClr val="accent5">
                  <a:lumMod val="50000"/>
                </a:schemeClr>
              </a:buClr>
            </a:pPr>
            <a:endParaRPr lang="en-US" sz="2000" dirty="0">
              <a:solidFill>
                <a:schemeClr val="tx1">
                  <a:lumMod val="85000"/>
                  <a:lumOff val="15000"/>
                </a:schemeClr>
              </a:solidFill>
              <a:latin typeface="+mj-lt"/>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2000" dirty="0">
                <a:solidFill>
                  <a:schemeClr val="tx1">
                    <a:lumMod val="85000"/>
                    <a:lumOff val="15000"/>
                  </a:schemeClr>
                </a:solidFill>
                <a:latin typeface="+mj-lt"/>
                <a:cs typeface="Calibri Light" panose="020F0302020204030204" pitchFamily="34" charset="0"/>
              </a:rPr>
              <a:t>The award period is October 1, 2024-September 30, 2025.</a:t>
            </a:r>
          </a:p>
          <a:p>
            <a:pPr>
              <a:buClr>
                <a:schemeClr val="accent5">
                  <a:lumMod val="50000"/>
                </a:schemeClr>
              </a:buClr>
            </a:pPr>
            <a:endParaRPr lang="en-US" sz="2000" dirty="0">
              <a:solidFill>
                <a:schemeClr val="tx1">
                  <a:lumMod val="85000"/>
                  <a:lumOff val="15000"/>
                </a:schemeClr>
              </a:solidFill>
              <a:latin typeface="+mj-lt"/>
              <a:cs typeface="Calibri Light" panose="020F0302020204030204" pitchFamily="34" charset="0"/>
            </a:endParaRPr>
          </a:p>
        </p:txBody>
      </p:sp>
      <p:sp>
        <p:nvSpPr>
          <p:cNvPr id="17" name="Rectangle 16">
            <a:extLst>
              <a:ext uri="{FF2B5EF4-FFF2-40B4-BE49-F238E27FC236}">
                <a16:creationId xmlns:a16="http://schemas.microsoft.com/office/drawing/2014/main" id="{AD0ED384-352D-4741-82D4-81FA15723A7A}"/>
              </a:ext>
            </a:extLst>
          </p:cNvPr>
          <p:cNvSpPr/>
          <p:nvPr/>
        </p:nvSpPr>
        <p:spPr>
          <a:xfrm rot="5400000">
            <a:off x="4103847" y="3827659"/>
            <a:ext cx="3698301"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CC3D62F-80F2-4D75-8213-A41DDA9AC09F}"/>
              </a:ext>
            </a:extLst>
          </p:cNvPr>
          <p:cNvSpPr txBox="1"/>
          <p:nvPr/>
        </p:nvSpPr>
        <p:spPr>
          <a:xfrm>
            <a:off x="6405929" y="1743477"/>
            <a:ext cx="4243891" cy="621709"/>
          </a:xfrm>
          <a:prstGeom prst="rect">
            <a:avLst/>
          </a:prstGeom>
          <a:noFill/>
        </p:spPr>
        <p:txBody>
          <a:bodyPr wrap="square" rtlCol="0">
            <a:spAutoFit/>
          </a:bodyPr>
          <a:lstStyle/>
          <a:p>
            <a:pPr>
              <a:lnSpc>
                <a:spcPct val="200000"/>
              </a:lnSpc>
              <a:buClr>
                <a:schemeClr val="accent5">
                  <a:lumMod val="50000"/>
                </a:schemeClr>
              </a:buClr>
            </a:pPr>
            <a:r>
              <a:rPr lang="en-US" sz="2000" b="1" dirty="0">
                <a:solidFill>
                  <a:schemeClr val="accent5">
                    <a:lumMod val="50000"/>
                  </a:schemeClr>
                </a:solidFill>
                <a:latin typeface="+mn-lt"/>
                <a:cs typeface="Calibri Light" panose="020F0302020204030204" pitchFamily="34" charset="0"/>
              </a:rPr>
              <a:t>INTELLIGRANTS</a:t>
            </a:r>
          </a:p>
        </p:txBody>
      </p:sp>
      <p:sp>
        <p:nvSpPr>
          <p:cNvPr id="8" name="TextBox 7">
            <a:extLst>
              <a:ext uri="{FF2B5EF4-FFF2-40B4-BE49-F238E27FC236}">
                <a16:creationId xmlns:a16="http://schemas.microsoft.com/office/drawing/2014/main" id="{250A1098-CAD2-474A-AE73-8167CDE4D005}"/>
              </a:ext>
            </a:extLst>
          </p:cNvPr>
          <p:cNvSpPr txBox="1"/>
          <p:nvPr/>
        </p:nvSpPr>
        <p:spPr>
          <a:xfrm>
            <a:off x="6595715" y="2573245"/>
            <a:ext cx="3237446" cy="4287328"/>
          </a:xfrm>
          <a:prstGeom prst="rect">
            <a:avLst/>
          </a:prstGeom>
          <a:noFill/>
        </p:spPr>
        <p:txBody>
          <a:bodyPr wrap="square" rtlCol="0">
            <a:spAutoFit/>
          </a:bodyPr>
          <a:lstStyle/>
          <a:p>
            <a:pPr marL="342900" indent="-342900">
              <a:buClr>
                <a:schemeClr val="accent5">
                  <a:lumMod val="50000"/>
                </a:schemeClr>
              </a:buClr>
              <a:buFont typeface="Calibri Light" panose="020F0302020204030204" pitchFamily="34" charset="0"/>
              <a:buChar char="»"/>
            </a:pPr>
            <a:r>
              <a:rPr lang="en-US" dirty="0">
                <a:solidFill>
                  <a:schemeClr val="tx1">
                    <a:lumMod val="85000"/>
                    <a:lumOff val="15000"/>
                  </a:schemeClr>
                </a:solidFill>
                <a:latin typeface="+mj-lt"/>
                <a:cs typeface="Calibri Light" panose="020F0302020204030204" pitchFamily="34" charset="0"/>
              </a:rPr>
              <a:t>All applications and required documentation must be submitted through IntelliGrants. </a:t>
            </a:r>
          </a:p>
          <a:p>
            <a:pPr>
              <a:buClr>
                <a:schemeClr val="accent5">
                  <a:lumMod val="50000"/>
                </a:schemeClr>
              </a:buClr>
            </a:pPr>
            <a:endParaRPr lang="en-US" sz="2000" dirty="0">
              <a:solidFill>
                <a:schemeClr val="tx1">
                  <a:lumMod val="85000"/>
                  <a:lumOff val="15000"/>
                </a:schemeClr>
              </a:solidFill>
              <a:latin typeface="+mj-lt"/>
              <a:cs typeface="Calibri Light" panose="020F0302020204030204" pitchFamily="34" charset="0"/>
            </a:endParaRPr>
          </a:p>
          <a:p>
            <a:pPr marL="285750" marR="0" indent="-285750">
              <a:lnSpc>
                <a:spcPct val="110000"/>
              </a:lnSpc>
              <a:spcBef>
                <a:spcPts val="0"/>
              </a:spcBef>
              <a:spcAft>
                <a:spcPts val="0"/>
              </a:spcAft>
              <a:buClr>
                <a:schemeClr val="accent5">
                  <a:lumMod val="50000"/>
                </a:schemeClr>
              </a:buClr>
              <a:buFont typeface="Calibri Light" panose="020F0302020204030204" pitchFamily="34" charset="0"/>
              <a:buChar char="»"/>
            </a:pPr>
            <a:r>
              <a:rPr lang="en-US" sz="1800" dirty="0">
                <a:effectLst/>
                <a:latin typeface="Calibri Light (Headings)"/>
                <a:ea typeface="Calibri" panose="020F0502020204030204" pitchFamily="34" charset="0"/>
                <a:cs typeface="Calibri" panose="020F0502020204030204" pitchFamily="34" charset="0"/>
              </a:rPr>
              <a:t>IntelliGrants is an end-to-end solution for the administration of grants. Everything from the grant application, reports, and fiscal drawdowns will occur online within IntelliGrants. </a:t>
            </a:r>
            <a:endParaRPr lang="en-US" sz="2000" dirty="0">
              <a:solidFill>
                <a:schemeClr val="tx1">
                  <a:lumMod val="85000"/>
                  <a:lumOff val="15000"/>
                </a:schemeClr>
              </a:solidFill>
              <a:latin typeface="+mj-lt"/>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mj-lt"/>
              <a:cs typeface="Calibri Light" panose="020F0302020204030204" pitchFamily="34" charset="0"/>
            </a:endParaRPr>
          </a:p>
          <a:p>
            <a:pPr marL="800100" lvl="1" indent="-342900">
              <a:buClr>
                <a:schemeClr val="accent5">
                  <a:lumMod val="50000"/>
                </a:schemeClr>
              </a:buClr>
              <a:buFont typeface="Courier New" panose="02070309020205020404" pitchFamily="49" charset="0"/>
              <a:buChar char="o"/>
            </a:pPr>
            <a:endParaRPr lang="en-US" sz="1400" dirty="0">
              <a:solidFill>
                <a:schemeClr val="tx1">
                  <a:lumMod val="85000"/>
                  <a:lumOff val="15000"/>
                </a:schemeClr>
              </a:solidFill>
              <a:latin typeface="+mj-lt"/>
              <a:cs typeface="Calibri Light" panose="020F0302020204030204" pitchFamily="34" charset="0"/>
            </a:endParaRPr>
          </a:p>
        </p:txBody>
      </p:sp>
    </p:spTree>
    <p:extLst>
      <p:ext uri="{BB962C8B-B14F-4D97-AF65-F5344CB8AC3E}">
        <p14:creationId xmlns:p14="http://schemas.microsoft.com/office/powerpoint/2010/main" val="297274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UNALLOWABLE COSTS </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382286"/>
            <a:ext cx="6099462" cy="5256952"/>
          </a:xfrm>
          <a:prstGeom prst="rect">
            <a:avLst/>
          </a:prstGeom>
          <a:noFill/>
        </p:spPr>
        <p:txBody>
          <a:bodyPr wrap="square">
            <a:spAutoFit/>
          </a:bodyPr>
          <a:lstStyle/>
          <a:p>
            <a:pPr marL="0" marR="0">
              <a:lnSpc>
                <a:spcPct val="110000"/>
              </a:lnSpc>
              <a:spcBef>
                <a:spcPts val="0"/>
              </a:spcBef>
              <a:spcAft>
                <a:spcPts val="0"/>
              </a:spcAft>
            </a:pPr>
            <a:r>
              <a:rPr lang="en-US" dirty="0">
                <a:effectLst/>
                <a:latin typeface="+mj-lt"/>
                <a:ea typeface="Calibri" panose="020F0502020204030204" pitchFamily="34" charset="0"/>
                <a:cs typeface="Calibri" panose="020F0502020204030204" pitchFamily="34" charset="0"/>
              </a:rPr>
              <a:t>The following budget items listed below are unallowable and will not be supported by this program’s funding:</a:t>
            </a: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Direct financial assistance to a client such as cash.</a:t>
            </a:r>
            <a:endParaRPr lang="en-US" sz="1800" dirty="0">
              <a:effectLst/>
              <a:latin typeface="Calibri Light (Headings)"/>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Supplanting existing positions or offsetting existing expenses of the recipient.</a:t>
            </a:r>
            <a:endParaRPr lang="en-US" sz="1800" dirty="0">
              <a:effectLst/>
              <a:latin typeface="Calibri Light (Headings)"/>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Lobbying.</a:t>
            </a:r>
            <a:endParaRPr lang="en-US" sz="1800" dirty="0">
              <a:effectLst/>
              <a:latin typeface="Calibri Light (Headings)"/>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Fundraising (including financial campaigns, endowment drives, solicitation of gifts and bequests, and similar expenses incurred solely to raise capital or obtain contributions) and time spent procuring funding including completing federal and state funding applications.</a:t>
            </a:r>
            <a:endParaRPr lang="en-US" sz="1800" dirty="0">
              <a:effectLst/>
              <a:latin typeface="Calibri Light (Headings)"/>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Purchase of real estate.</a:t>
            </a:r>
            <a:endParaRPr lang="en-US" sz="1800" dirty="0">
              <a:effectLst/>
              <a:latin typeface="Calibri Light (Headings)"/>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Construction and physical modification to buildings, including minor renovations (such as painting or carpeting).</a:t>
            </a:r>
            <a:endParaRPr lang="en-US" sz="1800" dirty="0">
              <a:effectLst/>
              <a:latin typeface="Calibri Light (Headings)"/>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Purchase of vehicles.</a:t>
            </a:r>
            <a:endParaRPr lang="en-US" sz="1800" dirty="0">
              <a:effectLst/>
              <a:latin typeface="Calibri Light (Headings)"/>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Indirect cost rate and/or de minimis rate.</a:t>
            </a:r>
            <a:endParaRPr lang="en-US" sz="1800" dirty="0">
              <a:effectLst/>
              <a:latin typeface="Calibri Light (Headings)"/>
              <a:ea typeface="Calibri" panose="020F0502020204030204" pitchFamily="34" charset="0"/>
            </a:endParaRPr>
          </a:p>
          <a:p>
            <a:pPr marL="0" marR="0">
              <a:lnSpc>
                <a:spcPct val="110000"/>
              </a:lnSpc>
              <a:spcBef>
                <a:spcPts val="0"/>
              </a:spcBef>
              <a:spcAft>
                <a:spcPts val="0"/>
              </a:spcAft>
              <a:tabLst>
                <a:tab pos="977900" algn="l"/>
                <a:tab pos="978535" algn="l"/>
              </a:tabLs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90471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tiff"/></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5484</TotalTime>
  <Words>1804</Words>
  <Application>Microsoft Office PowerPoint</Application>
  <PresentationFormat>Widescreen</PresentationFormat>
  <Paragraphs>218</Paragraphs>
  <Slides>29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Calibri Light (Headings)</vt:lpstr>
      <vt:lpstr>Courier New</vt:lpstr>
      <vt:lpstr>Franklin Gothic Demi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Gavelek, Benjamin J</dc:creator>
  <cp:lastModifiedBy>Nunley, Bethany</cp:lastModifiedBy>
  <cp:revision>319</cp:revision>
  <cp:lastPrinted>2022-10-18T16:46:03Z</cp:lastPrinted>
  <dcterms:created xsi:type="dcterms:W3CDTF">2018-09-03T16:43:16Z</dcterms:created>
  <dcterms:modified xsi:type="dcterms:W3CDTF">2024-06-19T13:19:36Z</dcterms:modified>
</cp:coreProperties>
</file>