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  <p:sldMasterId id="2147483744" r:id="rId5"/>
    <p:sldMasterId id="2147483684" r:id="rId6"/>
    <p:sldMasterId id="2147483708" r:id="rId7"/>
    <p:sldMasterId id="2147483756" r:id="rId8"/>
    <p:sldMasterId id="2147483660" r:id="rId9"/>
    <p:sldMasterId id="2147483672" r:id="rId10"/>
    <p:sldMasterId id="2147483768" r:id="rId11"/>
    <p:sldMasterId id="2147483696" r:id="rId12"/>
  </p:sldMasterIdLst>
  <p:notesMasterIdLst>
    <p:notesMasterId r:id="rId31"/>
  </p:notesMasterIdLst>
  <p:handoutMasterIdLst>
    <p:handoutMasterId r:id="rId32"/>
  </p:handoutMasterIdLst>
  <p:sldIdLst>
    <p:sldId id="265" r:id="rId13"/>
    <p:sldId id="257" r:id="rId14"/>
    <p:sldId id="286" r:id="rId15"/>
    <p:sldId id="290" r:id="rId16"/>
    <p:sldId id="291" r:id="rId17"/>
    <p:sldId id="292" r:id="rId18"/>
    <p:sldId id="268" r:id="rId19"/>
    <p:sldId id="293" r:id="rId20"/>
    <p:sldId id="272" r:id="rId21"/>
    <p:sldId id="294" r:id="rId22"/>
    <p:sldId id="270" r:id="rId23"/>
    <p:sldId id="295" r:id="rId24"/>
    <p:sldId id="273" r:id="rId25"/>
    <p:sldId id="282" r:id="rId26"/>
    <p:sldId id="296" r:id="rId27"/>
    <p:sldId id="285" r:id="rId28"/>
    <p:sldId id="284" r:id="rId29"/>
    <p:sldId id="261" r:id="rId30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F2F2"/>
    <a:srgbClr val="376092"/>
    <a:srgbClr val="940C0E"/>
    <a:srgbClr val="A21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2011-2013%20Operating%20and%20Capital%20Budget%20Request%20Presentations\Grads%20Working%20Their%20Field%2020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brinker\Local%20Settings\Temporary%20Internet%20Files\Content.Outlook\M5XG2P5K\Grads%20Remaining%20in%20IN%20and%20Tri-state%2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3"/>
      <c:rotY val="16"/>
      <c:depthPercent val="190"/>
      <c:rAngAx val="1"/>
    </c:view3D>
    <c:floor>
      <c:spPr>
        <a:solidFill>
          <a:schemeClr val="tx1">
            <a:lumMod val="95000"/>
          </a:schemeClr>
        </a:solidFill>
      </c:spPr>
    </c:floor>
    <c:sideWall>
      <c:spPr>
        <a:solidFill>
          <a:schemeClr val="accent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accent1">
            <a:lumMod val="75000"/>
          </a:schemeClr>
        </a:solidFill>
      </c:spPr>
    </c:backWall>
    <c:plotArea>
      <c:layout>
        <c:manualLayout>
          <c:layoutTarget val="inner"/>
          <c:xMode val="edge"/>
          <c:yMode val="edge"/>
          <c:x val="0.10187353629976499"/>
          <c:y val="8.5653104925053868E-3"/>
          <c:w val="0.88056206088992128"/>
          <c:h val="0.7901498929336235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6CCFF"/>
            </a:solidFill>
            <a:ln w="1382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3827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382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3162949875817116E-4"/>
                  <c:y val="-5.5761287282196551E-2"/>
                </c:manualLayout>
              </c:layout>
              <c:showVal val="1"/>
            </c:dLbl>
            <c:dLbl>
              <c:idx val="1"/>
              <c:layout>
                <c:manualLayout>
                  <c:x val="2.8528203043852668E-3"/>
                  <c:y val="-4.5856299131433111E-2"/>
                </c:manualLayout>
              </c:layout>
              <c:showVal val="1"/>
            </c:dLbl>
            <c:dLbl>
              <c:idx val="2"/>
              <c:layout>
                <c:manualLayout>
                  <c:x val="7.1159314847194484E-3"/>
                  <c:y val="-4.9199885259660507E-2"/>
                </c:manualLayout>
              </c:layout>
              <c:showVal val="1"/>
            </c:dLbl>
            <c:dLbl>
              <c:idx val="3"/>
              <c:layout>
                <c:manualLayout>
                  <c:x val="9.0370138328293419E-3"/>
                  <c:y val="-4.1692131704819411E-2"/>
                </c:manualLayout>
              </c:layout>
              <c:showVal val="1"/>
            </c:dLbl>
            <c:dLbl>
              <c:idx val="4"/>
              <c:layout>
                <c:manualLayout>
                  <c:x val="1.0958204638456301E-2"/>
                  <c:y val="-4.5807560243819004E-2"/>
                </c:manualLayout>
              </c:layout>
              <c:showVal val="1"/>
            </c:dLbl>
            <c:dLbl>
              <c:idx val="5"/>
              <c:layout>
                <c:manualLayout>
                  <c:x val="1.231903577842244E-2"/>
                  <c:y val="-3.8421760181132684E-2"/>
                </c:manualLayout>
              </c:layout>
              <c:showVal val="1"/>
            </c:dLbl>
            <c:spPr>
              <a:noFill/>
              <a:ln w="27654">
                <a:noFill/>
              </a:ln>
            </c:spPr>
            <c:txPr>
              <a:bodyPr/>
              <a:lstStyle/>
              <a:p>
                <a:pPr>
                  <a:defRPr sz="130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USI</c:v>
                </c:pt>
                <c:pt idx="1">
                  <c:v>BSU</c:v>
                </c:pt>
                <c:pt idx="2">
                  <c:v>4-Yr. Weighted Avg.</c:v>
                </c:pt>
                <c:pt idx="3">
                  <c:v>IU</c:v>
                </c:pt>
                <c:pt idx="4">
                  <c:v>Indiana State</c:v>
                </c:pt>
                <c:pt idx="5">
                  <c:v>Purdue</c:v>
                </c:pt>
              </c:strCache>
            </c:strRef>
          </c:cat>
          <c:val>
            <c:numRef>
              <c:f>Sheet1!$B$2:$G$2</c:f>
              <c:numCache>
                <c:formatCode>"$"#,##0</c:formatCode>
                <c:ptCount val="6"/>
                <c:pt idx="0">
                  <c:v>4575</c:v>
                </c:pt>
                <c:pt idx="1">
                  <c:v>6806</c:v>
                </c:pt>
                <c:pt idx="2">
                  <c:v>7976</c:v>
                </c:pt>
                <c:pt idx="3">
                  <c:v>8597</c:v>
                </c:pt>
                <c:pt idx="4">
                  <c:v>9500</c:v>
                </c:pt>
                <c:pt idx="5">
                  <c:v>10254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827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USI</c:v>
                </c:pt>
                <c:pt idx="1">
                  <c:v>BSU</c:v>
                </c:pt>
                <c:pt idx="2">
                  <c:v>4-Yr. Weighted Avg.</c:v>
                </c:pt>
                <c:pt idx="3">
                  <c:v>IU</c:v>
                </c:pt>
                <c:pt idx="4">
                  <c:v>Indiana State</c:v>
                </c:pt>
                <c:pt idx="5">
                  <c:v>Purdue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827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USI</c:v>
                </c:pt>
                <c:pt idx="1">
                  <c:v>BSU</c:v>
                </c:pt>
                <c:pt idx="2">
                  <c:v>4-Yr. Weighted Avg.</c:v>
                </c:pt>
                <c:pt idx="3">
                  <c:v>IU</c:v>
                </c:pt>
                <c:pt idx="4">
                  <c:v>Indiana State</c:v>
                </c:pt>
                <c:pt idx="5">
                  <c:v>Purdue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gapWidth val="90"/>
        <c:gapDepth val="380"/>
        <c:shape val="box"/>
        <c:axId val="97588352"/>
        <c:axId val="97589888"/>
        <c:axId val="0"/>
      </c:bar3DChart>
      <c:catAx>
        <c:axId val="97588352"/>
        <c:scaling>
          <c:orientation val="minMax"/>
        </c:scaling>
        <c:axPos val="b"/>
        <c:numFmt formatCode="General" sourceLinked="1"/>
        <c:tickLblPos val="low"/>
        <c:spPr>
          <a:ln w="34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89888"/>
        <c:crossesAt val="1000"/>
        <c:auto val="1"/>
        <c:lblAlgn val="ctr"/>
        <c:lblOffset val="100"/>
        <c:tickLblSkip val="1"/>
        <c:tickMarkSkip val="1"/>
      </c:catAx>
      <c:valAx>
        <c:axId val="97589888"/>
        <c:scaling>
          <c:orientation val="minMax"/>
          <c:max val="12000"/>
          <c:min val="1500"/>
        </c:scaling>
        <c:axPos val="l"/>
        <c:majorGridlines>
          <c:spPr>
            <a:ln w="3457">
              <a:solidFill>
                <a:schemeClr val="bg1"/>
              </a:solidFill>
              <a:prstDash val="solid"/>
            </a:ln>
          </c:spPr>
        </c:majorGridlines>
        <c:numFmt formatCode="\$#,##0" sourceLinked="0"/>
        <c:tickLblPos val="nextTo"/>
        <c:spPr>
          <a:ln w="34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88352"/>
        <c:crosses val="autoZero"/>
        <c:crossBetween val="between"/>
        <c:majorUnit val="1500"/>
        <c:minorUnit val="200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1"/>
      <c:depthPercent val="190"/>
      <c:rAngAx val="1"/>
    </c:view3D>
    <c:floor>
      <c:spPr>
        <a:solidFill>
          <a:srgbClr val="F2F2F2"/>
        </a:solidFill>
      </c:spPr>
    </c:floor>
    <c:sideWall>
      <c:spPr>
        <a:solidFill>
          <a:srgbClr val="376092"/>
        </a:solidFill>
        <a:ln w="3175">
          <a:solidFill>
            <a:schemeClr val="tx1"/>
          </a:solidFill>
          <a:prstDash val="solid"/>
        </a:ln>
      </c:spPr>
    </c:sideWall>
    <c:backWall>
      <c:spPr>
        <a:solidFill>
          <a:srgbClr val="376092"/>
        </a:solidFill>
      </c:spPr>
    </c:backWall>
    <c:plotArea>
      <c:layout>
        <c:manualLayout>
          <c:layoutTarget val="inner"/>
          <c:xMode val="edge"/>
          <c:yMode val="edge"/>
          <c:x val="9.7323600973236168E-2"/>
          <c:y val="2.1028037383177642E-2"/>
          <c:w val="0.89051094890510529"/>
          <c:h val="0.83177570093458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6CCFF"/>
            </a:solidFill>
            <a:ln w="1371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371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1371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1861973038294009E-3"/>
                  <c:y val="-2.884675356383835E-2"/>
                </c:manualLayout>
              </c:layout>
              <c:showVal val="1"/>
            </c:dLbl>
            <c:dLbl>
              <c:idx val="1"/>
              <c:layout>
                <c:manualLayout>
                  <c:x val="8.8615557773868616E-3"/>
                  <c:y val="-2.2057061138089414E-2"/>
                </c:manualLayout>
              </c:layout>
              <c:showVal val="1"/>
            </c:dLbl>
            <c:dLbl>
              <c:idx val="2"/>
              <c:layout>
                <c:manualLayout>
                  <c:x val="9.0530103143644791E-3"/>
                  <c:y val="-2.1714704059178878E-2"/>
                </c:manualLayout>
              </c:layout>
              <c:showVal val="1"/>
            </c:dLbl>
            <c:dLbl>
              <c:idx val="3"/>
              <c:layout>
                <c:manualLayout>
                  <c:x val="6.8114916738476914E-3"/>
                  <c:y val="-2.2922308290330002E-2"/>
                </c:manualLayout>
              </c:layout>
              <c:showVal val="1"/>
            </c:dLbl>
            <c:dLbl>
              <c:idx val="4"/>
              <c:layout>
                <c:manualLayout>
                  <c:x val="7.0029462108251424E-3"/>
                  <c:y val="-2.2853701520698096E-2"/>
                </c:manualLayout>
              </c:layout>
              <c:showVal val="1"/>
            </c:dLbl>
            <c:dLbl>
              <c:idx val="5"/>
              <c:layout>
                <c:manualLayout>
                  <c:x val="4.7613107234717534E-3"/>
                  <c:y val="-2.2124307108862012E-2"/>
                </c:manualLayout>
              </c:layout>
              <c:showVal val="1"/>
            </c:dLbl>
            <c:dLbl>
              <c:idx val="6"/>
              <c:layout>
                <c:manualLayout>
                  <c:x val="6.1694271194512994E-3"/>
                  <c:y val="-3.51967285233762E-2"/>
                </c:manualLayout>
              </c:layout>
              <c:showVal val="1"/>
            </c:dLbl>
            <c:dLbl>
              <c:idx val="7"/>
              <c:layout>
                <c:manualLayout>
                  <c:x val="6.3608816564286715E-3"/>
                  <c:y val="-2.8494979798308288E-2"/>
                </c:manualLayout>
              </c:layout>
              <c:showVal val="1"/>
            </c:dLbl>
            <c:dLbl>
              <c:idx val="8"/>
              <c:layout>
                <c:manualLayout>
                  <c:x val="6.5523361934062847E-3"/>
                  <c:y val="-2.7457311547898038E-2"/>
                </c:manualLayout>
              </c:layout>
              <c:showVal val="1"/>
            </c:dLbl>
            <c:numFmt formatCode="\$#,##0" sourceLinked="0"/>
            <c:spPr>
              <a:noFill/>
              <a:ln w="27430">
                <a:noFill/>
              </a:ln>
            </c:spPr>
            <c:txPr>
              <a:bodyPr/>
              <a:lstStyle/>
              <a:p>
                <a:pPr>
                  <a:defRPr sz="12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USI</c:v>
                </c:pt>
                <c:pt idx="1">
                  <c:v>IU Reg.</c:v>
                </c:pt>
                <c:pt idx="2">
                  <c:v>PU Reg.</c:v>
                </c:pt>
                <c:pt idx="3">
                  <c:v>State Average</c:v>
                </c:pt>
                <c:pt idx="4">
                  <c:v>Indiana State</c:v>
                </c:pt>
                <c:pt idx="5">
                  <c:v>IUPUI</c:v>
                </c:pt>
                <c:pt idx="6">
                  <c:v>Ball State</c:v>
                </c:pt>
                <c:pt idx="7">
                  <c:v>Purdue</c:v>
                </c:pt>
                <c:pt idx="8">
                  <c:v>IU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5600</c:v>
                </c:pt>
                <c:pt idx="1">
                  <c:v>6451</c:v>
                </c:pt>
                <c:pt idx="2">
                  <c:v>6866</c:v>
                </c:pt>
                <c:pt idx="3">
                  <c:v>7610</c:v>
                </c:pt>
                <c:pt idx="4">
                  <c:v>7714</c:v>
                </c:pt>
                <c:pt idx="5">
                  <c:v>7885</c:v>
                </c:pt>
                <c:pt idx="6">
                  <c:v>8213</c:v>
                </c:pt>
                <c:pt idx="7">
                  <c:v>9070</c:v>
                </c:pt>
                <c:pt idx="8">
                  <c:v>9078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715">
              <a:solidFill>
                <a:schemeClr val="tx1"/>
              </a:solidFill>
              <a:prstDash val="solid"/>
            </a:ln>
          </c:spPr>
          <c:cat>
            <c:strRef>
              <c:f>Sheet1!$B$1:$J$1</c:f>
              <c:strCache>
                <c:ptCount val="9"/>
                <c:pt idx="0">
                  <c:v>USI</c:v>
                </c:pt>
                <c:pt idx="1">
                  <c:v>IU Reg.</c:v>
                </c:pt>
                <c:pt idx="2">
                  <c:v>PU Reg.</c:v>
                </c:pt>
                <c:pt idx="3">
                  <c:v>State Average</c:v>
                </c:pt>
                <c:pt idx="4">
                  <c:v>Indiana State</c:v>
                </c:pt>
                <c:pt idx="5">
                  <c:v>IUPUI</c:v>
                </c:pt>
                <c:pt idx="6">
                  <c:v>Ball State</c:v>
                </c:pt>
                <c:pt idx="7">
                  <c:v>Purdue</c:v>
                </c:pt>
                <c:pt idx="8">
                  <c:v>IU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715">
              <a:solidFill>
                <a:schemeClr val="tx1"/>
              </a:solidFill>
              <a:prstDash val="solid"/>
            </a:ln>
          </c:spPr>
          <c:cat>
            <c:strRef>
              <c:f>Sheet1!$B$1:$J$1</c:f>
              <c:strCache>
                <c:ptCount val="9"/>
                <c:pt idx="0">
                  <c:v>USI</c:v>
                </c:pt>
                <c:pt idx="1">
                  <c:v>IU Reg.</c:v>
                </c:pt>
                <c:pt idx="2">
                  <c:v>PU Reg.</c:v>
                </c:pt>
                <c:pt idx="3">
                  <c:v>State Average</c:v>
                </c:pt>
                <c:pt idx="4">
                  <c:v>Indiana State</c:v>
                </c:pt>
                <c:pt idx="5">
                  <c:v>IUPUI</c:v>
                </c:pt>
                <c:pt idx="6">
                  <c:v>Ball State</c:v>
                </c:pt>
                <c:pt idx="7">
                  <c:v>Purdue</c:v>
                </c:pt>
                <c:pt idx="8">
                  <c:v>IU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3715">
              <a:solidFill>
                <a:schemeClr val="tx1"/>
              </a:solidFill>
              <a:prstDash val="solid"/>
            </a:ln>
          </c:spPr>
          <c:cat>
            <c:strRef>
              <c:f>Sheet1!$B$1:$J$1</c:f>
              <c:strCache>
                <c:ptCount val="9"/>
                <c:pt idx="0">
                  <c:v>USI</c:v>
                </c:pt>
                <c:pt idx="1">
                  <c:v>IU Reg.</c:v>
                </c:pt>
                <c:pt idx="2">
                  <c:v>PU Reg.</c:v>
                </c:pt>
                <c:pt idx="3">
                  <c:v>State Average</c:v>
                </c:pt>
                <c:pt idx="4">
                  <c:v>Indiana State</c:v>
                </c:pt>
                <c:pt idx="5">
                  <c:v>IUPUI</c:v>
                </c:pt>
                <c:pt idx="6">
                  <c:v>Ball State</c:v>
                </c:pt>
                <c:pt idx="7">
                  <c:v>Purdue</c:v>
                </c:pt>
                <c:pt idx="8">
                  <c:v>IU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</c:numCache>
            </c:numRef>
          </c:val>
        </c:ser>
        <c:gapWidth val="90"/>
        <c:gapDepth val="380"/>
        <c:shape val="box"/>
        <c:axId val="106642048"/>
        <c:axId val="106705664"/>
        <c:axId val="0"/>
      </c:bar3DChart>
      <c:catAx>
        <c:axId val="106642048"/>
        <c:scaling>
          <c:orientation val="minMax"/>
        </c:scaling>
        <c:axPos val="b"/>
        <c:numFmt formatCode="General" sourceLinked="1"/>
        <c:tickLblPos val="low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705664"/>
        <c:crossesAt val="2000"/>
        <c:auto val="1"/>
        <c:lblAlgn val="ctr"/>
        <c:lblOffset val="100"/>
        <c:tickLblSkip val="1"/>
        <c:tickMarkSkip val="1"/>
      </c:catAx>
      <c:valAx>
        <c:axId val="106705664"/>
        <c:scaling>
          <c:orientation val="minMax"/>
          <c:max val="9500"/>
          <c:min val="3500"/>
        </c:scaling>
        <c:axPos val="l"/>
        <c:majorGridlines>
          <c:spPr>
            <a:ln w="3429">
              <a:solidFill>
                <a:schemeClr val="bg1"/>
              </a:solidFill>
              <a:prstDash val="solid"/>
            </a:ln>
          </c:spPr>
        </c:majorGridlines>
        <c:numFmt formatCode="\$#,##0" sourceLinked="0"/>
        <c:tickLblPos val="nextTo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642048"/>
        <c:crosses val="autoZero"/>
        <c:crossBetween val="between"/>
        <c:majorUnit val="1000"/>
        <c:minorUnit val="200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159"/>
      <c:depthPercent val="100"/>
      <c:rAngAx val="1"/>
    </c:view3D>
    <c:floor>
      <c:spPr>
        <a:solidFill>
          <a:srgbClr val="1F497D"/>
        </a:solidFill>
        <a:ln w="12700">
          <a:solidFill>
            <a:srgbClr val="000000"/>
          </a:solidFill>
          <a:prstDash val="solid"/>
        </a:ln>
      </c:spPr>
    </c:floor>
    <c:sideWall>
      <c:spPr>
        <a:solidFill>
          <a:srgbClr val="1F497D"/>
        </a:solidFill>
        <a:ln w="12700">
          <a:solidFill>
            <a:srgbClr val="000000"/>
          </a:solidFill>
          <a:prstDash val="solid"/>
        </a:ln>
      </c:spPr>
    </c:sideWall>
    <c:backWall>
      <c:spPr>
        <a:solidFill>
          <a:srgbClr val="1F497D"/>
        </a:soli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790233074361846E-2"/>
          <c:y val="0.20834363924848376"/>
          <c:w val="0.90011098779134169"/>
          <c:h val="0.7301337544671322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F0000"/>
            </a:solidFill>
            <a:ln w="254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25400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66CCFF"/>
              </a:solidFill>
              <a:ln w="25400">
                <a:solidFill>
                  <a:srgbClr val="F2F2F2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1171886713000035E-2"/>
                  <c:y val="-1.519869002460574E-2"/>
                </c:manualLayout>
              </c:layout>
              <c:showVal val="1"/>
            </c:dLbl>
            <c:dLbl>
              <c:idx val="1"/>
              <c:layout>
                <c:manualLayout>
                  <c:x val="2.3493377311744109E-2"/>
                  <c:y val="-1.2004935519914453E-2"/>
                </c:manualLayout>
              </c:layout>
              <c:showVal val="1"/>
            </c:dLbl>
            <c:dLbl>
              <c:idx val="2"/>
              <c:layout>
                <c:manualLayout>
                  <c:x val="2.7604126189632702E-2"/>
                  <c:y val="-1.5863311036224178E-2"/>
                </c:manualLayout>
              </c:layout>
              <c:showVal val="1"/>
            </c:dLbl>
            <c:dLbl>
              <c:idx val="3"/>
              <c:layout>
                <c:manualLayout>
                  <c:x val="3.547169811320762E-2"/>
                  <c:y val="-2.3244449873949156E-2"/>
                </c:manualLayout>
              </c:layout>
              <c:showVal val="1"/>
            </c:dLbl>
            <c:dLbl>
              <c:idx val="4"/>
              <c:layout>
                <c:manualLayout>
                  <c:x val="3.7720235026115635E-2"/>
                  <c:y val="-2.6748553468898182E-2"/>
                </c:manualLayout>
              </c:layout>
              <c:showVal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 pitchFamily="34" charset="0"/>
                    <a:ea typeface="Times New Roman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Sheet1!$A$3:$A$5</c:f>
              <c:numCache>
                <c:formatCode>General</c:formatCode>
                <c:ptCount val="3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</c:numCache>
            </c:numRef>
          </c:cat>
          <c:val>
            <c:numRef>
              <c:f>Sheet1!$B$3:$B$5</c:f>
              <c:numCache>
                <c:formatCode>0.00%</c:formatCode>
                <c:ptCount val="3"/>
                <c:pt idx="0">
                  <c:v>0.91500000000000004</c:v>
                </c:pt>
                <c:pt idx="1">
                  <c:v>0.91300000000000003</c:v>
                </c:pt>
                <c:pt idx="2">
                  <c:v>0.89700000000000024</c:v>
                </c:pt>
              </c:numCache>
            </c:numRef>
          </c:val>
        </c:ser>
        <c:dLbls>
          <c:showVal val="1"/>
        </c:dLbls>
        <c:shape val="box"/>
        <c:axId val="82947072"/>
        <c:axId val="83108608"/>
        <c:axId val="0"/>
      </c:bar3DChart>
      <c:catAx>
        <c:axId val="82947072"/>
        <c:scaling>
          <c:orientation val="minMax"/>
        </c:scaling>
        <c:axPos val="l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83108608"/>
        <c:crosses val="autoZero"/>
        <c:auto val="1"/>
        <c:lblAlgn val="ctr"/>
        <c:lblOffset val="100"/>
        <c:tickLblSkip val="1"/>
        <c:tickMarkSkip val="1"/>
      </c:catAx>
      <c:valAx>
        <c:axId val="83108608"/>
        <c:scaling>
          <c:orientation val="minMax"/>
          <c:min val="0"/>
        </c:scaling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8294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159"/>
      <c:depthPercent val="100"/>
      <c:rAngAx val="1"/>
    </c:view3D>
    <c:floor>
      <c:spPr>
        <a:solidFill>
          <a:srgbClr val="1F497D"/>
        </a:solidFill>
        <a:ln w="12700">
          <a:solidFill>
            <a:srgbClr val="000000"/>
          </a:solidFill>
          <a:prstDash val="solid"/>
        </a:ln>
      </c:spPr>
    </c:floor>
    <c:sideWall>
      <c:spPr>
        <a:solidFill>
          <a:srgbClr val="1F497D"/>
        </a:solidFill>
        <a:ln w="12700">
          <a:solidFill>
            <a:srgbClr val="000000"/>
          </a:solidFill>
          <a:prstDash val="solid"/>
        </a:ln>
      </c:spPr>
    </c:sideWall>
    <c:backWall>
      <c:spPr>
        <a:solidFill>
          <a:srgbClr val="1F497D"/>
        </a:soli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623075442937865E-2"/>
          <c:y val="0.11155346332516804"/>
          <c:w val="0.86785057427882106"/>
          <c:h val="0.74471158024686979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Remaining in Indiana</c:v>
                </c:pt>
              </c:strCache>
            </c:strRef>
          </c:tx>
          <c:spPr>
            <a:solidFill>
              <a:srgbClr val="66CCFF"/>
            </a:solidFill>
            <a:ln w="254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254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547856161302879E-2"/>
                  <c:y val="-1.301231864617018E-2"/>
                </c:manualLayout>
              </c:layout>
              <c:showVal val="1"/>
            </c:dLbl>
            <c:dLbl>
              <c:idx val="1"/>
              <c:layout>
                <c:manualLayout>
                  <c:x val="3.5581593442365216E-2"/>
                  <c:y val="-2.2334299720049435E-2"/>
                </c:manualLayout>
              </c:layout>
              <c:showVal val="1"/>
            </c:dLbl>
            <c:dLbl>
              <c:idx val="2"/>
              <c:layout>
                <c:manualLayout>
                  <c:x val="3.39555769740192E-2"/>
                  <c:y val="-9.92635543113307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0.80400000000000005</c:v>
                </c:pt>
                <c:pt idx="1">
                  <c:v>0.80100000000000005</c:v>
                </c:pt>
                <c:pt idx="2">
                  <c:v>0.80100000000000005</c:v>
                </c:pt>
              </c:numCache>
            </c:numRef>
          </c:val>
        </c:ser>
        <c:gapWidth val="151"/>
        <c:shape val="box"/>
        <c:axId val="83151104"/>
        <c:axId val="83152896"/>
        <c:axId val="0"/>
      </c:bar3DChart>
      <c:catAx>
        <c:axId val="83151104"/>
        <c:scaling>
          <c:orientation val="minMax"/>
        </c:scaling>
        <c:axPos val="l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83152896"/>
        <c:crosses val="autoZero"/>
        <c:auto val="1"/>
        <c:lblAlgn val="ctr"/>
        <c:lblOffset val="100"/>
        <c:tickLblSkip val="1"/>
        <c:tickMarkSkip val="1"/>
      </c:catAx>
      <c:valAx>
        <c:axId val="83152896"/>
        <c:scaling>
          <c:orientation val="minMax"/>
          <c:max val="1"/>
          <c:min val="0"/>
        </c:scaling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83151104"/>
        <c:crosses val="autoZero"/>
        <c:crossBetween val="between"/>
        <c:minorUnit val="2.0000000000000011E-2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0.05044</cdr:y>
    </cdr:from>
    <cdr:to>
      <cdr:x>1</cdr:x>
      <cdr:y>0.16024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50722"/>
          <a:ext cx="7614622" cy="545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U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E8B9-5A38-4B43-86B2-73314013350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73B1-4B00-4EB9-A654-A95CA47EF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3F60-B2B9-4C77-9F95-E63F0FD6786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38703-8656-418B-9EBF-9C21FA295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8703-8656-418B-9EBF-9C21FA2957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8703-8656-418B-9EBF-9C21FA2957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8703-8656-418B-9EBF-9C21FA2957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C15A-B7C7-654B-83DE-7C410AAF24A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D1B0F6-BD10-BB4B-86F5-D15021B0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11BF-ED16-6642-9DD2-10088005984E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C0697-6C09-7148-87FF-5EFDAC4ADB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97A2-430C-5542-8742-30E1B9A535AA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CA7FA-7DF4-FE4D-B316-B72AFF06A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9CEC6-B5E7-5B47-B416-1A4F3F8106C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C3377-B243-9D49-870D-935CB77A8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95E4-9BA2-F841-80C3-CF5325BC9EB2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C7C82-3E1D-C848-A312-080F7929BA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48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6A26-316B-C04B-AB76-60F141EBEE59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CEBF33-E3E9-D14B-93FB-0C07868482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E20D2-81F7-9F41-8F8B-9B108EEEB206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467E6-ED04-B244-9A14-5331DDFA0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6893323F-E135-B94F-A723-D1125326C57D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471AD-86F1-8E44-BAEA-0008F1A6D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C05D5-62A1-6742-844F-6C72929D6A64}" type="datetimeFigureOut">
              <a:rPr lang="en-US" smtClean="0"/>
              <a:pPr/>
              <a:t>10/13/2010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F9353-D985-2F47-938C-211253019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d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d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d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d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d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d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d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d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d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d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d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d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d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df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1244596"/>
            <a:ext cx="8440202" cy="56134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0" y="0"/>
            <a:ext cx="7321549" cy="1244599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rot="10800000">
            <a:off x="1" y="1244597"/>
            <a:ext cx="9144001" cy="1588"/>
          </a:xfrm>
          <a:prstGeom prst="line">
            <a:avLst/>
          </a:prstGeom>
          <a:ln w="28575" cap="flat" cmpd="sng" algn="ctr">
            <a:solidFill>
              <a:srgbClr val="940C0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264335" y="-57150"/>
            <a:ext cx="2038416" cy="704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264335" y="-57150"/>
            <a:ext cx="2038416" cy="704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-1" y="768349"/>
            <a:ext cx="9156277" cy="608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0" y="0"/>
            <a:ext cx="9144000" cy="1244599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rot="10800000">
            <a:off x="1" y="1244597"/>
            <a:ext cx="9144001" cy="1588"/>
          </a:xfrm>
          <a:prstGeom prst="line">
            <a:avLst/>
          </a:prstGeom>
          <a:ln w="28575" cap="flat" cmpd="sng" algn="ctr">
            <a:solidFill>
              <a:srgbClr val="A2110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244597"/>
            <a:ext cx="952499" cy="5613403"/>
          </a:xfrm>
          <a:prstGeom prst="rect">
            <a:avLst/>
          </a:prstGeom>
          <a:solidFill>
            <a:srgbClr val="A21107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952501" y="1401838"/>
            <a:ext cx="8203776" cy="5456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0"/>
            <a:ext cx="9144000" cy="12445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 rot="10800000">
            <a:off x="1" y="1244597"/>
            <a:ext cx="9144001" cy="1588"/>
          </a:xfrm>
          <a:prstGeom prst="line">
            <a:avLst/>
          </a:prstGeom>
          <a:ln w="28575" cap="flat" cmpd="sng" algn="ctr">
            <a:solidFill>
              <a:srgbClr val="A2110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1244597"/>
            <a:ext cx="952499" cy="5613403"/>
          </a:xfrm>
          <a:prstGeom prst="rect">
            <a:avLst/>
          </a:prstGeom>
          <a:solidFill>
            <a:srgbClr val="A21107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0"/>
            <a:ext cx="9144000" cy="1244599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 rot="10800000">
            <a:off x="1" y="1244597"/>
            <a:ext cx="9144001" cy="1588"/>
          </a:xfrm>
          <a:prstGeom prst="line">
            <a:avLst/>
          </a:prstGeom>
          <a:ln w="28575" cap="flat" cmpd="sng" algn="ctr">
            <a:solidFill>
              <a:srgbClr val="A2110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244597"/>
            <a:ext cx="952499" cy="5613403"/>
          </a:xfrm>
          <a:prstGeom prst="rect">
            <a:avLst/>
          </a:prstGeom>
          <a:solidFill>
            <a:srgbClr val="A21107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-1" y="768349"/>
            <a:ext cx="9156277" cy="6089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95251" y="-95250"/>
            <a:ext cx="1168401" cy="14465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138" y="285751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University of Southern Indiana</a:t>
            </a:r>
          </a:p>
          <a:p>
            <a:pPr algn="ctr"/>
            <a:r>
              <a:rPr lang="en-US" sz="3200" b="1" dirty="0" smtClean="0"/>
              <a:t>2011-2013 Operating and Capital Budget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5677" y="5986463"/>
            <a:ext cx="65268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Commission for Higher Education</a:t>
            </a:r>
          </a:p>
          <a:p>
            <a:pPr algn="r"/>
            <a:r>
              <a:rPr lang="en-US" sz="2000" b="1" dirty="0" smtClean="0"/>
              <a:t>October 8, 2010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471737"/>
            <a:ext cx="724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AFFORDABILITY</a:t>
            </a:r>
            <a:endParaRPr lang="en-US" sz="7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699" y="242888"/>
            <a:ext cx="792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2010-2011 TUITION AND FEES</a:t>
            </a:r>
            <a:endParaRPr lang="en-US" sz="48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28698" y="1676400"/>
          <a:ext cx="7834313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471737"/>
            <a:ext cx="724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ACCOUNTABILITY</a:t>
            </a:r>
            <a:endParaRPr lang="en-US" sz="7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025" y="1343026"/>
            <a:ext cx="7015163" cy="5300662"/>
          </a:xfrm>
        </p:spPr>
        <p:txBody>
          <a:bodyPr/>
          <a:lstStyle/>
          <a:p>
            <a:r>
              <a:rPr lang="en-US" sz="4800" b="1" dirty="0" smtClean="0"/>
              <a:t>Assessment Day</a:t>
            </a:r>
          </a:p>
          <a:p>
            <a:endParaRPr lang="en-US" sz="1000" b="1" dirty="0" smtClean="0"/>
          </a:p>
          <a:p>
            <a:r>
              <a:rPr lang="en-US" sz="4800" b="1" dirty="0" smtClean="0"/>
              <a:t>VSA – Voluntary System of Accountability</a:t>
            </a:r>
          </a:p>
          <a:p>
            <a:endParaRPr lang="en-US" sz="1000" b="1" dirty="0" smtClean="0"/>
          </a:p>
          <a:p>
            <a:r>
              <a:rPr lang="en-US" sz="4800" b="1" dirty="0" smtClean="0"/>
              <a:t>Commitment to the Region</a:t>
            </a:r>
            <a:endParaRPr lang="en-US" sz="4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0"/>
            <a:ext cx="7929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USI GRADUATES </a:t>
            </a: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WORKING IN THEIR FIELD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42988" y="1323439"/>
          <a:ext cx="7810499" cy="514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0"/>
            <a:ext cx="7929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USI GRADUATES </a:t>
            </a: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REMAINING IN INDIANA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042988" y="1489587"/>
          <a:ext cx="7810499" cy="511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FUNDING INITIATIVES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1663"/>
            <a:ext cx="8229600" cy="4254500"/>
          </a:xfrm>
        </p:spPr>
        <p:txBody>
          <a:bodyPr/>
          <a:lstStyle/>
          <a:p>
            <a:r>
              <a:rPr lang="en-US" sz="4000" b="1" dirty="0" smtClean="0"/>
              <a:t>Increase the number of full-time faculty</a:t>
            </a:r>
          </a:p>
          <a:p>
            <a:r>
              <a:rPr lang="en-US" sz="4000" b="1" dirty="0" smtClean="0"/>
              <a:t>Focus on strengthening programs linked to student success</a:t>
            </a:r>
          </a:p>
          <a:p>
            <a:pPr lvl="1"/>
            <a:r>
              <a:rPr lang="en-US" sz="3600" b="1" dirty="0" smtClean="0"/>
              <a:t>Increase on-campus student employment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425" y="185738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CAPITAL BUDGET REQUEST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715" y="1637071"/>
            <a:ext cx="8634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en-US" sz="4400" b="1" dirty="0" smtClean="0"/>
              <a:t>Special Repair and </a:t>
            </a:r>
          </a:p>
          <a:p>
            <a:pPr algn="ctr" defTabSz="0"/>
            <a:r>
              <a:rPr lang="en-US" sz="4400" b="1" dirty="0" smtClean="0"/>
              <a:t>Rehabilitation Project		</a:t>
            </a:r>
          </a:p>
          <a:p>
            <a:pPr algn="ctr" defTabSz="0"/>
            <a:r>
              <a:rPr lang="en-US" sz="2400" b="1" dirty="0" smtClean="0"/>
              <a:t>		</a:t>
            </a:r>
            <a:r>
              <a:rPr lang="en-US" sz="2800" b="1" dirty="0" smtClean="0"/>
              <a:t>Renovation and/or expansion of three academic facilities</a:t>
            </a:r>
            <a:endParaRPr lang="en-US" sz="2400" b="1" dirty="0" smtClean="0"/>
          </a:p>
          <a:p>
            <a:pPr algn="ctr" defTabSz="0"/>
            <a:r>
              <a:rPr lang="en-US" sz="3600" b="1" dirty="0" smtClean="0"/>
              <a:t>$15,000,000</a:t>
            </a:r>
          </a:p>
          <a:p>
            <a:pPr algn="ctr" defTabSz="0"/>
            <a:endParaRPr lang="en-US" sz="3600" b="1" dirty="0" smtClean="0"/>
          </a:p>
          <a:p>
            <a:pPr algn="ctr" defTabSz="0"/>
            <a:r>
              <a:rPr lang="en-US" sz="4400" b="1" dirty="0" smtClean="0"/>
              <a:t>General Repair and Rehabilitation and Infrastructure			 Funding</a:t>
            </a:r>
          </a:p>
          <a:p>
            <a:pPr algn="ctr" defTabSz="0"/>
            <a:r>
              <a:rPr lang="en-US" sz="3600" b="1" dirty="0" smtClean="0"/>
              <a:t>$2,425,000</a:t>
            </a:r>
            <a:endParaRPr lang="en-US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743075" y="261149"/>
            <a:ext cx="6929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“Shaping the future through</a:t>
            </a:r>
          </a:p>
          <a:p>
            <a:pPr algn="ctr"/>
            <a:r>
              <a:rPr lang="en-US" sz="4000" b="1" i="1" dirty="0" smtClean="0"/>
              <a:t> learning and innovation</a:t>
            </a:r>
            <a:r>
              <a:rPr lang="en-US" sz="3200" b="1" i="1" dirty="0" smtClean="0"/>
              <a:t>”</a:t>
            </a:r>
            <a:endParaRPr lang="en-US" sz="32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6" y="314325"/>
            <a:ext cx="814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2011-2013 FUNDING FORMULA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2889" y="1928812"/>
            <a:ext cx="8658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Successfully Completed Credit Hours					$2,459,050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Dual Credit Successfully Completed Credit Hours	$    336,600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Change in Degree Completion							$    645,000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On-Time Degree Completion							$      35,440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Low Income Degree Completion						$    220,000</a:t>
            </a:r>
            <a:endParaRPr lang="en-US" sz="2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824307"/>
            <a:ext cx="732948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600" dirty="0" smtClean="0"/>
              <a:t>33%</a:t>
            </a:r>
            <a:endParaRPr lang="en-US" sz="16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824307"/>
            <a:ext cx="732948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600" dirty="0" smtClean="0"/>
              <a:t>84%</a:t>
            </a:r>
            <a:endParaRPr lang="en-US" sz="16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677600"/>
            <a:ext cx="7329488" cy="54014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dirty="0" smtClean="0"/>
              <a:t>10,702</a:t>
            </a:r>
          </a:p>
          <a:p>
            <a:pPr algn="ctr"/>
            <a:r>
              <a:rPr lang="en-US" sz="11500" dirty="0" smtClean="0"/>
              <a:t>90/41/67</a:t>
            </a:r>
          </a:p>
          <a:p>
            <a:pPr algn="ctr"/>
            <a:r>
              <a:rPr lang="en-US" sz="11500" dirty="0" smtClean="0"/>
              <a:t>24%</a:t>
            </a:r>
            <a:endParaRPr lang="en-US" sz="11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977921"/>
            <a:ext cx="7329488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 smtClean="0"/>
              <a:t>1,711</a:t>
            </a:r>
          </a:p>
          <a:p>
            <a:pPr algn="ctr"/>
            <a:r>
              <a:rPr lang="en-US" sz="13800" dirty="0" smtClean="0"/>
              <a:t>38.4%</a:t>
            </a:r>
            <a:endParaRPr lang="en-US" sz="13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0"/>
            <a:ext cx="6329363" cy="1414463"/>
          </a:xfrm>
        </p:spPr>
        <p:txBody>
          <a:bodyPr/>
          <a:lstStyle/>
          <a:p>
            <a:r>
              <a:rPr lang="en-US" b="1" dirty="0" smtClean="0"/>
              <a:t>GROWTH IN </a:t>
            </a:r>
            <a:br>
              <a:rPr lang="en-US" b="1" dirty="0" smtClean="0"/>
            </a:br>
            <a:r>
              <a:rPr lang="en-US" b="1" dirty="0" smtClean="0"/>
              <a:t>NUMBER OF DEGREES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4314" y="2057400"/>
            <a:ext cx="7029450" cy="4357688"/>
          </a:xfrm>
        </p:spPr>
        <p:txBody>
          <a:bodyPr/>
          <a:lstStyle/>
          <a:p>
            <a:r>
              <a:rPr lang="en-US" b="1" dirty="0" smtClean="0"/>
              <a:t>Greater flexibility in degree programs</a:t>
            </a:r>
          </a:p>
          <a:p>
            <a:r>
              <a:rPr lang="en-US" b="1" dirty="0" smtClean="0"/>
              <a:t>Online education</a:t>
            </a:r>
          </a:p>
          <a:p>
            <a:r>
              <a:rPr lang="en-US" b="1" dirty="0" smtClean="0"/>
              <a:t>Summer enrollment</a:t>
            </a:r>
          </a:p>
          <a:p>
            <a:r>
              <a:rPr lang="en-US" b="1" dirty="0" smtClean="0"/>
              <a:t>Dual credit enrollment</a:t>
            </a:r>
          </a:p>
          <a:p>
            <a:r>
              <a:rPr lang="en-US" b="1" dirty="0" smtClean="0"/>
              <a:t>Dual admission programs with Vincennes University and Ivy Tech Community College</a:t>
            </a:r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471737"/>
            <a:ext cx="724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EFFICIENCY</a:t>
            </a:r>
            <a:endParaRPr lang="en-US" sz="8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2" y="242888"/>
            <a:ext cx="8072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APPROPRIATION PER FTE</a:t>
            </a:r>
            <a:endParaRPr lang="en-US" sz="5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71562" y="1682750"/>
          <a:ext cx="7843837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167F22D76A149880EA57B9B2929A0" ma:contentTypeVersion="1" ma:contentTypeDescription="Create a new document." ma:contentTypeScope="" ma:versionID="2545ba9ba6ed9a5fb0660c23934a5189">
  <xsd:schema xmlns:xsd="http://www.w3.org/2001/XMLSchema" xmlns:p="http://schemas.microsoft.com/office/2006/metadata/properties" xmlns:ns2="5314087c-b7d3-4c6e-8e27-ce2ab08fe4e0" targetNamespace="http://schemas.microsoft.com/office/2006/metadata/properties" ma:root="true" ma:fieldsID="b5bca23496e24a05d9e8e1982622b6a5" ns2:_="">
    <xsd:import namespace="5314087c-b7d3-4c6e-8e27-ce2ab08fe4e0"/>
    <xsd:element name="properties">
      <xsd:complexType>
        <xsd:sequence>
          <xsd:element name="documentManagement">
            <xsd:complexType>
              <xsd:all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314087c-b7d3-4c6e-8e27-ce2ab08fe4e0" elementFormDefault="qualified">
    <xsd:import namespace="http://schemas.microsoft.com/office/2006/documentManagement/types"/>
    <xsd:element name="Presenter" ma:index="2" ma:displayName="Presenter" ma:default="NA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esenter xmlns="5314087c-b7d3-4c6e-8e27-ce2ab08fe4e0">NA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B088BC-7A08-4CB6-B122-C93E160E2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4087c-b7d3-4c6e-8e27-ce2ab08fe4e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BE58451-E323-410A-8A47-396F893A96B2}">
  <ds:schemaRefs>
    <ds:schemaRef ds:uri="http://schemas.microsoft.com/office/2006/metadata/properties"/>
    <ds:schemaRef ds:uri="5314087c-b7d3-4c6e-8e27-ce2ab08fe4e0"/>
  </ds:schemaRefs>
</ds:datastoreItem>
</file>

<file path=customXml/itemProps3.xml><?xml version="1.0" encoding="utf-8"?>
<ds:datastoreItem xmlns:ds="http://schemas.openxmlformats.org/officeDocument/2006/customXml" ds:itemID="{0054A4CA-BC40-4408-BB1B-A78382BE8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148</Words>
  <Application>Microsoft Office PowerPoint</Application>
  <PresentationFormat>Letter Paper (8.5x11 in)</PresentationFormat>
  <Paragraphs>68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1_Office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GROWTH IN  NUMBER OF DEGREES</vt:lpstr>
      <vt:lpstr>       </vt:lpstr>
      <vt:lpstr>Slide 9</vt:lpstr>
      <vt:lpstr>       </vt:lpstr>
      <vt:lpstr>Slide 11</vt:lpstr>
      <vt:lpstr>       </vt:lpstr>
      <vt:lpstr>Slide 13</vt:lpstr>
      <vt:lpstr>Slide 14</vt:lpstr>
      <vt:lpstr>Slide 15</vt:lpstr>
      <vt:lpstr>FUNDING INITIATIVES</vt:lpstr>
      <vt:lpstr>Slide 17</vt:lpstr>
      <vt:lpstr>Slide 18</vt:lpstr>
    </vt:vector>
  </TitlesOfParts>
  <Company>University of Southern Indiana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4-USI’s budget presentation</dc:title>
  <dc:creator>Michael Harbison</dc:creator>
  <cp:lastModifiedBy>rosemaryp</cp:lastModifiedBy>
  <cp:revision>84</cp:revision>
  <cp:lastPrinted>2010-06-28T19:52:13Z</cp:lastPrinted>
  <dcterms:created xsi:type="dcterms:W3CDTF">2010-06-29T15:37:25Z</dcterms:created>
  <dcterms:modified xsi:type="dcterms:W3CDTF">2010-10-13T17:52:59Z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0x010100311167F22D76A149880EA57B9B2929A0</vt:lpwstr>
  </property>
</Properties>
</file>