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  <p:sldId id="277" r:id="rId19"/>
    <p:sldId id="27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19707409-EE98-4FC5-AC8C-53653F6B06AD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EE5E5EF8-0291-4E67-A414-FD3E84AD8B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48A785E9-D3D6-42F5-B95A-7D385352AB60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F137EF8B-8413-4C13-9700-33A5C42DC9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EF8B-8413-4C13-9700-33A5C42DC96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EF8B-8413-4C13-9700-33A5C42DC96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EF8B-8413-4C13-9700-33A5C42DC96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EF8B-8413-4C13-9700-33A5C42DC963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EF8B-8413-4C13-9700-33A5C42DC96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DD6F-C9FD-4634-8184-1E9651FB3761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F3496-E239-434E-B2EB-027572042D7A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F379-072A-40C6-85DC-893E87011BA3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11F-7805-4A2B-9DAC-4D0B0128921E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D37-DC41-4821-9325-8AEF3D99E236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FE31-C5E4-4CE6-BFB7-23DCF6D963B5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626-8C01-4E52-AB96-0D4995F1479C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DDF9-F66D-43E0-B122-65C6588DDD55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C275-F6C8-434D-970C-188BC9F4DAE1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DD92-4891-4FB6-A622-45CE456AED76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4054E-9994-4142-96BC-FE9E2D227372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F5F4-8DA0-4E2D-AF0A-4C5106D8D310}" type="datetime1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4F54-10FC-4DDF-A2B1-01431EC45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Update on</a:t>
            </a:r>
            <a:br>
              <a:rPr lang="en-US" dirty="0" smtClean="0"/>
            </a:br>
            <a:r>
              <a:rPr lang="en-US" dirty="0" smtClean="0"/>
              <a:t>Tuning, Degree Profile, and LEAP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Meeting of the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Indiana Commission for Higher Education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March 11, 2011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University Place Conference Center, IUPUI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Degree Profile Basic Areas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Broad, Integrative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Specialized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Intellectual Skills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Applied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Civic Learning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Deliberate effort to ratchet up skills in each of the five areas of knowledge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10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4191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47244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Baccalaureate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Master’s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9906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Applied Learning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743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Civic Learning</a:t>
            </a: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410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Broad, Integrative Learning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562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Specialized Knowledge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28956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Intellectual Skills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228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Degree Profile </a:t>
            </a:r>
            <a:r>
              <a:rPr lang="en-US" sz="2400" dirty="0" err="1" smtClean="0"/>
              <a:t>Spiderweb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 Essential 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of Human Cultures and the Physical and Natural World</a:t>
            </a:r>
          </a:p>
          <a:p>
            <a:r>
              <a:rPr lang="en-US" dirty="0" smtClean="0"/>
              <a:t>Intellectual and Practical Skills</a:t>
            </a:r>
          </a:p>
          <a:p>
            <a:r>
              <a:rPr lang="en-US" dirty="0" smtClean="0"/>
              <a:t>Personal and Social Responsibility</a:t>
            </a:r>
          </a:p>
          <a:p>
            <a:r>
              <a:rPr lang="en-US" dirty="0" smtClean="0"/>
              <a:t>Integrative and Applied Learning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Activities in Each Initiative -1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1371600" indent="-1371600">
              <a:buNone/>
              <a:tabLst>
                <a:tab pos="8001000" algn="l"/>
              </a:tabLst>
            </a:pPr>
            <a:r>
              <a:rPr lang="en-US" sz="2800" dirty="0" smtClean="0"/>
              <a:t>Tuning	Additional states are piloting Tuning:</a:t>
            </a:r>
          </a:p>
          <a:p>
            <a:pPr marL="1371600" indent="-1371600">
              <a:buNone/>
              <a:tabLst>
                <a:tab pos="8001000" algn="l"/>
              </a:tabLst>
            </a:pPr>
            <a:r>
              <a:rPr lang="en-US" sz="2800" dirty="0" smtClean="0"/>
              <a:t>	     Texas (engineering) and Kentucky</a:t>
            </a:r>
          </a:p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	History is undergoing Tuning at the national level </a:t>
            </a:r>
          </a:p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	Possibility of additional work on Tuning in the Midwest, including Indiana</a:t>
            </a:r>
          </a:p>
          <a:p>
            <a:pPr marL="1371600" indent="-1371600">
              <a:buNone/>
            </a:pPr>
            <a:endParaRPr lang="en-US" sz="2800" dirty="0" smtClean="0"/>
          </a:p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DP	Beta version of the Degree Profile will be refined</a:t>
            </a:r>
            <a:endParaRPr lang="en-US" sz="2800" dirty="0"/>
          </a:p>
          <a:p>
            <a:pPr marL="1371600" indent="-1371600"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Activities in Each Initiative -2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LEAP	High Impact and Effective Educational Practices, e.g.</a:t>
            </a:r>
          </a:p>
          <a:p>
            <a:pPr marL="2174875" lvl="5" indent="-346075">
              <a:tabLst>
                <a:tab pos="1371600" algn="l"/>
              </a:tabLst>
            </a:pPr>
            <a:r>
              <a:rPr lang="en-US" sz="2800" dirty="0" smtClean="0"/>
              <a:t>First-year seminars</a:t>
            </a:r>
          </a:p>
          <a:p>
            <a:pPr marL="2174875" lvl="5" indent="-346075">
              <a:tabLst>
                <a:tab pos="1371600" algn="l"/>
              </a:tabLst>
            </a:pPr>
            <a:r>
              <a:rPr lang="en-US" sz="2800" dirty="0" smtClean="0"/>
              <a:t>Learning communities</a:t>
            </a:r>
          </a:p>
          <a:p>
            <a:pPr marL="2174875" lvl="5" indent="-346075">
              <a:tabLst>
                <a:tab pos="1371600" algn="l"/>
              </a:tabLst>
            </a:pPr>
            <a:r>
              <a:rPr lang="en-US" sz="2800" dirty="0" smtClean="0"/>
              <a:t>Writing-intensive courses</a:t>
            </a:r>
          </a:p>
          <a:p>
            <a:pPr marL="2174875" lvl="5" indent="-346075">
              <a:tabLst>
                <a:tab pos="1371600" algn="l"/>
              </a:tabLst>
            </a:pPr>
            <a:r>
              <a:rPr lang="en-US" sz="2800" dirty="0" smtClean="0"/>
              <a:t>Internships</a:t>
            </a:r>
          </a:p>
          <a:p>
            <a:pPr marL="2174875" lvl="5" indent="-346075">
              <a:tabLst>
                <a:tab pos="1371600" algn="l"/>
              </a:tabLst>
            </a:pPr>
            <a:r>
              <a:rPr lang="en-US" sz="2800" dirty="0" smtClean="0"/>
              <a:t>Capstone courses and projects</a:t>
            </a:r>
          </a:p>
          <a:p>
            <a:pPr marL="1773238" indent="-1773238">
              <a:buNone/>
              <a:tabLst>
                <a:tab pos="1371600" algn="l"/>
              </a:tabLst>
            </a:pPr>
            <a:endParaRPr lang="en-US" sz="2800" dirty="0" smtClean="0"/>
          </a:p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	Project VALUE: Assessment of Learning Outcomes Using e-Portfolios</a:t>
            </a:r>
          </a:p>
          <a:p>
            <a:pPr marL="1773238" indent="-1773238">
              <a:buNone/>
              <a:tabLst>
                <a:tab pos="1371600" algn="l"/>
              </a:tabLst>
            </a:pPr>
            <a:endParaRPr lang="en-US" sz="2800" dirty="0" smtClean="0"/>
          </a:p>
          <a:p>
            <a:pPr marL="1773238" indent="-1773238">
              <a:buNone/>
              <a:tabLst>
                <a:tab pos="1371600" algn="l"/>
              </a:tabLst>
            </a:pPr>
            <a:r>
              <a:rPr lang="en-US" sz="2800" dirty="0" smtClean="0"/>
              <a:t>	Employer surveys</a:t>
            </a:r>
          </a:p>
          <a:p>
            <a:pPr marL="1371600" indent="-1371600">
              <a:buNone/>
            </a:pPr>
            <a:endParaRPr lang="en-US" sz="2800" dirty="0" smtClean="0"/>
          </a:p>
          <a:p>
            <a:pPr marL="1371600" indent="-1371600">
              <a:buNone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LEAP Colleges/States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LEAP Campus Action Network includes:</a:t>
            </a:r>
          </a:p>
          <a:p>
            <a:pPr lvl="1"/>
            <a:r>
              <a:rPr lang="en-US" dirty="0" smtClean="0"/>
              <a:t>4 public campuses (ISU, IPFW, IUPUI, VU)</a:t>
            </a:r>
          </a:p>
          <a:p>
            <a:pPr lvl="1"/>
            <a:r>
              <a:rPr lang="en-US" dirty="0" smtClean="0"/>
              <a:t>8 ICI campuses (Butler, Earlham, Franklin, Goshen, St. Joseph’s, U of E, </a:t>
            </a:r>
            <a:r>
              <a:rPr lang="en-US" dirty="0" err="1" smtClean="0"/>
              <a:t>Valpo</a:t>
            </a:r>
            <a:r>
              <a:rPr lang="en-US" dirty="0" smtClean="0"/>
              <a:t>, Wabash)</a:t>
            </a:r>
          </a:p>
          <a:p>
            <a:r>
              <a:rPr lang="en-US" dirty="0" smtClean="0"/>
              <a:t>All regional campuses are considering joining</a:t>
            </a:r>
          </a:p>
          <a:p>
            <a:r>
              <a:rPr lang="en-US" dirty="0" smtClean="0"/>
              <a:t>There are six LEAP States: CA, ND, OR, UT, VA, WI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All three initiatives focus on:</a:t>
            </a:r>
          </a:p>
          <a:p>
            <a:r>
              <a:rPr lang="en-US" dirty="0" smtClean="0"/>
              <a:t>Identifying specific student learning outcomes associated with degree programs</a:t>
            </a:r>
          </a:p>
          <a:p>
            <a:r>
              <a:rPr lang="en-US" dirty="0" smtClean="0"/>
              <a:t>Establishing a common vocabulary for talking about student learning outcomes across degree programs and levels and institutions</a:t>
            </a:r>
          </a:p>
          <a:p>
            <a:r>
              <a:rPr lang="en-US" dirty="0" smtClean="0"/>
              <a:t>Assessment of learning outcomes</a:t>
            </a:r>
          </a:p>
          <a:p>
            <a:pPr>
              <a:buNone/>
            </a:pPr>
            <a:r>
              <a:rPr lang="en-US" dirty="0" smtClean="0"/>
              <a:t>Implications for program quality, transferability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Context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</a:p>
          <a:p>
            <a:r>
              <a:rPr lang="en-US" dirty="0" smtClean="0"/>
              <a:t>Completion/Competitiveness</a:t>
            </a:r>
          </a:p>
          <a:p>
            <a:pPr lvl="1"/>
            <a:r>
              <a:rPr lang="en-US" dirty="0" smtClean="0"/>
              <a:t>Low graduation rates</a:t>
            </a:r>
          </a:p>
          <a:p>
            <a:pPr lvl="1"/>
            <a:r>
              <a:rPr lang="en-US" dirty="0" smtClean="0"/>
              <a:t>Lumina’s work on international competiveness</a:t>
            </a:r>
          </a:p>
          <a:p>
            <a:pPr lvl="1"/>
            <a:r>
              <a:rPr lang="en-US" dirty="0" smtClean="0"/>
              <a:t>Complete College America</a:t>
            </a:r>
          </a:p>
          <a:p>
            <a:pPr lvl="1"/>
            <a:r>
              <a:rPr lang="en-US" dirty="0" smtClean="0"/>
              <a:t>NGA’s Complete to Compete Initiative</a:t>
            </a:r>
          </a:p>
          <a:p>
            <a:r>
              <a:rPr lang="en-US" dirty="0" smtClean="0"/>
              <a:t>Quality/Student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Context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Tuning</a:t>
            </a:r>
          </a:p>
          <a:p>
            <a:pPr lvl="1"/>
            <a:r>
              <a:rPr lang="en-US" dirty="0" smtClean="0"/>
              <a:t>Tuning Indiana (2009-10 pilot to the present)</a:t>
            </a:r>
          </a:p>
          <a:p>
            <a:pPr lvl="1"/>
            <a:r>
              <a:rPr lang="en-US" dirty="0" smtClean="0"/>
              <a:t>Tuning USA</a:t>
            </a:r>
          </a:p>
          <a:p>
            <a:r>
              <a:rPr lang="en-US" dirty="0" smtClean="0"/>
              <a:t>Association of American Colleges and Universities (AAC&amp;U)</a:t>
            </a:r>
          </a:p>
          <a:p>
            <a:pPr lvl="1"/>
            <a:r>
              <a:rPr lang="en-US" dirty="0" smtClean="0"/>
              <a:t>Liberal Education and America’s Promise (LEAP) Initiative</a:t>
            </a:r>
          </a:p>
          <a:p>
            <a:r>
              <a:rPr lang="en-US" dirty="0" smtClean="0"/>
              <a:t>Degree Profile (January 2011)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Context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February 25, 2011 Conference, “</a:t>
            </a:r>
            <a:r>
              <a:rPr lang="en-US" i="1" dirty="0" smtClean="0"/>
              <a:t>Focusing on Student Learning  Outcomes in Indiana”</a:t>
            </a:r>
          </a:p>
          <a:p>
            <a:r>
              <a:rPr lang="en-US" dirty="0" smtClean="0"/>
              <a:t>Weldon Conference on April 15, 2011, “</a:t>
            </a:r>
            <a:r>
              <a:rPr lang="en-US" i="1" dirty="0" smtClean="0"/>
              <a:t>Defining College Success: Learning Outcomes Matter”</a:t>
            </a:r>
          </a:p>
          <a:p>
            <a:r>
              <a:rPr lang="en-US" dirty="0" smtClean="0"/>
              <a:t>Faculty Leadership Conference on April 29,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25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Held at the Indiana History Center</a:t>
            </a:r>
          </a:p>
          <a:p>
            <a:r>
              <a:rPr lang="en-US" dirty="0" smtClean="0"/>
              <a:t>Presentations on Tuning, Degree Profile, LEAP</a:t>
            </a:r>
          </a:p>
          <a:p>
            <a:r>
              <a:rPr lang="en-US" dirty="0" smtClean="0"/>
              <a:t>100 registrants</a:t>
            </a:r>
          </a:p>
          <a:p>
            <a:r>
              <a:rPr lang="en-US" dirty="0" smtClean="0"/>
              <a:t>Administrators and faculty</a:t>
            </a:r>
          </a:p>
          <a:p>
            <a:r>
              <a:rPr lang="en-US" dirty="0" smtClean="0"/>
              <a:t>Registrants included 20 individuals from ten ICI institutions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Origins/Milestones of the Initiatives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pPr marL="1371600" indent="-1371600">
              <a:buNone/>
              <a:tabLst>
                <a:tab pos="8001000" algn="l"/>
              </a:tabLst>
            </a:pPr>
            <a:r>
              <a:rPr lang="en-US" sz="2800" dirty="0" smtClean="0"/>
              <a:t>Tuning	</a:t>
            </a:r>
            <a:r>
              <a:rPr lang="en-US" sz="2800" i="1" dirty="0" smtClean="0">
                <a:solidFill>
                  <a:srgbClr val="FF0000"/>
                </a:solidFill>
              </a:rPr>
              <a:t>Europe</a:t>
            </a:r>
            <a:r>
              <a:rPr lang="en-US" sz="2800" dirty="0" smtClean="0"/>
              <a:t> - first phase of </a:t>
            </a:r>
            <a:r>
              <a:rPr lang="en-US" sz="2800" i="1" dirty="0" smtClean="0"/>
              <a:t>Tuning Educational Structures</a:t>
            </a:r>
            <a:r>
              <a:rPr lang="en-US" sz="2800" dirty="0" smtClean="0"/>
              <a:t> in Europe (2001-02)</a:t>
            </a:r>
          </a:p>
          <a:p>
            <a:pPr marL="1371600" indent="-1371600">
              <a:buNone/>
            </a:pPr>
            <a:r>
              <a:rPr lang="en-US" sz="2800" dirty="0" smtClean="0"/>
              <a:t>	</a:t>
            </a:r>
          </a:p>
          <a:p>
            <a:pPr marL="1371600" indent="-1371600">
              <a:buNone/>
            </a:pPr>
            <a:r>
              <a:rPr lang="en-US" sz="2800" dirty="0" smtClean="0"/>
              <a:t>DP	</a:t>
            </a:r>
            <a:r>
              <a:rPr lang="en-US" sz="2800" i="1" dirty="0" smtClean="0">
                <a:solidFill>
                  <a:srgbClr val="FF0000"/>
                </a:solidFill>
              </a:rPr>
              <a:t>Europe</a:t>
            </a:r>
            <a:r>
              <a:rPr lang="en-US" sz="2800" dirty="0" smtClean="0"/>
              <a:t> - Overarching </a:t>
            </a:r>
            <a:r>
              <a:rPr lang="en-US" sz="2800" i="1" dirty="0"/>
              <a:t>Qualifications Framework</a:t>
            </a:r>
            <a:r>
              <a:rPr lang="en-US" sz="2800" dirty="0"/>
              <a:t> adopted by the European Higher Education Area in </a:t>
            </a:r>
            <a:r>
              <a:rPr lang="en-US" sz="2800" dirty="0" smtClean="0"/>
              <a:t>2005 (roots of DP)</a:t>
            </a:r>
          </a:p>
          <a:p>
            <a:pPr marL="1371600" indent="-1371600">
              <a:buNone/>
            </a:pPr>
            <a:r>
              <a:rPr lang="en-US" sz="2800" dirty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USA</a:t>
            </a:r>
            <a:r>
              <a:rPr lang="en-US" sz="2800" dirty="0" smtClean="0"/>
              <a:t> - Draft </a:t>
            </a:r>
            <a:r>
              <a:rPr lang="en-US" sz="2800" i="1" dirty="0"/>
              <a:t>Degree Qualifications Profile</a:t>
            </a:r>
            <a:r>
              <a:rPr lang="en-US" sz="2800" dirty="0"/>
              <a:t> issued by Lumina in Jan. </a:t>
            </a:r>
            <a:r>
              <a:rPr lang="en-US" sz="2800" dirty="0" smtClean="0"/>
              <a:t>2011</a:t>
            </a:r>
            <a:endParaRPr lang="en-US" sz="2800" dirty="0"/>
          </a:p>
          <a:p>
            <a:pPr marL="1371600" indent="-1371600">
              <a:buNone/>
            </a:pPr>
            <a:endParaRPr lang="en-US" sz="2800" dirty="0"/>
          </a:p>
          <a:p>
            <a:pPr marL="1371600" indent="-1371600">
              <a:buNone/>
            </a:pPr>
            <a:r>
              <a:rPr lang="en-US" sz="2800" dirty="0" smtClean="0"/>
              <a:t>LEAP	</a:t>
            </a:r>
            <a:r>
              <a:rPr lang="en-US" sz="2800" i="1" dirty="0">
                <a:solidFill>
                  <a:srgbClr val="FF0000"/>
                </a:solidFill>
              </a:rPr>
              <a:t>USA</a:t>
            </a:r>
            <a:r>
              <a:rPr lang="en-US" sz="2800" dirty="0" smtClean="0"/>
              <a:t> - AAC&amp;U </a:t>
            </a:r>
            <a:r>
              <a:rPr lang="en-US" sz="2800" dirty="0"/>
              <a:t>launches </a:t>
            </a:r>
            <a:r>
              <a:rPr lang="en-US" sz="2800" i="1" dirty="0"/>
              <a:t>Liberal Education and America's Promise</a:t>
            </a:r>
            <a:r>
              <a:rPr lang="en-US" sz="2800" dirty="0"/>
              <a:t> in </a:t>
            </a:r>
            <a:r>
              <a:rPr lang="en-US" sz="2800" dirty="0" smtClean="0"/>
              <a:t>2005</a:t>
            </a:r>
            <a:r>
              <a:rPr lang="en-US" sz="2800" dirty="0"/>
              <a:t> </a:t>
            </a:r>
            <a:r>
              <a:rPr lang="en-US" sz="2800" dirty="0" smtClean="0"/>
              <a:t>(IUPUI one source)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Postsecondary Scope of Initiatives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1371600" indent="-1371600">
              <a:buNone/>
              <a:tabLst>
                <a:tab pos="8001000" algn="l"/>
              </a:tabLst>
            </a:pPr>
            <a:r>
              <a:rPr lang="en-US" sz="2800" dirty="0" smtClean="0"/>
              <a:t>Tuning	</a:t>
            </a:r>
            <a:r>
              <a:rPr lang="en-US" sz="2800" i="1" dirty="0" smtClean="0">
                <a:solidFill>
                  <a:srgbClr val="FF0000"/>
                </a:solidFill>
              </a:rPr>
              <a:t>Europe</a:t>
            </a:r>
            <a:r>
              <a:rPr lang="en-US" sz="2800" dirty="0" smtClean="0"/>
              <a:t> – primarily baccalaureate to doctoral</a:t>
            </a:r>
          </a:p>
          <a:p>
            <a:pPr marL="1371600" indent="-1371600">
              <a:buNone/>
            </a:pPr>
            <a:r>
              <a:rPr lang="en-US" sz="2800" dirty="0" smtClean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IN Chemistry</a:t>
            </a:r>
            <a:r>
              <a:rPr lang="en-US" sz="2800" dirty="0" smtClean="0"/>
              <a:t> – associate, baccalaureate</a:t>
            </a:r>
          </a:p>
          <a:p>
            <a:pPr marL="1371600" indent="-1371600">
              <a:buNone/>
            </a:pPr>
            <a:r>
              <a:rPr lang="en-US" sz="2800" dirty="0" smtClean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IN Elementary Ed.</a:t>
            </a:r>
            <a:r>
              <a:rPr lang="en-US" sz="2800" dirty="0" smtClean="0"/>
              <a:t> – baccalaureate</a:t>
            </a:r>
          </a:p>
          <a:p>
            <a:pPr marL="1371600" indent="-1371600">
              <a:buNone/>
            </a:pPr>
            <a:r>
              <a:rPr lang="en-US" sz="2800" dirty="0" smtClean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IN History</a:t>
            </a:r>
            <a:r>
              <a:rPr lang="en-US" sz="2800" dirty="0" smtClean="0"/>
              <a:t> – associate to doctoral</a:t>
            </a:r>
          </a:p>
          <a:p>
            <a:pPr marL="1371600" indent="-1371600">
              <a:buNone/>
            </a:pPr>
            <a:endParaRPr lang="en-US" sz="2800" dirty="0" smtClean="0"/>
          </a:p>
          <a:p>
            <a:pPr marL="1371600" indent="-1371600">
              <a:buNone/>
            </a:pPr>
            <a:r>
              <a:rPr lang="en-US" sz="2800" dirty="0" smtClean="0"/>
              <a:t>DP	Associate, baccalaureate, master’s</a:t>
            </a:r>
            <a:endParaRPr lang="en-US" sz="2800" dirty="0"/>
          </a:p>
          <a:p>
            <a:pPr marL="1371600" indent="-1371600">
              <a:buNone/>
            </a:pPr>
            <a:endParaRPr lang="en-US" sz="2800" dirty="0" smtClean="0"/>
          </a:p>
          <a:p>
            <a:pPr marL="1371600" indent="-1371600">
              <a:buNone/>
            </a:pPr>
            <a:r>
              <a:rPr lang="en-US" sz="2800" dirty="0" smtClean="0"/>
              <a:t>LEAP	Undergraduate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Learning Outcomes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1371600" indent="-1371600">
              <a:buNone/>
              <a:tabLst>
                <a:tab pos="8001000" algn="l"/>
              </a:tabLst>
            </a:pPr>
            <a:r>
              <a:rPr lang="en-US" sz="2800" dirty="0" smtClean="0"/>
              <a:t>Tuning	</a:t>
            </a:r>
            <a:r>
              <a:rPr lang="en-US" sz="2800" i="1" dirty="0" smtClean="0">
                <a:solidFill>
                  <a:srgbClr val="FF0000"/>
                </a:solidFill>
              </a:rPr>
              <a:t>Europe</a:t>
            </a:r>
            <a:r>
              <a:rPr lang="en-US" sz="2800" dirty="0" smtClean="0"/>
              <a:t> – “generic” and “subject specific” “competences,” with more emphasis on subject specific competences</a:t>
            </a:r>
          </a:p>
          <a:p>
            <a:pPr marL="1371600" indent="-1371600">
              <a:buNone/>
            </a:pPr>
            <a:r>
              <a:rPr lang="en-US" sz="2800" dirty="0" smtClean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Indiana Pilot </a:t>
            </a:r>
            <a:r>
              <a:rPr lang="en-US" sz="2800" dirty="0" smtClean="0"/>
              <a:t>– general and subject matter competencies, with a common set of general competencies across all three disciplines</a:t>
            </a:r>
          </a:p>
          <a:p>
            <a:pPr marL="1371600" indent="-1371600">
              <a:buNone/>
            </a:pPr>
            <a:endParaRPr lang="en-US" sz="2800" dirty="0" smtClean="0"/>
          </a:p>
          <a:p>
            <a:pPr marL="1371600" indent="-1371600">
              <a:buNone/>
            </a:pPr>
            <a:r>
              <a:rPr lang="en-US" sz="2800" dirty="0" smtClean="0"/>
              <a:t>DP	Five basic areas of learning</a:t>
            </a:r>
            <a:endParaRPr lang="en-US" sz="2800" dirty="0"/>
          </a:p>
          <a:p>
            <a:pPr marL="1371600" indent="-1371600">
              <a:buNone/>
            </a:pPr>
            <a:endParaRPr lang="en-US" sz="2800" dirty="0" smtClean="0"/>
          </a:p>
          <a:p>
            <a:pPr marL="1371600" indent="-1371600">
              <a:buNone/>
            </a:pPr>
            <a:r>
              <a:rPr lang="en-US" sz="2800" dirty="0" smtClean="0"/>
              <a:t>LEAP	Four areas of Essential Learning Outcomes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Competencies are detailed</a:t>
            </a:r>
          </a:p>
          <a:p>
            <a:r>
              <a:rPr lang="en-US" dirty="0" smtClean="0"/>
              <a:t>E.g. the bachelor’s degree in chemistry had 38 subject matter competencies, such as</a:t>
            </a:r>
          </a:p>
          <a:p>
            <a:pPr lvl="1"/>
            <a:r>
              <a:rPr lang="en-US" dirty="0" smtClean="0"/>
              <a:t>Identify and handle hazardous materials</a:t>
            </a:r>
          </a:p>
          <a:p>
            <a:pPr lvl="1"/>
            <a:r>
              <a:rPr lang="en-US" dirty="0" smtClean="0"/>
              <a:t>Use computational tools to manage data</a:t>
            </a:r>
          </a:p>
          <a:p>
            <a:pPr lvl="1"/>
            <a:r>
              <a:rPr lang="en-US" dirty="0" smtClean="0"/>
              <a:t>State the properties of elements, compounds</a:t>
            </a:r>
          </a:p>
          <a:p>
            <a:pPr lvl="1"/>
            <a:r>
              <a:rPr lang="en-US" dirty="0" smtClean="0"/>
              <a:t>Organize data for meaningful interpretations</a:t>
            </a:r>
          </a:p>
          <a:p>
            <a:pPr lvl="1"/>
            <a:r>
              <a:rPr lang="en-US" dirty="0" smtClean="0"/>
              <a:t>Discern and correct causes of experimental error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4F54-10FC-4DDF-A2B1-01431EC4571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resenter xmlns="5314087c-b7d3-4c6e-8e27-ce2ab08fe4e0">NA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167F22D76A149880EA57B9B2929A0" ma:contentTypeVersion="1" ma:contentTypeDescription="Create a new document." ma:contentTypeScope="" ma:versionID="2545ba9ba6ed9a5fb0660c23934a5189">
  <xsd:schema xmlns:xsd="http://www.w3.org/2001/XMLSchema" xmlns:p="http://schemas.microsoft.com/office/2006/metadata/properties" xmlns:ns2="5314087c-b7d3-4c6e-8e27-ce2ab08fe4e0" targetNamespace="http://schemas.microsoft.com/office/2006/metadata/properties" ma:root="true" ma:fieldsID="b5bca23496e24a05d9e8e1982622b6a5" ns2:_="">
    <xsd:import namespace="5314087c-b7d3-4c6e-8e27-ce2ab08fe4e0"/>
    <xsd:element name="properties">
      <xsd:complexType>
        <xsd:sequence>
          <xsd:element name="documentManagement">
            <xsd:complexType>
              <xsd:all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314087c-b7d3-4c6e-8e27-ce2ab08fe4e0" elementFormDefault="qualified">
    <xsd:import namespace="http://schemas.microsoft.com/office/2006/documentManagement/types"/>
    <xsd:element name="Presenter" ma:index="2" ma:displayName="Presenter" ma:default="NA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00F359C-C3FD-4D02-9832-5792ACAEAF40}">
  <ds:schemaRefs>
    <ds:schemaRef ds:uri="http://schemas.microsoft.com/office/2006/metadata/properties"/>
    <ds:schemaRef ds:uri="5314087c-b7d3-4c6e-8e27-ce2ab08fe4e0"/>
  </ds:schemaRefs>
</ds:datastoreItem>
</file>

<file path=customXml/itemProps2.xml><?xml version="1.0" encoding="utf-8"?>
<ds:datastoreItem xmlns:ds="http://schemas.openxmlformats.org/officeDocument/2006/customXml" ds:itemID="{D967E824-7033-4FB3-931C-845ABFD077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8ACFF3-AF75-48D4-88B7-EAB8F535F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14087c-b7d3-4c6e-8e27-ce2ab08fe4e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447</Words>
  <Application>Microsoft Office PowerPoint</Application>
  <PresentationFormat>On-screen Show (4:3)</PresentationFormat>
  <Paragraphs>135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Update on Tuning, Degree Profile, and LEAP</vt:lpstr>
      <vt:lpstr>Broad Context for Discussion</vt:lpstr>
      <vt:lpstr>Recent Context for Discussion</vt:lpstr>
      <vt:lpstr>Immediate Context for Discussion</vt:lpstr>
      <vt:lpstr>February 25 Conference</vt:lpstr>
      <vt:lpstr>Origins/Milestones of the Initiatives </vt:lpstr>
      <vt:lpstr>Postsecondary Scope of Initiatives </vt:lpstr>
      <vt:lpstr>Student Learning Outcomes </vt:lpstr>
      <vt:lpstr>Tuning Competencies</vt:lpstr>
      <vt:lpstr>Degree Profile Basic Areas of Learning</vt:lpstr>
      <vt:lpstr>Slide 11</vt:lpstr>
      <vt:lpstr>LEAP Essential Learning Outcomes</vt:lpstr>
      <vt:lpstr>Related Activities in Each Initiative -1 </vt:lpstr>
      <vt:lpstr>Related Activities in Each Initiative -2 </vt:lpstr>
      <vt:lpstr>LEAP Colleges/States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Tuning, Degree Profile, and LEAP</dc:title>
  <dc:creator>kens</dc:creator>
  <cp:lastModifiedBy>rosemaryp</cp:lastModifiedBy>
  <cp:revision>39</cp:revision>
  <dcterms:created xsi:type="dcterms:W3CDTF">2011-03-10T16:57:18Z</dcterms:created>
  <dcterms:modified xsi:type="dcterms:W3CDTF">2011-03-14T12:27:46Z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0x010100311167F22D76A149880EA57B9B2929A0</vt:lpwstr>
  </property>
</Properties>
</file>