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6"/>
  </p:handoutMasterIdLst>
  <p:sldIdLst>
    <p:sldId id="256" r:id="rId5"/>
    <p:sldId id="257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0" r:id="rId14"/>
    <p:sldId id="261" r:id="rId15"/>
    <p:sldId id="270" r:id="rId16"/>
    <p:sldId id="279" r:id="rId17"/>
    <p:sldId id="273" r:id="rId18"/>
    <p:sldId id="275" r:id="rId19"/>
    <p:sldId id="276" r:id="rId20"/>
    <p:sldId id="277" r:id="rId21"/>
    <p:sldId id="280" r:id="rId22"/>
    <p:sldId id="281" r:id="rId23"/>
    <p:sldId id="283" r:id="rId24"/>
    <p:sldId id="285" r:id="rId25"/>
    <p:sldId id="287" r:id="rId26"/>
    <p:sldId id="271" r:id="rId27"/>
    <p:sldId id="288" r:id="rId28"/>
    <p:sldId id="274" r:id="rId29"/>
    <p:sldId id="289" r:id="rId30"/>
    <p:sldId id="290" r:id="rId31"/>
    <p:sldId id="294" r:id="rId32"/>
    <p:sldId id="291" r:id="rId33"/>
    <p:sldId id="292" r:id="rId34"/>
    <p:sldId id="293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22507-86D9-4124-96AC-7C8896AF2CB4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63EA7-038B-4828-8CCC-7D5349CA2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33411"/>
            <a:ext cx="2895600" cy="22459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September 9,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D9A96-14FE-4DE7-AC85-C8238CBB43A3}" type="datetimeFigureOut">
              <a:rPr lang="en-US" smtClean="0"/>
              <a:pPr/>
              <a:t>9/13/2011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3F3A-8A7B-4691-9708-79DB8D0DE0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tate ppt imag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ICHE Logo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391400" y="6330550"/>
            <a:ext cx="1752600" cy="527449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182972" y="6580938"/>
            <a:ext cx="18328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September 9, 2011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2" y="431800"/>
            <a:ext cx="77724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Student Success Corridor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0351" y="2980231"/>
            <a:ext cx="6400800" cy="990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Facilities Supporting the 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Student Success Vision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X:\Pictures\sulma-canc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8289" y="1363142"/>
            <a:ext cx="1524000" cy="134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X:\Pictures\Raftery from J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074" y="1363134"/>
            <a:ext cx="1524000" cy="135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X:\Pictures\leary-cellsor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3382" y="1363133"/>
            <a:ext cx="1463979" cy="132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tudent in Lab.jpg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7467653" y="1339991"/>
            <a:ext cx="1305413" cy="13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3" descr="commen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8879" y="4428067"/>
            <a:ext cx="2133600" cy="17610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sx="1000" sy="1000" algn="ctr" rotWithShape="0">
              <a:schemeClr val="tx1"/>
            </a:outerShdw>
          </a:effectLst>
        </p:spPr>
      </p:pic>
      <p:pic>
        <p:nvPicPr>
          <p:cNvPr id="9" name="Picture 24" descr="AAFWFsincla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56268" y="4428067"/>
            <a:ext cx="2133600" cy="17695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sx="1000" sy="1000" algn="ctr" rotWithShape="0">
              <a:schemeClr val="tx1"/>
            </a:outerShdw>
          </a:effectLst>
        </p:spPr>
      </p:pic>
      <p:pic>
        <p:nvPicPr>
          <p:cNvPr id="10" name="Picture 16" descr="studentsonmalltalk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3547" y="4419601"/>
            <a:ext cx="2161054" cy="17695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sx="1000" sy="1000" algn="ctr" rotWithShape="0">
              <a:schemeClr val="tx1"/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334934" y="6282264"/>
            <a:ext cx="16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Kevin P. Green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20" y="1984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Synergies Through Mixed-Use Districts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" name="Picture 2" descr="Original Image path: G:\54682.00\Graphics\09_Aug08\Board Mtg JPGS\400sc_Design Diagram_DARK-ak_0011_trans.jpg&#10;Original Size: 0KB&#10;No compression.&#10;Last Updated: 1/27/2009 2:19:44 PM by akoumoutsos via Sasaki PPT Image Manager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 l="10001" t="14903" r="4901" b="703"/>
          <a:stretch>
            <a:fillRect/>
          </a:stretch>
        </p:blipFill>
        <p:spPr bwMode="auto">
          <a:xfrm>
            <a:off x="1310743" y="1492031"/>
            <a:ext cx="6097590" cy="457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3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7345" y="4470430"/>
            <a:ext cx="28321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9570" y="1926183"/>
            <a:ext cx="28130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Text Box 3"/>
          <p:cNvSpPr txBox="1">
            <a:spLocks noChangeArrowheads="1"/>
          </p:cNvSpPr>
          <p:nvPr/>
        </p:nvSpPr>
        <p:spPr bwMode="auto">
          <a:xfrm>
            <a:off x="1693333" y="3228504"/>
            <a:ext cx="12451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800" dirty="0">
                <a:solidFill>
                  <a:srgbClr val="4D4D4D"/>
                </a:solidFill>
                <a:latin typeface="Futura" pitchFamily="34" charset="0"/>
              </a:rPr>
              <a:t>State Street</a:t>
            </a:r>
          </a:p>
        </p:txBody>
      </p:sp>
      <p:sp>
        <p:nvSpPr>
          <p:cNvPr id="121" name="Text Box 4"/>
          <p:cNvSpPr txBox="1">
            <a:spLocks noChangeArrowheads="1"/>
          </p:cNvSpPr>
          <p:nvPr/>
        </p:nvSpPr>
        <p:spPr bwMode="auto">
          <a:xfrm>
            <a:off x="1693333" y="3228504"/>
            <a:ext cx="12451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800" dirty="0">
                <a:solidFill>
                  <a:srgbClr val="4D4D4D"/>
                </a:solidFill>
                <a:latin typeface="Futura" pitchFamily="34" charset="0"/>
              </a:rPr>
              <a:t>State Street</a:t>
            </a:r>
          </a:p>
        </p:txBody>
      </p:sp>
      <p:sp>
        <p:nvSpPr>
          <p:cNvPr id="122" name="Rectangle 5"/>
          <p:cNvSpPr>
            <a:spLocks noChangeArrowheads="1"/>
          </p:cNvSpPr>
          <p:nvPr/>
        </p:nvSpPr>
        <p:spPr bwMode="auto">
          <a:xfrm>
            <a:off x="6201833" y="3185933"/>
            <a:ext cx="58107" cy="70558"/>
          </a:xfrm>
          <a:prstGeom prst="rect">
            <a:avLst/>
          </a:prstGeom>
          <a:solidFill>
            <a:srgbClr val="37372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23" name="Group 6"/>
          <p:cNvGrpSpPr>
            <a:grpSpLocks/>
          </p:cNvGrpSpPr>
          <p:nvPr/>
        </p:nvGrpSpPr>
        <p:grpSpPr bwMode="auto">
          <a:xfrm>
            <a:off x="2531533" y="2644126"/>
            <a:ext cx="3266421" cy="2406236"/>
            <a:chOff x="1232" y="1033"/>
            <a:chExt cx="3148" cy="2319"/>
          </a:xfrm>
        </p:grpSpPr>
        <p:sp>
          <p:nvSpPr>
            <p:cNvPr id="124" name="Rectangle 7"/>
            <p:cNvSpPr>
              <a:spLocks noChangeArrowheads="1"/>
            </p:cNvSpPr>
            <p:nvPr/>
          </p:nvSpPr>
          <p:spPr bwMode="auto">
            <a:xfrm>
              <a:off x="1232" y="1104"/>
              <a:ext cx="2536" cy="2248"/>
            </a:xfrm>
            <a:prstGeom prst="rect">
              <a:avLst/>
            </a:prstGeom>
            <a:solidFill>
              <a:srgbClr val="808000">
                <a:alpha val="36078"/>
              </a:srgbClr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5" name="Text Box 8"/>
            <p:cNvSpPr txBox="1">
              <a:spLocks noChangeArrowheads="1"/>
            </p:cNvSpPr>
            <p:nvPr/>
          </p:nvSpPr>
          <p:spPr bwMode="auto">
            <a:xfrm>
              <a:off x="2251" y="1033"/>
              <a:ext cx="21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chemeClr val="bg1"/>
                  </a:solidFill>
                  <a:latin typeface="Futura" pitchFamily="34" charset="0"/>
                </a:rPr>
                <a:t>Residential</a:t>
              </a:r>
            </a:p>
          </p:txBody>
        </p:sp>
      </p:grpSp>
      <p:grpSp>
        <p:nvGrpSpPr>
          <p:cNvPr id="126" name="Group 9"/>
          <p:cNvGrpSpPr>
            <a:grpSpLocks/>
          </p:cNvGrpSpPr>
          <p:nvPr/>
        </p:nvGrpSpPr>
        <p:grpSpPr bwMode="auto">
          <a:xfrm>
            <a:off x="2514601" y="3833065"/>
            <a:ext cx="2641600" cy="264026"/>
            <a:chOff x="1088" y="2149"/>
            <a:chExt cx="2808" cy="339"/>
          </a:xfrm>
        </p:grpSpPr>
        <p:sp>
          <p:nvSpPr>
            <p:cNvPr id="127" name="Rectangle 10"/>
            <p:cNvSpPr>
              <a:spLocks noChangeArrowheads="1"/>
            </p:cNvSpPr>
            <p:nvPr/>
          </p:nvSpPr>
          <p:spPr bwMode="auto">
            <a:xfrm>
              <a:off x="1872" y="2152"/>
              <a:ext cx="504" cy="320"/>
            </a:xfrm>
            <a:prstGeom prst="rect">
              <a:avLst/>
            </a:prstGeom>
            <a:solidFill>
              <a:srgbClr val="FF0000">
                <a:alpha val="3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28" name="Group 11"/>
            <p:cNvGrpSpPr>
              <a:grpSpLocks/>
            </p:cNvGrpSpPr>
            <p:nvPr/>
          </p:nvGrpSpPr>
          <p:grpSpPr bwMode="auto">
            <a:xfrm>
              <a:off x="1088" y="2149"/>
              <a:ext cx="2808" cy="339"/>
              <a:chOff x="1088" y="2149"/>
              <a:chExt cx="2808" cy="339"/>
            </a:xfrm>
          </p:grpSpPr>
          <p:sp>
            <p:nvSpPr>
              <p:cNvPr id="129" name="Rectangle 12"/>
              <p:cNvSpPr>
                <a:spLocks noChangeArrowheads="1"/>
              </p:cNvSpPr>
              <p:nvPr/>
            </p:nvSpPr>
            <p:spPr bwMode="auto">
              <a:xfrm>
                <a:off x="2376" y="2154"/>
                <a:ext cx="504" cy="320"/>
              </a:xfrm>
              <a:prstGeom prst="rect">
                <a:avLst/>
              </a:prstGeom>
              <a:solidFill>
                <a:srgbClr val="FF0000">
                  <a:alpha val="3098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0" name="Rectangle 13"/>
              <p:cNvSpPr>
                <a:spLocks noChangeArrowheads="1"/>
              </p:cNvSpPr>
              <p:nvPr/>
            </p:nvSpPr>
            <p:spPr bwMode="auto">
              <a:xfrm>
                <a:off x="3384" y="2152"/>
                <a:ext cx="512" cy="320"/>
              </a:xfrm>
              <a:prstGeom prst="rect">
                <a:avLst/>
              </a:prstGeom>
              <a:solidFill>
                <a:srgbClr val="FF0000">
                  <a:alpha val="3098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1" name="Rectangle 14"/>
              <p:cNvSpPr>
                <a:spLocks noChangeArrowheads="1"/>
              </p:cNvSpPr>
              <p:nvPr/>
            </p:nvSpPr>
            <p:spPr bwMode="auto">
              <a:xfrm>
                <a:off x="2880" y="2152"/>
                <a:ext cx="504" cy="320"/>
              </a:xfrm>
              <a:prstGeom prst="rect">
                <a:avLst/>
              </a:prstGeom>
              <a:solidFill>
                <a:srgbClr val="FF0000">
                  <a:alpha val="3098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32" name="Group 15"/>
              <p:cNvGrpSpPr>
                <a:grpSpLocks/>
              </p:cNvGrpSpPr>
              <p:nvPr/>
            </p:nvGrpSpPr>
            <p:grpSpPr bwMode="auto">
              <a:xfrm>
                <a:off x="1088" y="2149"/>
                <a:ext cx="1773" cy="339"/>
                <a:chOff x="1088" y="2149"/>
                <a:chExt cx="1773" cy="339"/>
              </a:xfrm>
            </p:grpSpPr>
            <p:sp>
              <p:nvSpPr>
                <p:cNvPr id="133" name="Rectangle 16"/>
                <p:cNvSpPr>
                  <a:spLocks noChangeArrowheads="1"/>
                </p:cNvSpPr>
                <p:nvPr/>
              </p:nvSpPr>
              <p:spPr bwMode="auto">
                <a:xfrm>
                  <a:off x="1088" y="2168"/>
                  <a:ext cx="784" cy="320"/>
                </a:xfrm>
                <a:prstGeom prst="rect">
                  <a:avLst/>
                </a:prstGeom>
                <a:solidFill>
                  <a:srgbClr val="FF0000">
                    <a:alpha val="3098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844" y="2149"/>
                  <a:ext cx="1017" cy="3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 dirty="0">
                      <a:solidFill>
                        <a:schemeClr val="bg1"/>
                      </a:solidFill>
                      <a:latin typeface="Futura" pitchFamily="34" charset="0"/>
                    </a:rPr>
                    <a:t>Collaborative</a:t>
                  </a:r>
                </a:p>
              </p:txBody>
            </p:sp>
          </p:grpSp>
        </p:grpSp>
      </p:grpSp>
      <p:grpSp>
        <p:nvGrpSpPr>
          <p:cNvPr id="135" name="Group 18"/>
          <p:cNvGrpSpPr>
            <a:grpSpLocks/>
          </p:cNvGrpSpPr>
          <p:nvPr/>
        </p:nvGrpSpPr>
        <p:grpSpPr bwMode="auto">
          <a:xfrm>
            <a:off x="2686049" y="3595753"/>
            <a:ext cx="2687685" cy="1646701"/>
            <a:chOff x="1872" y="1829"/>
            <a:chExt cx="2387" cy="1322"/>
          </a:xfrm>
        </p:grpSpPr>
        <p:sp>
          <p:nvSpPr>
            <p:cNvPr id="136" name="AutoShape 19"/>
            <p:cNvSpPr>
              <a:spLocks noChangeArrowheads="1"/>
            </p:cNvSpPr>
            <p:nvPr/>
          </p:nvSpPr>
          <p:spPr bwMode="auto">
            <a:xfrm rot="5400000">
              <a:off x="1715" y="1986"/>
              <a:ext cx="1322" cy="1008"/>
            </a:xfrm>
            <a:prstGeom prst="triangle">
              <a:avLst>
                <a:gd name="adj" fmla="val 50000"/>
              </a:avLst>
            </a:prstGeom>
            <a:solidFill>
              <a:srgbClr val="CC99FF">
                <a:alpha val="4117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7" name="Text Box 20"/>
            <p:cNvSpPr txBox="1">
              <a:spLocks noChangeArrowheads="1"/>
            </p:cNvSpPr>
            <p:nvPr/>
          </p:nvSpPr>
          <p:spPr bwMode="auto">
            <a:xfrm>
              <a:off x="2130" y="2461"/>
              <a:ext cx="212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chemeClr val="bg1"/>
                  </a:solidFill>
                  <a:latin typeface="Futura" pitchFamily="34" charset="0"/>
                </a:rPr>
                <a:t>Research</a:t>
              </a:r>
            </a:p>
          </p:txBody>
        </p:sp>
      </p:grpSp>
      <p:grpSp>
        <p:nvGrpSpPr>
          <p:cNvPr id="138" name="Group 21"/>
          <p:cNvGrpSpPr>
            <a:grpSpLocks/>
          </p:cNvGrpSpPr>
          <p:nvPr/>
        </p:nvGrpSpPr>
        <p:grpSpPr bwMode="auto">
          <a:xfrm>
            <a:off x="3949700" y="2957112"/>
            <a:ext cx="2809872" cy="1596895"/>
            <a:chOff x="2376" y="1293"/>
            <a:chExt cx="2584" cy="1322"/>
          </a:xfrm>
        </p:grpSpPr>
        <p:sp>
          <p:nvSpPr>
            <p:cNvPr id="139" name="AutoShape 22"/>
            <p:cNvSpPr>
              <a:spLocks noChangeArrowheads="1"/>
            </p:cNvSpPr>
            <p:nvPr/>
          </p:nvSpPr>
          <p:spPr bwMode="auto">
            <a:xfrm rot="-5555411">
              <a:off x="2219" y="1450"/>
              <a:ext cx="1322" cy="1008"/>
            </a:xfrm>
            <a:prstGeom prst="triangle">
              <a:avLst>
                <a:gd name="adj" fmla="val 50000"/>
              </a:avLst>
            </a:prstGeom>
            <a:solidFill>
              <a:srgbClr val="33CCCC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0" name="Text Box 23"/>
            <p:cNvSpPr txBox="1">
              <a:spLocks noChangeArrowheads="1"/>
            </p:cNvSpPr>
            <p:nvPr/>
          </p:nvSpPr>
          <p:spPr bwMode="auto">
            <a:xfrm>
              <a:off x="2831" y="1922"/>
              <a:ext cx="2129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chemeClr val="bg1"/>
                  </a:solidFill>
                  <a:latin typeface="Futura" pitchFamily="34" charset="0"/>
                </a:rPr>
                <a:t>Academic</a:t>
              </a:r>
            </a:p>
          </p:txBody>
        </p:sp>
      </p:grpSp>
      <p:grpSp>
        <p:nvGrpSpPr>
          <p:cNvPr id="141" name="Group 18"/>
          <p:cNvGrpSpPr>
            <a:grpSpLocks/>
          </p:cNvGrpSpPr>
          <p:nvPr/>
        </p:nvGrpSpPr>
        <p:grpSpPr bwMode="auto">
          <a:xfrm>
            <a:off x="2692400" y="2566182"/>
            <a:ext cx="939045" cy="1311550"/>
            <a:chOff x="2382" y="2026"/>
            <a:chExt cx="905" cy="1264"/>
          </a:xfrm>
        </p:grpSpPr>
        <p:sp>
          <p:nvSpPr>
            <p:cNvPr id="142" name="AutoShape 19"/>
            <p:cNvSpPr>
              <a:spLocks noChangeArrowheads="1"/>
            </p:cNvSpPr>
            <p:nvPr/>
          </p:nvSpPr>
          <p:spPr bwMode="auto">
            <a:xfrm rot="5400000">
              <a:off x="2203" y="2205"/>
              <a:ext cx="1264" cy="905"/>
            </a:xfrm>
            <a:prstGeom prst="triangle">
              <a:avLst>
                <a:gd name="adj" fmla="val 50000"/>
              </a:avLst>
            </a:prstGeom>
            <a:solidFill>
              <a:srgbClr val="DE7500">
                <a:alpha val="4117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3" name="Text Box 20"/>
            <p:cNvSpPr txBox="1">
              <a:spLocks noChangeArrowheads="1"/>
            </p:cNvSpPr>
            <p:nvPr/>
          </p:nvSpPr>
          <p:spPr bwMode="auto">
            <a:xfrm>
              <a:off x="2383" y="2517"/>
              <a:ext cx="831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chemeClr val="bg1"/>
                  </a:solidFill>
                  <a:latin typeface="Futura" pitchFamily="34" charset="0"/>
                </a:rPr>
                <a:t>Student Life</a:t>
              </a:r>
            </a:p>
          </p:txBody>
        </p:sp>
      </p:grpSp>
      <p:grpSp>
        <p:nvGrpSpPr>
          <p:cNvPr id="144" name="Group 9"/>
          <p:cNvGrpSpPr>
            <a:grpSpLocks/>
          </p:cNvGrpSpPr>
          <p:nvPr/>
        </p:nvGrpSpPr>
        <p:grpSpPr bwMode="auto">
          <a:xfrm>
            <a:off x="3208666" y="3209061"/>
            <a:ext cx="1490310" cy="400243"/>
            <a:chOff x="695" y="2065"/>
            <a:chExt cx="3812" cy="489"/>
          </a:xfrm>
        </p:grpSpPr>
        <p:sp>
          <p:nvSpPr>
            <p:cNvPr id="145" name="Rectangle 10"/>
            <p:cNvSpPr>
              <a:spLocks noChangeArrowheads="1"/>
            </p:cNvSpPr>
            <p:nvPr/>
          </p:nvSpPr>
          <p:spPr bwMode="auto">
            <a:xfrm>
              <a:off x="1872" y="2152"/>
              <a:ext cx="504" cy="320"/>
            </a:xfrm>
            <a:prstGeom prst="rect">
              <a:avLst/>
            </a:prstGeom>
            <a:solidFill>
              <a:srgbClr val="FF0000">
                <a:alpha val="3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46" name="Group 11"/>
            <p:cNvGrpSpPr>
              <a:grpSpLocks/>
            </p:cNvGrpSpPr>
            <p:nvPr/>
          </p:nvGrpSpPr>
          <p:grpSpPr bwMode="auto">
            <a:xfrm>
              <a:off x="695" y="2065"/>
              <a:ext cx="3812" cy="489"/>
              <a:chOff x="695" y="2065"/>
              <a:chExt cx="3812" cy="489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2376" y="2154"/>
                <a:ext cx="504" cy="320"/>
              </a:xfrm>
              <a:prstGeom prst="rect">
                <a:avLst/>
              </a:prstGeom>
              <a:solidFill>
                <a:srgbClr val="FF0000">
                  <a:alpha val="3098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8" name="Rectangle 13"/>
              <p:cNvSpPr>
                <a:spLocks noChangeArrowheads="1"/>
              </p:cNvSpPr>
              <p:nvPr/>
            </p:nvSpPr>
            <p:spPr bwMode="auto">
              <a:xfrm>
                <a:off x="3384" y="2152"/>
                <a:ext cx="512" cy="320"/>
              </a:xfrm>
              <a:prstGeom prst="rect">
                <a:avLst/>
              </a:prstGeom>
              <a:solidFill>
                <a:srgbClr val="FF0000">
                  <a:alpha val="3098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9" name="Rectangle 14"/>
              <p:cNvSpPr>
                <a:spLocks noChangeArrowheads="1"/>
              </p:cNvSpPr>
              <p:nvPr/>
            </p:nvSpPr>
            <p:spPr bwMode="auto">
              <a:xfrm>
                <a:off x="2880" y="2152"/>
                <a:ext cx="504" cy="320"/>
              </a:xfrm>
              <a:prstGeom prst="rect">
                <a:avLst/>
              </a:prstGeom>
              <a:solidFill>
                <a:srgbClr val="FF0000">
                  <a:alpha val="3098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50" name="Group 15"/>
              <p:cNvGrpSpPr>
                <a:grpSpLocks/>
              </p:cNvGrpSpPr>
              <p:nvPr/>
            </p:nvGrpSpPr>
            <p:grpSpPr bwMode="auto">
              <a:xfrm>
                <a:off x="695" y="2065"/>
                <a:ext cx="3812" cy="489"/>
                <a:chOff x="695" y="2065"/>
                <a:chExt cx="3812" cy="489"/>
              </a:xfrm>
            </p:grpSpPr>
            <p:sp>
              <p:nvSpPr>
                <p:cNvPr id="151" name="Rectangle 16"/>
                <p:cNvSpPr>
                  <a:spLocks noChangeArrowheads="1"/>
                </p:cNvSpPr>
                <p:nvPr/>
              </p:nvSpPr>
              <p:spPr bwMode="auto">
                <a:xfrm>
                  <a:off x="1088" y="2153"/>
                  <a:ext cx="784" cy="320"/>
                </a:xfrm>
                <a:prstGeom prst="rect">
                  <a:avLst/>
                </a:prstGeom>
                <a:solidFill>
                  <a:srgbClr val="FF0000">
                    <a:alpha val="3098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5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695" y="2065"/>
                  <a:ext cx="3812" cy="4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00" dirty="0">
                      <a:solidFill>
                        <a:schemeClr val="bg1"/>
                      </a:solidFill>
                      <a:latin typeface="Futura" pitchFamily="34" charset="0"/>
                    </a:rPr>
                    <a:t>Student Success Corridor</a:t>
                  </a:r>
                </a:p>
              </p:txBody>
            </p:sp>
          </p:grpSp>
        </p:grpSp>
      </p:grpSp>
      <p:sp>
        <p:nvSpPr>
          <p:cNvPr id="153" name="Rounded Rectangle 39"/>
          <p:cNvSpPr>
            <a:spLocks noChangeArrowheads="1"/>
          </p:cNvSpPr>
          <p:nvPr/>
        </p:nvSpPr>
        <p:spPr bwMode="auto">
          <a:xfrm>
            <a:off x="3698346" y="4073252"/>
            <a:ext cx="699355" cy="622571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C79223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4" name="Text Box 17"/>
          <p:cNvSpPr txBox="1">
            <a:spLocks noChangeArrowheads="1"/>
          </p:cNvSpPr>
          <p:nvPr/>
        </p:nvSpPr>
        <p:spPr bwMode="auto">
          <a:xfrm>
            <a:off x="3547004" y="4037717"/>
            <a:ext cx="1000265" cy="9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en-US" sz="900" dirty="0">
                <a:solidFill>
                  <a:schemeClr val="bg1"/>
                </a:solidFill>
                <a:latin typeface="Futura"/>
              </a:rPr>
              <a:t>Life and</a:t>
            </a:r>
          </a:p>
          <a:p>
            <a:pPr algn="ctr">
              <a:spcBef>
                <a:spcPts val="200"/>
              </a:spcBef>
              <a:defRPr/>
            </a:pPr>
            <a:r>
              <a:rPr lang="en-US" sz="900" dirty="0">
                <a:solidFill>
                  <a:schemeClr val="bg1"/>
                </a:solidFill>
                <a:latin typeface="Futura"/>
              </a:rPr>
              <a:t>Health Sciences</a:t>
            </a:r>
          </a:p>
          <a:p>
            <a:pPr algn="ctr">
              <a:spcBef>
                <a:spcPts val="200"/>
              </a:spcBef>
              <a:defRPr/>
            </a:pPr>
            <a:r>
              <a:rPr lang="en-US" sz="900" dirty="0" smtClean="0">
                <a:solidFill>
                  <a:schemeClr val="bg1"/>
                </a:solidFill>
                <a:latin typeface="Futura"/>
              </a:rPr>
              <a:t>Park</a:t>
            </a:r>
            <a:endParaRPr lang="en-US" sz="900" dirty="0">
              <a:solidFill>
                <a:schemeClr val="bg1"/>
              </a:solidFill>
              <a:latin typeface="Futura"/>
            </a:endParaRPr>
          </a:p>
          <a:p>
            <a:pPr>
              <a:spcBef>
                <a:spcPct val="50000"/>
              </a:spcBef>
              <a:defRPr/>
            </a:pPr>
            <a:endParaRPr lang="en-US" sz="900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298268" y="1413929"/>
            <a:ext cx="1989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Student Success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Corridor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459133" y="3911605"/>
            <a:ext cx="168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Life and Health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Sciences Park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25" y="342373"/>
            <a:ext cx="6671746" cy="79216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Campus Master Plan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Original Image path: C:\Documents and Settings\areaves\Desktop\Purdue Board Mtg_PPT\Board Mtg JPGS revised\400sc_Design Diagram_dark_0004_Transportation.jpg&#10;Original Size: 0KB&#10;No compression.&#10;Last Updated: 1/27/2009 7:06:06 PM by areaves via Sasaki PPT Image Manager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 r="268"/>
          <a:stretch>
            <a:fillRect/>
          </a:stretch>
        </p:blipFill>
        <p:spPr bwMode="auto">
          <a:xfrm>
            <a:off x="1295400" y="1499423"/>
            <a:ext cx="6316133" cy="4748975"/>
          </a:xfrm>
          <a:prstGeom prst="rect">
            <a:avLst/>
          </a:prstGeom>
          <a:noFill/>
          <a:ln w="28575" cap="rnd">
            <a:noFill/>
            <a:prstDash val="sysDot"/>
            <a:bevel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59667" y="3496733"/>
            <a:ext cx="1600200" cy="1239310"/>
          </a:xfrm>
          <a:prstGeom prst="rect">
            <a:avLst/>
          </a:prstGeom>
          <a:noFill/>
          <a:ln w="38100" algn="ctr">
            <a:solidFill>
              <a:srgbClr val="FCF1D3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2658548" y="4690541"/>
            <a:ext cx="89800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chemeClr val="bg1"/>
                </a:solidFill>
                <a:latin typeface="Futura" pitchFamily="34" charset="0"/>
              </a:rPr>
              <a:t>Shuttle Loop</a:t>
            </a:r>
            <a:endParaRPr lang="en-US" sz="1000" dirty="0">
              <a:solidFill>
                <a:schemeClr val="bg1"/>
              </a:solidFill>
              <a:latin typeface="Futura" pitchFamily="34" charset="0"/>
            </a:endParaRP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276601" y="3259666"/>
            <a:ext cx="1752599" cy="431800"/>
            <a:chOff x="1088" y="2152"/>
            <a:chExt cx="3134" cy="346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872" y="2152"/>
              <a:ext cx="504" cy="320"/>
            </a:xfrm>
            <a:prstGeom prst="rect">
              <a:avLst/>
            </a:prstGeom>
            <a:solidFill>
              <a:srgbClr val="FF0000">
                <a:alpha val="3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1088" y="2152"/>
              <a:ext cx="3134" cy="346"/>
              <a:chOff x="1088" y="2152"/>
              <a:chExt cx="3134" cy="346"/>
            </a:xfrm>
          </p:grpSpPr>
          <p:sp>
            <p:nvSpPr>
              <p:cNvPr id="11" name="Rectangle 12"/>
              <p:cNvSpPr>
                <a:spLocks noChangeArrowheads="1"/>
              </p:cNvSpPr>
              <p:nvPr/>
            </p:nvSpPr>
            <p:spPr bwMode="auto">
              <a:xfrm>
                <a:off x="2376" y="2154"/>
                <a:ext cx="504" cy="320"/>
              </a:xfrm>
              <a:prstGeom prst="rect">
                <a:avLst/>
              </a:prstGeom>
              <a:solidFill>
                <a:srgbClr val="FF0000">
                  <a:alpha val="3098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" name="Rectangle 13"/>
              <p:cNvSpPr>
                <a:spLocks noChangeArrowheads="1"/>
              </p:cNvSpPr>
              <p:nvPr/>
            </p:nvSpPr>
            <p:spPr bwMode="auto">
              <a:xfrm>
                <a:off x="3384" y="2152"/>
                <a:ext cx="512" cy="320"/>
              </a:xfrm>
              <a:prstGeom prst="rect">
                <a:avLst/>
              </a:prstGeom>
              <a:solidFill>
                <a:srgbClr val="FF0000">
                  <a:alpha val="3098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" name="Rectangle 14"/>
              <p:cNvSpPr>
                <a:spLocks noChangeArrowheads="1"/>
              </p:cNvSpPr>
              <p:nvPr/>
            </p:nvSpPr>
            <p:spPr bwMode="auto">
              <a:xfrm>
                <a:off x="2880" y="2152"/>
                <a:ext cx="504" cy="320"/>
              </a:xfrm>
              <a:prstGeom prst="rect">
                <a:avLst/>
              </a:prstGeom>
              <a:solidFill>
                <a:srgbClr val="FF0000">
                  <a:alpha val="3098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4" name="Group 15"/>
              <p:cNvGrpSpPr>
                <a:grpSpLocks/>
              </p:cNvGrpSpPr>
              <p:nvPr/>
            </p:nvGrpSpPr>
            <p:grpSpPr bwMode="auto">
              <a:xfrm>
                <a:off x="1088" y="2154"/>
                <a:ext cx="3134" cy="344"/>
                <a:chOff x="1088" y="2154"/>
                <a:chExt cx="3134" cy="344"/>
              </a:xfrm>
            </p:grpSpPr>
            <p:sp>
              <p:nvSpPr>
                <p:cNvPr id="15" name="Rectangle 16"/>
                <p:cNvSpPr>
                  <a:spLocks noChangeArrowheads="1"/>
                </p:cNvSpPr>
                <p:nvPr/>
              </p:nvSpPr>
              <p:spPr bwMode="auto">
                <a:xfrm>
                  <a:off x="1088" y="2178"/>
                  <a:ext cx="784" cy="320"/>
                </a:xfrm>
                <a:prstGeom prst="rect">
                  <a:avLst/>
                </a:prstGeom>
                <a:solidFill>
                  <a:srgbClr val="FF0000">
                    <a:alpha val="3098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090" y="2154"/>
                  <a:ext cx="3132" cy="1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 dirty="0">
                      <a:solidFill>
                        <a:schemeClr val="bg1"/>
                      </a:solidFill>
                      <a:latin typeface="Futura" pitchFamily="34" charset="0"/>
                    </a:rPr>
                    <a:t>Student Success Corridor</a:t>
                  </a:r>
                </a:p>
              </p:txBody>
            </p:sp>
          </p:grpSp>
        </p:grpSp>
      </p:grpSp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3808423" y="4042028"/>
            <a:ext cx="797443" cy="709890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C79223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705226" y="4025377"/>
            <a:ext cx="1027641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  <a:latin typeface="Futura"/>
              </a:rPr>
              <a:t>Life and</a:t>
            </a:r>
          </a:p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  <a:latin typeface="Futura"/>
              </a:rPr>
              <a:t>Health Sciences</a:t>
            </a:r>
          </a:p>
          <a:p>
            <a:pPr algn="ctr">
              <a:defRPr/>
            </a:pPr>
            <a:r>
              <a:rPr lang="en-US" sz="1050" dirty="0" smtClean="0">
                <a:solidFill>
                  <a:schemeClr val="bg1"/>
                </a:solidFill>
                <a:latin typeface="Futura"/>
              </a:rPr>
              <a:t>Park</a:t>
            </a:r>
            <a:endParaRPr lang="en-US" sz="1050" dirty="0">
              <a:solidFill>
                <a:schemeClr val="bg1"/>
              </a:solidFill>
              <a:latin typeface="Futura"/>
            </a:endParaRPr>
          </a:p>
          <a:p>
            <a:pPr>
              <a:spcBef>
                <a:spcPct val="50000"/>
              </a:spcBef>
              <a:defRPr/>
            </a:pPr>
            <a:endParaRPr lang="en-US" sz="900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1533" y="1930413"/>
            <a:ext cx="15663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Create a simple, and integrated transportation system with a perimeter parkway.  </a:t>
            </a:r>
          </a:p>
          <a:p>
            <a:endParaRPr lang="en-US" sz="1600" dirty="0" smtClean="0"/>
          </a:p>
          <a:p>
            <a:r>
              <a:rPr lang="en-US" sz="1600" dirty="0" smtClean="0"/>
              <a:t>This will make Third Street and State Street more pedestrian Friendly.  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527800" y="973667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Transportation System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393" y="16456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Student Success Corridor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WL crop 1.jpg"/>
          <p:cNvPicPr>
            <a:picLocks noChangeAspect="1"/>
          </p:cNvPicPr>
          <p:nvPr/>
        </p:nvPicPr>
        <p:blipFill>
          <a:blip r:embed="rId2" cstate="print"/>
          <a:srcRect l="11031" t="8550" r="10307" b="8374"/>
          <a:stretch>
            <a:fillRect/>
          </a:stretch>
        </p:blipFill>
        <p:spPr bwMode="auto">
          <a:xfrm rot="5400000">
            <a:off x="2788036" y="44837"/>
            <a:ext cx="4668596" cy="762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10200" y="973667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C-SEL as Anchor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Footprint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/>
          <a:srcRect l="20682" t="10231" r="17911" b="10561"/>
          <a:stretch>
            <a:fillRect/>
          </a:stretch>
        </p:blipFill>
        <p:spPr bwMode="auto">
          <a:xfrm>
            <a:off x="2032027" y="1390569"/>
            <a:ext cx="6045200" cy="480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236164" y="-38641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/>
          <a:srcRect l="38070" r="27614" b="37246"/>
          <a:stretch>
            <a:fillRect/>
          </a:stretch>
        </p:blipFill>
        <p:spPr bwMode="auto">
          <a:xfrm>
            <a:off x="5460993" y="1507865"/>
            <a:ext cx="3293533" cy="452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227500" y="1323159"/>
            <a:ext cx="4143489" cy="4882331"/>
          </a:xfrm>
          <a:prstGeom prst="rect">
            <a:avLst/>
          </a:prstGeom>
          <a:noFill/>
          <a:ln w="38100" cmpd="sng">
            <a:noFill/>
          </a:ln>
        </p:spPr>
        <p:txBody>
          <a:bodyPr/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1800" dirty="0">
                <a:latin typeface="Arial"/>
                <a:ea typeface="+mj-ea"/>
                <a:cs typeface="Arial"/>
              </a:rPr>
              <a:t>Center for Student Excellence &amp; </a:t>
            </a:r>
            <a:r>
              <a:rPr lang="en-US" sz="1800" dirty="0" smtClean="0">
                <a:latin typeface="Arial"/>
                <a:ea typeface="+mj-ea"/>
                <a:cs typeface="Arial"/>
              </a:rPr>
              <a:t>Leadership (C-SEL)</a:t>
            </a:r>
            <a:endParaRPr lang="en-US" sz="1800" dirty="0">
              <a:latin typeface="Arial"/>
              <a:ea typeface="+mj-ea"/>
              <a:cs typeface="Arial"/>
            </a:endParaRPr>
          </a:p>
          <a:p>
            <a:pPr>
              <a:defRPr/>
            </a:pPr>
            <a:endParaRPr lang="en-US" sz="1200" b="1" dirty="0">
              <a:latin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latin typeface="Arial" pitchFamily="34" charset="0"/>
              </a:rPr>
              <a:t>  Vision established as part of </a:t>
            </a:r>
            <a:r>
              <a:rPr lang="en-US" sz="1200" i="1" dirty="0" smtClean="0">
                <a:latin typeface="Arial" pitchFamily="34" charset="0"/>
              </a:rPr>
              <a:t>New Synergies </a:t>
            </a:r>
            <a:r>
              <a:rPr lang="en-US" sz="1200" dirty="0" smtClean="0">
                <a:latin typeface="Arial" pitchFamily="34" charset="0"/>
              </a:rPr>
              <a:t>strategic</a:t>
            </a:r>
          </a:p>
          <a:p>
            <a:pPr>
              <a:lnSpc>
                <a:spcPct val="150000"/>
              </a:lnSpc>
              <a:defRPr/>
            </a:pPr>
            <a:r>
              <a:rPr lang="en-US" sz="1200" dirty="0" smtClean="0">
                <a:latin typeface="Arial" pitchFamily="34" charset="0"/>
              </a:rPr>
              <a:t>    plan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latin typeface="Arial" pitchFamily="34" charset="0"/>
              </a:rPr>
              <a:t>  Planning group included twice as many students as</a:t>
            </a:r>
          </a:p>
          <a:p>
            <a:pPr>
              <a:lnSpc>
                <a:spcPct val="150000"/>
              </a:lnSpc>
              <a:defRPr/>
            </a:pPr>
            <a:r>
              <a:rPr lang="en-US" sz="1200" dirty="0" smtClean="0">
                <a:latin typeface="Arial" pitchFamily="34" charset="0"/>
              </a:rPr>
              <a:t>    administrators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latin typeface="Arial" pitchFamily="34" charset="0"/>
              </a:rPr>
              <a:t>  Provide a transformative environment to support student</a:t>
            </a:r>
          </a:p>
          <a:p>
            <a:pPr>
              <a:lnSpc>
                <a:spcPct val="150000"/>
              </a:lnSpc>
              <a:defRPr/>
            </a:pPr>
            <a:r>
              <a:rPr lang="en-US" sz="1200" dirty="0" smtClean="0">
                <a:latin typeface="Arial" pitchFamily="34" charset="0"/>
              </a:rPr>
              <a:t>   collaboration, development, and leadership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latin typeface="Arial" pitchFamily="34" charset="0"/>
              </a:rPr>
              <a:t>  Create a hub for student organization activities and</a:t>
            </a:r>
          </a:p>
          <a:p>
            <a:pPr>
              <a:lnSpc>
                <a:spcPct val="150000"/>
              </a:lnSpc>
              <a:defRPr/>
            </a:pPr>
            <a:r>
              <a:rPr lang="en-US" sz="1200" dirty="0" smtClean="0">
                <a:latin typeface="Arial" pitchFamily="34" charset="0"/>
              </a:rPr>
              <a:t>   interaction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latin typeface="Arial" pitchFamily="34" charset="0"/>
              </a:rPr>
              <a:t>  Gather student success programs and activities into a</a:t>
            </a:r>
          </a:p>
          <a:p>
            <a:pPr>
              <a:lnSpc>
                <a:spcPct val="150000"/>
              </a:lnSpc>
              <a:defRPr/>
            </a:pPr>
            <a:r>
              <a:rPr lang="en-US" sz="1200" dirty="0" smtClean="0">
                <a:latin typeface="Arial" pitchFamily="34" charset="0"/>
              </a:rPr>
              <a:t>   “one-stop shop”</a:t>
            </a:r>
          </a:p>
          <a:p>
            <a:pPr>
              <a:defRPr/>
            </a:pPr>
            <a:endParaRPr lang="en-US" sz="1200" dirty="0">
              <a:latin typeface="Arial" pitchFamily="34" charset="0"/>
            </a:endParaRPr>
          </a:p>
          <a:p>
            <a:pPr>
              <a:defRPr/>
            </a:pPr>
            <a:r>
              <a:rPr lang="en-US" sz="1200" b="1" dirty="0" smtClean="0">
                <a:latin typeface="Arial" pitchFamily="34" charset="0"/>
              </a:rPr>
              <a:t>Total Cost</a:t>
            </a:r>
            <a:r>
              <a:rPr lang="en-US" sz="1200" dirty="0" smtClean="0">
                <a:latin typeface="Arial" pitchFamily="34" charset="0"/>
              </a:rPr>
              <a:t>: 	$30,000,000</a:t>
            </a:r>
          </a:p>
          <a:p>
            <a:pPr>
              <a:defRPr/>
            </a:pPr>
            <a:endParaRPr lang="en-US" sz="1200" dirty="0" smtClean="0">
              <a:latin typeface="Arial" pitchFamily="34" charset="0"/>
            </a:endParaRPr>
          </a:p>
          <a:p>
            <a:pPr>
              <a:defRPr/>
            </a:pPr>
            <a:r>
              <a:rPr lang="en-US" sz="1200" b="1" dirty="0" smtClean="0">
                <a:latin typeface="Arial" pitchFamily="34" charset="0"/>
              </a:rPr>
              <a:t>From</a:t>
            </a:r>
            <a:r>
              <a:rPr lang="en-US" sz="1200" dirty="0" smtClean="0">
                <a:latin typeface="Arial" pitchFamily="34" charset="0"/>
              </a:rPr>
              <a:t>:	$18,000,000  Unrestricted Endowment</a:t>
            </a:r>
          </a:p>
          <a:p>
            <a:pPr>
              <a:defRPr/>
            </a:pPr>
            <a:r>
              <a:rPr lang="en-US" sz="1200" dirty="0" smtClean="0">
                <a:latin typeface="Arial" pitchFamily="34" charset="0"/>
              </a:rPr>
              <a:t>		(pursuing gifting opportunities)</a:t>
            </a:r>
          </a:p>
          <a:p>
            <a:pPr>
              <a:defRPr/>
            </a:pPr>
            <a:endParaRPr lang="en-US" sz="1200" dirty="0" smtClean="0">
              <a:latin typeface="Arial" pitchFamily="34" charset="0"/>
            </a:endParaRPr>
          </a:p>
          <a:p>
            <a:pPr>
              <a:defRPr/>
            </a:pPr>
            <a:r>
              <a:rPr lang="en-US" sz="1200" dirty="0" smtClean="0">
                <a:latin typeface="Arial" pitchFamily="34" charset="0"/>
              </a:rPr>
              <a:t>	$12,000,000  Athletics TV Revenue</a:t>
            </a:r>
          </a:p>
          <a:p>
            <a:pPr>
              <a:defRPr/>
            </a:pPr>
            <a:endParaRPr lang="en-US" sz="1100" dirty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cxnSp>
        <p:nvCxnSpPr>
          <p:cNvPr id="14" name="Straight Connector 19"/>
          <p:cNvCxnSpPr>
            <a:cxnSpLocks noChangeShapeType="1"/>
          </p:cNvCxnSpPr>
          <p:nvPr/>
        </p:nvCxnSpPr>
        <p:spPr bwMode="auto">
          <a:xfrm rot="10800000">
            <a:off x="4394447" y="1819922"/>
            <a:ext cx="2446620" cy="389878"/>
          </a:xfrm>
          <a:prstGeom prst="line">
            <a:avLst/>
          </a:prstGeom>
          <a:noFill/>
          <a:ln w="44450" algn="ctr">
            <a:solidFill>
              <a:srgbClr val="C79223"/>
            </a:solidFill>
            <a:round/>
            <a:headEnd/>
            <a:tailEnd/>
          </a:ln>
        </p:spPr>
      </p:cxnSp>
      <p:sp>
        <p:nvSpPr>
          <p:cNvPr id="7" name="Title 1"/>
          <p:cNvSpPr txBox="1">
            <a:spLocks/>
          </p:cNvSpPr>
          <p:nvPr/>
        </p:nvSpPr>
        <p:spPr>
          <a:xfrm>
            <a:off x="1236164" y="-38641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64" y="-89443"/>
            <a:ext cx="833965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Center for Student 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Excellence and Leadership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334" y="1515534"/>
            <a:ext cx="2971800" cy="235929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" name="Picture 7" descr="Undergrou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333" y="4182545"/>
            <a:ext cx="2980267" cy="200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25802" y="973667"/>
            <a:ext cx="597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C-SEL Central Space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8256" y="1828812"/>
            <a:ext cx="39708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 Additional interactive and flexible   </a:t>
            </a:r>
          </a:p>
          <a:p>
            <a:r>
              <a:rPr lang="en-US" dirty="0" smtClean="0"/>
              <a:t>   space is needed for academic success </a:t>
            </a:r>
          </a:p>
          <a:p>
            <a:r>
              <a:rPr lang="en-US" dirty="0" smtClean="0"/>
              <a:t>   programs, advising, and student </a:t>
            </a:r>
          </a:p>
          <a:p>
            <a:r>
              <a:rPr lang="en-US" dirty="0" smtClean="0"/>
              <a:t>   organizations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A building at the center of our Student </a:t>
            </a:r>
          </a:p>
          <a:p>
            <a:r>
              <a:rPr lang="en-US" dirty="0" smtClean="0"/>
              <a:t>   Success Corridor symbolizes the </a:t>
            </a:r>
          </a:p>
          <a:p>
            <a:r>
              <a:rPr lang="en-US" dirty="0" smtClean="0"/>
              <a:t>   priority the institution places on </a:t>
            </a:r>
          </a:p>
          <a:p>
            <a:r>
              <a:rPr lang="en-US" dirty="0" smtClean="0"/>
              <a:t>   student success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C-SEL will be a hub for student </a:t>
            </a:r>
          </a:p>
          <a:p>
            <a:r>
              <a:rPr lang="en-US" dirty="0" smtClean="0"/>
              <a:t>   interaction; a bustling “third” space at </a:t>
            </a:r>
          </a:p>
          <a:p>
            <a:r>
              <a:rPr lang="en-US" dirty="0" smtClean="0"/>
              <a:t>   the intersection of the academic and </a:t>
            </a:r>
          </a:p>
          <a:p>
            <a:r>
              <a:rPr lang="en-US" dirty="0" smtClean="0"/>
              <a:t>   co-curricular campuses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C-SEL Enhanced Experience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7" y="1710274"/>
            <a:ext cx="32427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Honors programs</a:t>
            </a:r>
          </a:p>
          <a:p>
            <a:pPr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Global awareness</a:t>
            </a:r>
          </a:p>
          <a:p>
            <a:pPr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Undergraduate research</a:t>
            </a:r>
          </a:p>
          <a:p>
            <a:pPr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Entrepreneurship</a:t>
            </a:r>
          </a:p>
          <a:p>
            <a:pPr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Service learning</a:t>
            </a:r>
          </a:p>
          <a:p>
            <a:pPr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Leadership development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Career development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779" y="1555227"/>
            <a:ext cx="3197753" cy="21412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r="2273"/>
          <a:stretch>
            <a:fillRect/>
          </a:stretch>
        </p:blipFill>
        <p:spPr bwMode="auto">
          <a:xfrm>
            <a:off x="1362605" y="3970353"/>
            <a:ext cx="3200928" cy="2112499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648200" y="5621883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Every student will have an enhanced experience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236164" y="-38641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C-SEL Student Engagement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welcomeback09.JPG"/>
          <p:cNvPicPr>
            <a:picLocks noChangeAspect="1"/>
          </p:cNvPicPr>
          <p:nvPr/>
        </p:nvPicPr>
        <p:blipFill>
          <a:blip r:embed="rId2" cstate="screen"/>
          <a:srcRect b="-161"/>
          <a:stretch>
            <a:fillRect/>
          </a:stretch>
        </p:blipFill>
        <p:spPr>
          <a:xfrm>
            <a:off x="2023562" y="3593934"/>
            <a:ext cx="5952059" cy="2197271"/>
          </a:xfrm>
          <a:prstGeom prst="rect">
            <a:avLst/>
          </a:prstGeom>
          <a:ln w="38100" cmpd="sng">
            <a:noFill/>
            <a:miter lim="800000"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261526" y="1396995"/>
            <a:ext cx="74760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 Learning communities ( +3.1% retention)</a:t>
            </a:r>
          </a:p>
          <a:p>
            <a:pPr>
              <a:buFontTx/>
              <a:buChar char="-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 Academic support (Purdue Promise +4.6%)</a:t>
            </a:r>
          </a:p>
          <a:p>
            <a:pPr>
              <a:buFontTx/>
              <a:buChar char="-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 Orientation programs (Boiler Gold Rush +4.4%)</a:t>
            </a:r>
          </a:p>
          <a:p>
            <a:pPr>
              <a:buFontTx/>
              <a:buChar char="-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 91% of student organization members had a GPA of 3.0 or higher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(overall average GPA: 2.94)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725" y="5757333"/>
            <a:ext cx="773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Arial" pitchFamily="34" charset="0"/>
                <a:cs typeface="Arial" pitchFamily="34" charset="0"/>
              </a:rPr>
              <a:t>Engagement enhances student success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236164" y="-38641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Floor Plans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391" t="13036" r="14690" b="24917"/>
          <a:stretch>
            <a:fillRect/>
          </a:stretch>
        </p:blipFill>
        <p:spPr bwMode="auto">
          <a:xfrm>
            <a:off x="5274743" y="1623210"/>
            <a:ext cx="3517309" cy="190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1762" t="9076" r="13077" b="24917"/>
          <a:stretch>
            <a:fillRect/>
          </a:stretch>
        </p:blipFill>
        <p:spPr bwMode="auto">
          <a:xfrm>
            <a:off x="1388533" y="3953942"/>
            <a:ext cx="3581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1244" t="13036" r="17306" b="24918"/>
          <a:stretch>
            <a:fillRect/>
          </a:stretch>
        </p:blipFill>
        <p:spPr bwMode="auto">
          <a:xfrm>
            <a:off x="5274733" y="3945916"/>
            <a:ext cx="3530600" cy="19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03866" y="1413933"/>
            <a:ext cx="1227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First Floor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597" y="1413933"/>
            <a:ext cx="1227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Second Floor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395" y="3742259"/>
            <a:ext cx="1227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Third Floor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592" y="3742261"/>
            <a:ext cx="1227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Fourth Floor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2854" t="11001" r="3029" b="11110"/>
          <a:stretch>
            <a:fillRect/>
          </a:stretch>
        </p:blipFill>
        <p:spPr bwMode="auto">
          <a:xfrm>
            <a:off x="1388530" y="1619150"/>
            <a:ext cx="3606800" cy="192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236164" y="-38641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First Floor  -  “The Main Street”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854" t="11001" r="3029" b="11110"/>
          <a:stretch>
            <a:fillRect/>
          </a:stretch>
        </p:blipFill>
        <p:spPr bwMode="auto">
          <a:xfrm>
            <a:off x="1388530" y="1356673"/>
            <a:ext cx="7145870" cy="38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481667" y="53340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Student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study lounges with wireless access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creating an e-community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One-stop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student help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desk for academic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and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co-curricular activities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Large gathering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room for student organization events and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meetings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236164" y="-38641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4" y="748785"/>
            <a:ext cx="8229600" cy="682095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Balanced Capital Planning Approach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57337" y="3890606"/>
            <a:ext cx="758666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400" dirty="0" smtClean="0">
                <a:latin typeface="Arial" pitchFamily="34" charset="0"/>
                <a:cs typeface="Arial" pitchFamily="34" charset="0"/>
              </a:rPr>
              <a:t>This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approach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will: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800100" lvl="1" indent="-342900" defTabSz="457200">
              <a:lnSpc>
                <a:spcPct val="150000"/>
              </a:lnSpc>
              <a:buClr>
                <a:srgbClr val="CC9933"/>
              </a:buCl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Reduce </a:t>
            </a:r>
            <a:r>
              <a:rPr lang="en-US" dirty="0">
                <a:latin typeface="Arial" pitchFamily="34" charset="0"/>
                <a:cs typeface="Arial" pitchFamily="34" charset="0"/>
              </a:rPr>
              <a:t>our deferred R&amp;R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backlog</a:t>
            </a:r>
          </a:p>
          <a:p>
            <a:pPr marL="800100" lvl="1" indent="-342900" defTabSz="457200">
              <a:lnSpc>
                <a:spcPct val="150000"/>
              </a:lnSpc>
              <a:buClr>
                <a:srgbClr val="CC9933"/>
              </a:buCl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Cut </a:t>
            </a:r>
            <a:r>
              <a:rPr lang="en-US" dirty="0">
                <a:latin typeface="Arial" pitchFamily="34" charset="0"/>
                <a:cs typeface="Arial" pitchFamily="34" charset="0"/>
              </a:rPr>
              <a:t>down on new investments in operating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costs</a:t>
            </a:r>
          </a:p>
          <a:p>
            <a:pPr marL="800100" lvl="1" indent="-342900" defTabSz="457200">
              <a:lnSpc>
                <a:spcPct val="150000"/>
              </a:lnSpc>
              <a:buClr>
                <a:srgbClr val="CC9933"/>
              </a:buCl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Eliminate </a:t>
            </a:r>
            <a:r>
              <a:rPr lang="en-US" dirty="0">
                <a:latin typeface="Arial" pitchFamily="34" charset="0"/>
                <a:cs typeface="Arial" pitchFamily="34" charset="0"/>
              </a:rPr>
              <a:t>old, inefficient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space</a:t>
            </a:r>
          </a:p>
          <a:p>
            <a:pPr marL="800100" lvl="1" indent="-342900" defTabSz="457200">
              <a:lnSpc>
                <a:spcPct val="150000"/>
              </a:lnSpc>
              <a:buClr>
                <a:srgbClr val="CC9933"/>
              </a:buCl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Add </a:t>
            </a:r>
            <a:r>
              <a:rPr lang="en-US" dirty="0">
                <a:latin typeface="Arial" pitchFamily="34" charset="0"/>
                <a:cs typeface="Arial" pitchFamily="34" charset="0"/>
              </a:rPr>
              <a:t>newer, more energy efficient space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389658" y="1695576"/>
            <a:ext cx="728356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400" dirty="0" smtClean="0">
                <a:latin typeface="Arial" pitchFamily="34" charset="0"/>
                <a:cs typeface="Arial" pitchFamily="34" charset="0"/>
              </a:rPr>
              <a:t>Three point approach: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800100" lvl="1" indent="-342900" defTabSz="457200">
              <a:lnSpc>
                <a:spcPct val="150000"/>
              </a:lnSpc>
              <a:buClr>
                <a:srgbClr val="CC9933"/>
              </a:buCl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Replace existing facilities with new where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appropriate</a:t>
            </a:r>
          </a:p>
          <a:p>
            <a:pPr marL="800100" lvl="1" indent="-342900" defTabSz="457200">
              <a:lnSpc>
                <a:spcPct val="150000"/>
              </a:lnSpc>
              <a:buClr>
                <a:srgbClr val="CC9933"/>
              </a:buCl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Renovate existing facilities where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feasible</a:t>
            </a:r>
          </a:p>
          <a:p>
            <a:pPr marL="800100" lvl="1" indent="-342900" defTabSz="457200">
              <a:lnSpc>
                <a:spcPct val="150000"/>
              </a:lnSpc>
              <a:buClr>
                <a:srgbClr val="CC9933"/>
              </a:buCl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Add new space only when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needed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Second Floor  -  “Student Organization Hub”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391" t="15856" r="14690" b="24917"/>
          <a:stretch>
            <a:fillRect/>
          </a:stretch>
        </p:blipFill>
        <p:spPr bwMode="auto">
          <a:xfrm>
            <a:off x="1583284" y="1346193"/>
            <a:ext cx="6968057" cy="360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27200" y="4851395"/>
            <a:ext cx="7036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Purdue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Student Government,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Inter-Fraternity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Council,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Panhellenic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etc.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Flexible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shared space to allocate to other student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groups.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 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The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number of student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organizations have expanded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to more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than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900 since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Stewart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Center was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built in the 1950's.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36164" y="-38641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98756" y="973667"/>
            <a:ext cx="664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Third Floor  -  “Student Organization Support Services”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1762" t="11581" r="13077" b="26215"/>
          <a:stretch>
            <a:fillRect/>
          </a:stretch>
        </p:blipFill>
        <p:spPr bwMode="auto">
          <a:xfrm>
            <a:off x="1397000" y="1388544"/>
            <a:ext cx="7078134" cy="378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96533" y="5173134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Student Leadership Development (SLD)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Boiler Volunteer Network (BVN)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Student Activities &amp; Organizations (SAO)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Business Office for Student Organizations (BOSO)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36164" y="-38641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Fourth Floor  -  “Academic Success Hallway”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244" t="13678" r="17306" b="26222"/>
          <a:stretch>
            <a:fillRect/>
          </a:stretch>
        </p:blipFill>
        <p:spPr bwMode="auto">
          <a:xfrm>
            <a:off x="1466494" y="1312330"/>
            <a:ext cx="7213600" cy="392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48933" y="5122334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Student Access, Transition &amp; Success (SATS) program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Boiler Gold Rush (BGR) &amp; Learning Communities Development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Purdue Promise and Horizons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Academic Success Center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36164" y="-38641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0" y="16456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Student Success Corridor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973667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Vawter Field Housing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3" descr="WL crop 1.jpg"/>
          <p:cNvPicPr>
            <a:picLocks noChangeAspect="1"/>
          </p:cNvPicPr>
          <p:nvPr/>
        </p:nvPicPr>
        <p:blipFill>
          <a:blip r:embed="rId2" cstate="print"/>
          <a:srcRect l="10890" t="8539" r="10484" b="8422"/>
          <a:stretch>
            <a:fillRect/>
          </a:stretch>
        </p:blipFill>
        <p:spPr bwMode="auto">
          <a:xfrm rot="5400000">
            <a:off x="2795134" y="94267"/>
            <a:ext cx="4637467" cy="756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40" y="164567"/>
            <a:ext cx="644312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Vawter Field Housing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Footprint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32027" y="1395386"/>
            <a:ext cx="6045200" cy="479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/>
          <a:srcRect l="38070" r="27614" b="37246"/>
          <a:stretch>
            <a:fillRect/>
          </a:stretch>
        </p:blipFill>
        <p:spPr bwMode="auto">
          <a:xfrm>
            <a:off x="5460993" y="1507865"/>
            <a:ext cx="3293533" cy="452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9"/>
          <p:cNvCxnSpPr>
            <a:cxnSpLocks noChangeShapeType="1"/>
          </p:cNvCxnSpPr>
          <p:nvPr/>
        </p:nvCxnSpPr>
        <p:spPr bwMode="auto">
          <a:xfrm rot="10800000">
            <a:off x="4527612" y="1784412"/>
            <a:ext cx="2279594" cy="679390"/>
          </a:xfrm>
          <a:prstGeom prst="line">
            <a:avLst/>
          </a:prstGeom>
          <a:noFill/>
          <a:ln w="44450" algn="ctr">
            <a:solidFill>
              <a:srgbClr val="C79223"/>
            </a:solidFill>
            <a:round/>
            <a:headEnd/>
            <a:tailEnd/>
          </a:ln>
        </p:spPr>
      </p:cxnSp>
      <p:sp>
        <p:nvSpPr>
          <p:cNvPr id="6" name="Title 1"/>
          <p:cNvSpPr txBox="1">
            <a:spLocks/>
          </p:cNvSpPr>
          <p:nvPr/>
        </p:nvSpPr>
        <p:spPr>
          <a:xfrm>
            <a:off x="1243018" y="1532466"/>
            <a:ext cx="4090978" cy="4436533"/>
          </a:xfrm>
          <a:prstGeom prst="rect">
            <a:avLst/>
          </a:prstGeom>
          <a:noFill/>
          <a:ln w="38100" cmpd="sng">
            <a:noFill/>
          </a:ln>
        </p:spPr>
        <p:txBody>
          <a:bodyPr/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latin typeface="Arial"/>
                <a:ea typeface="+mj-ea"/>
                <a:cs typeface="Arial"/>
              </a:rPr>
              <a:t>Vawter Field Housing</a:t>
            </a:r>
            <a:endParaRPr lang="en-US" sz="1800" dirty="0">
              <a:latin typeface="Arial"/>
              <a:ea typeface="+mj-ea"/>
              <a:cs typeface="Arial"/>
            </a:endParaRPr>
          </a:p>
          <a:p>
            <a:pPr algn="ctr">
              <a:defRPr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Living Setup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 ~300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bed move-up option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 New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style housing option with enhanced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suites</a:t>
            </a:r>
            <a:endParaRPr lang="en-US" sz="1400" dirty="0">
              <a:effectLst>
                <a:outerShdw blurRad="38100" dist="38100" dir="2700000" algn="tl">
                  <a:srgbClr val="000000">
                    <a:alpha val="0"/>
                  </a:srgbClr>
                </a:outerShdw>
              </a:effectLst>
              <a:latin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 On-campus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option for upperclassmen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  Enhanced learning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communities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 Space to support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student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success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  All-hours retail space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   Priced in the middle of housing options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200" dirty="0" smtClean="0">
              <a:effectLst>
                <a:outerShdw blurRad="38100" dist="38100" dir="2700000" algn="tl">
                  <a:srgbClr val="000000">
                    <a:alpha val="0"/>
                  </a:srgbClr>
                </a:outerShdw>
              </a:effectLst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dirty="0">
              <a:effectLst>
                <a:outerShdw blurRad="38100" dist="38100" dir="2700000" algn="tl">
                  <a:srgbClr val="000000">
                    <a:alpha val="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Total Costs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: 	$39,900,000</a:t>
            </a:r>
          </a:p>
          <a:p>
            <a:pPr>
              <a:defRPr/>
            </a:pPr>
            <a:endParaRPr lang="en-US" sz="1200" dirty="0" smtClean="0">
              <a:effectLst>
                <a:outerShdw blurRad="38100" dist="38100" dir="2700000" algn="tl">
                  <a:srgbClr val="000000">
                    <a:alpha val="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From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Arial" pitchFamily="34" charset="0"/>
              </a:rPr>
              <a:t>:	Residence Hall System Revenue</a:t>
            </a:r>
            <a:endParaRPr lang="en-US" sz="1200" dirty="0">
              <a:effectLst>
                <a:outerShdw blurRad="38100" dist="38100" dir="2700000" algn="tl">
                  <a:srgbClr val="000000">
                    <a:alpha val="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6540" y="164567"/>
            <a:ext cx="644312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Vawter Field Housing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Student Success Space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32027" y="1395386"/>
            <a:ext cx="6045200" cy="479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042" t="4696" r="3042" b="4696"/>
          <a:stretch>
            <a:fillRect/>
          </a:stretch>
        </p:blipFill>
        <p:spPr bwMode="auto">
          <a:xfrm>
            <a:off x="1761067" y="1346200"/>
            <a:ext cx="6510866" cy="485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11867" y="1540938"/>
            <a:ext cx="3225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Considerations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  Flexibility of furniture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  Location of voice/elec/data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6540" y="164567"/>
            <a:ext cx="6443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Vawter Field Housing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40" y="164567"/>
            <a:ext cx="644312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Vawter Field Housing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Interactive Learning Spaces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6606" t="45945" r="4218" b="11627"/>
          <a:stretch>
            <a:fillRect/>
          </a:stretch>
        </p:blipFill>
        <p:spPr bwMode="auto">
          <a:xfrm>
            <a:off x="4284132" y="1880694"/>
            <a:ext cx="4741335" cy="174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499" t="45968" r="4661" b="12748"/>
          <a:stretch>
            <a:fillRect/>
          </a:stretch>
        </p:blipFill>
        <p:spPr bwMode="auto">
          <a:xfrm>
            <a:off x="4275667" y="4174052"/>
            <a:ext cx="4749800" cy="166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53076" y="1540941"/>
            <a:ext cx="2624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Learning spaces</a:t>
            </a:r>
          </a:p>
          <a:p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  Student and faculty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 can work together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  Small group work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  Individual work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7667" y="3835403"/>
            <a:ext cx="2963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Learning aisles</a:t>
            </a:r>
          </a:p>
          <a:p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  Pre-class and post-class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 informal discussions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  Located along transition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 spaces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  Small group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40" y="164567"/>
            <a:ext cx="644312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Vawter Field Housing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1736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First Floor Emporium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347" y="1294646"/>
            <a:ext cx="6426413" cy="496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40" y="164567"/>
            <a:ext cx="644312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Vawter Field Housing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Courtyard Elevation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3092" t="5115" r="3092" b="19637"/>
          <a:stretch>
            <a:fillRect/>
          </a:stretch>
        </p:blipFill>
        <p:spPr bwMode="auto">
          <a:xfrm>
            <a:off x="1303866" y="1845733"/>
            <a:ext cx="7696201" cy="39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45" y="469374"/>
            <a:ext cx="8221162" cy="563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West Lafayette Campus Master Plan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WL crop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6659" y="1501896"/>
            <a:ext cx="5886186" cy="454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72861" y="1718752"/>
            <a:ext cx="18711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300" dirty="0" smtClean="0"/>
              <a:t>Promote compact growth within the existing campus</a:t>
            </a:r>
          </a:p>
          <a:p>
            <a:pPr marL="342900" indent="-342900">
              <a:buAutoNum type="arabicPeriod"/>
            </a:pPr>
            <a:endParaRPr lang="en-US" sz="1300" dirty="0" smtClean="0"/>
          </a:p>
          <a:p>
            <a:pPr marL="342900" indent="-342900">
              <a:buAutoNum type="arabicPeriod"/>
            </a:pPr>
            <a:r>
              <a:rPr lang="en-US" sz="1300" dirty="0" smtClean="0"/>
              <a:t>Establish State Street as a collaborative zone</a:t>
            </a:r>
          </a:p>
          <a:p>
            <a:pPr marL="342900" indent="-342900">
              <a:buAutoNum type="arabicPeriod"/>
            </a:pPr>
            <a:endParaRPr lang="en-US" sz="1300" dirty="0" smtClean="0"/>
          </a:p>
          <a:p>
            <a:pPr marL="342900" indent="-342900">
              <a:buAutoNum type="arabicPeriod"/>
            </a:pPr>
            <a:r>
              <a:rPr lang="en-US" sz="1300" dirty="0" smtClean="0"/>
              <a:t>Create program synergies through mixed-use districts</a:t>
            </a:r>
          </a:p>
          <a:p>
            <a:pPr marL="342900" indent="-342900">
              <a:buAutoNum type="arabicPeriod"/>
            </a:pPr>
            <a:endParaRPr lang="en-US" sz="1300" dirty="0" smtClean="0"/>
          </a:p>
          <a:p>
            <a:pPr marL="342900" indent="-342900">
              <a:buAutoNum type="arabicPeriod"/>
            </a:pPr>
            <a:r>
              <a:rPr lang="en-US" sz="1300" dirty="0" smtClean="0"/>
              <a:t>Encourage a simple, and integrated transportation system with a perimeter parkway</a:t>
            </a:r>
          </a:p>
          <a:p>
            <a:pPr marL="342900" indent="-342900">
              <a:buAutoNum type="arabicPeriod"/>
            </a:pPr>
            <a:endParaRPr lang="en-US" sz="1300" dirty="0" smtClean="0"/>
          </a:p>
          <a:p>
            <a:pPr marL="342900" indent="-342900">
              <a:buAutoNum type="arabicPeriod"/>
            </a:pPr>
            <a:r>
              <a:rPr lang="en-US" sz="1300" dirty="0" smtClean="0"/>
              <a:t>Preserve the western lands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0796" y="5994398"/>
            <a:ext cx="2556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Sasaki Associates 2008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7053406" y="1025335"/>
            <a:ext cx="2187587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Five Long Term 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2467" y="9736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Third Street Elevation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8209" t="7756" r="8209" b="13036"/>
          <a:stretch>
            <a:fillRect/>
          </a:stretch>
        </p:blipFill>
        <p:spPr bwMode="auto">
          <a:xfrm>
            <a:off x="1312333" y="1515534"/>
            <a:ext cx="746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227697" y="-89443"/>
            <a:ext cx="8339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 for Student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Excellence and Learning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164567"/>
            <a:ext cx="811953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Student Success Corridor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t="31658" r="794" b="29843"/>
          <a:stretch>
            <a:fillRect/>
          </a:stretch>
        </p:blipFill>
        <p:spPr bwMode="auto">
          <a:xfrm>
            <a:off x="1447805" y="2726267"/>
            <a:ext cx="7408328" cy="161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X:\Pictures\sulma-cance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8289" y="1363142"/>
            <a:ext cx="1524000" cy="134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X:\Pictures\Raftery from J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7074" y="1363134"/>
            <a:ext cx="1524000" cy="135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X:\Pictures\leary-cellsor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3382" y="1363133"/>
            <a:ext cx="1463979" cy="132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tudent in Lab.jpg"/>
          <p:cNvPicPr>
            <a:picLocks noChangeAspect="1"/>
          </p:cNvPicPr>
          <p:nvPr/>
        </p:nvPicPr>
        <p:blipFill rotWithShape="1">
          <a:blip r:embed="rId6" cstate="print"/>
          <a:srcRect/>
          <a:stretch/>
        </p:blipFill>
        <p:spPr>
          <a:xfrm>
            <a:off x="7467653" y="1339991"/>
            <a:ext cx="1305413" cy="13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3" descr="commenc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8879" y="4428067"/>
            <a:ext cx="2133600" cy="17610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sx="1000" sy="1000" algn="ctr" rotWithShape="0">
              <a:schemeClr val="tx1"/>
            </a:outerShdw>
          </a:effectLst>
        </p:spPr>
      </p:pic>
      <p:pic>
        <p:nvPicPr>
          <p:cNvPr id="12" name="Picture 24" descr="AAFWFsinclas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56268" y="4428067"/>
            <a:ext cx="2133600" cy="17695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sx="1000" sy="1000" algn="ctr" rotWithShape="0">
              <a:schemeClr val="tx1"/>
            </a:outerShdw>
          </a:effectLst>
        </p:spPr>
      </p:pic>
      <p:pic>
        <p:nvPicPr>
          <p:cNvPr id="13" name="Picture 16" descr="studentsonmalltalk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3547" y="4419601"/>
            <a:ext cx="2161054" cy="17695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sx="1000" sy="1000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2" y="16456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Current Campus Reference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3" descr="WL crop 1.jpg"/>
          <p:cNvPicPr>
            <a:picLocks noChangeAspect="1"/>
          </p:cNvPicPr>
          <p:nvPr/>
        </p:nvPicPr>
        <p:blipFill>
          <a:blip r:embed="rId2" cstate="print"/>
          <a:srcRect l="4623" t="4646" r="4336" b="4296"/>
          <a:stretch>
            <a:fillRect/>
          </a:stretch>
        </p:blipFill>
        <p:spPr bwMode="auto">
          <a:xfrm>
            <a:off x="1405466" y="1507760"/>
            <a:ext cx="5892801" cy="455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27800" y="973667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Core Residential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2" y="16456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Current Campus Reference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WL crop 1.jpg"/>
          <p:cNvPicPr>
            <a:picLocks noChangeAspect="1"/>
          </p:cNvPicPr>
          <p:nvPr/>
        </p:nvPicPr>
        <p:blipFill>
          <a:blip r:embed="rId2" cstate="print"/>
          <a:srcRect l="4310" t="4438" r="4310" b="4267"/>
          <a:stretch>
            <a:fillRect/>
          </a:stretch>
        </p:blipFill>
        <p:spPr bwMode="auto">
          <a:xfrm>
            <a:off x="1405467" y="1507067"/>
            <a:ext cx="5892800" cy="454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27800" y="973667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Discovery Park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2" y="16456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Current Campus Reference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3" descr="WL crop 1.jpg"/>
          <p:cNvPicPr>
            <a:picLocks noChangeAspect="1"/>
          </p:cNvPicPr>
          <p:nvPr/>
        </p:nvPicPr>
        <p:blipFill>
          <a:blip r:embed="rId2" cstate="print"/>
          <a:srcRect l="4412" t="4467" r="4268" b="4340"/>
          <a:stretch>
            <a:fillRect/>
          </a:stretch>
        </p:blipFill>
        <p:spPr bwMode="auto">
          <a:xfrm>
            <a:off x="1408748" y="1507066"/>
            <a:ext cx="5881052" cy="453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27800" y="973667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Core Academic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2" y="16456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Current Campus Reference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WL crop 1.jpg"/>
          <p:cNvPicPr>
            <a:picLocks noChangeAspect="1"/>
          </p:cNvPicPr>
          <p:nvPr/>
        </p:nvPicPr>
        <p:blipFill>
          <a:blip r:embed="rId2" cstate="print"/>
          <a:srcRect l="4488" t="4478" r="4255" b="4291"/>
          <a:stretch>
            <a:fillRect/>
          </a:stretch>
        </p:blipFill>
        <p:spPr bwMode="auto">
          <a:xfrm>
            <a:off x="1413933" y="1515534"/>
            <a:ext cx="5867400" cy="453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27800" y="973667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South Gateway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2" y="16456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Current Campus Reference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3" descr="WL crop 1.jpg"/>
          <p:cNvPicPr>
            <a:picLocks noChangeAspect="1"/>
          </p:cNvPicPr>
          <p:nvPr/>
        </p:nvPicPr>
        <p:blipFill>
          <a:blip r:embed="rId2" cstate="print"/>
          <a:srcRect l="4461" t="4483" r="4316" b="4362"/>
          <a:stretch>
            <a:fillRect/>
          </a:stretch>
        </p:blipFill>
        <p:spPr bwMode="auto">
          <a:xfrm>
            <a:off x="1413933" y="1515532"/>
            <a:ext cx="5850467" cy="451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38333" y="973667"/>
            <a:ext cx="300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Life and Health Sciences Park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2" y="16456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Current Campus Reference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WL crop 1.jpg"/>
          <p:cNvPicPr>
            <a:picLocks noChangeAspect="1"/>
          </p:cNvPicPr>
          <p:nvPr/>
        </p:nvPicPr>
        <p:blipFill>
          <a:blip r:embed="rId2" cstate="print"/>
          <a:srcRect l="4452" t="4311" r="4308" b="4228"/>
          <a:stretch>
            <a:fillRect/>
          </a:stretch>
        </p:blipFill>
        <p:spPr bwMode="auto">
          <a:xfrm>
            <a:off x="1413933" y="1515526"/>
            <a:ext cx="5842010" cy="452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27800" y="973667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Student Success Corridor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791.75"/>
  <p:tag name="POINT_HEIGHT" val="598.875"/>
  <p:tag name="IMGPATH" val="G:\54682.00\Graphics\09_Aug08\Board Mtg JPGS\400sc_Design Diagram_DARK-ak_0011_trans.jpg"/>
  <p:tag name="SHPMATCH" val="0"/>
  <p:tag name="IMGINFO" val="﻿&lt;?xml version=&quot;1.0&quot; encoding=&quot;utf-8&quot;?&gt;&lt;ImageInfo OptBytes=&quot;0&quot; OrigBytes=&quot;0&quot; User=&quot;akoumoutsos&quot; Quality=&quot;100&quot;&gt;&lt;OrigSize&gt;&lt;Width&gt;0&lt;/Width&gt;&lt;Height&gt;0&lt;/Height&gt;&lt;/OrigSize&gt;&lt;OptSize&gt;&lt;Width&gt;0&lt;/Width&gt;&lt;Height&gt;0&lt;/Height&gt;&lt;/OptSize&gt;&lt;LastUpdate&gt;2009-01-27T14:19:44.2855798-05:00&lt;/LastUpdate&gt;&lt;/Imag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791.75"/>
  <p:tag name="POINT_HEIGHT" val="598.875"/>
  <p:tag name="IMGPATH" val="C:\Documents and Settings\areaves\Desktop\Purdue Board Mtg_PPT\Board Mtg JPGS revised\400sc_Design Diagram_dark_0004_Transportation.jpg"/>
  <p:tag name="SHPMATCH" val="0"/>
  <p:tag name="IMGINFO" val="﻿&lt;?xml version=&quot;1.0&quot; encoding=&quot;utf-8&quot;?&gt;&lt;ImageInfo OptBytes=&quot;0&quot; OrigBytes=&quot;0&quot; User=&quot;areaves&quot; Quality=&quot;100&quot;&gt;&lt;OrigSize&gt;&lt;Width&gt;0&lt;/Width&gt;&lt;Height&gt;0&lt;/Height&gt;&lt;/OrigSize&gt;&lt;OptSize&gt;&lt;Width&gt;0&lt;/Width&gt;&lt;Height&gt;0&lt;/Height&gt;&lt;/OptSize&gt;&lt;LastUpdate&gt;2009-01-27T19:06:06.813088-05:00&lt;/LastUpdate&gt;&lt;/ImageInfo&gt;"/>
</p:tagLst>
</file>

<file path=ppt/theme/theme1.xml><?xml version="1.0" encoding="utf-8"?>
<a:theme xmlns:a="http://schemas.openxmlformats.org/drawingml/2006/main" name="Stat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1167F22D76A149880EA57B9B2929A0" ma:contentTypeVersion="1" ma:contentTypeDescription="Create a new document." ma:contentTypeScope="" ma:versionID="c3e85c2bc638677a06d15326014e5fe2">
  <xsd:schema xmlns:xsd="http://www.w3.org/2001/XMLSchema" xmlns:p="http://schemas.microsoft.com/office/2006/metadata/properties" targetNamespace="http://schemas.microsoft.com/office/2006/metadata/properties" ma:root="true" ma:fieldsID="798677ef9a9e498f074dd1fb301398f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20B37FE5-CD3F-406B-8A8E-25F628A5D2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35355B-F7D5-4B59-9D2B-45BAEAB77E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5F309D7E-B13D-48BB-BE8D-3E44BBACD18C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State Template</Template>
  <TotalTime>1064</TotalTime>
  <Words>799</Words>
  <Application>Microsoft Office PowerPoint</Application>
  <PresentationFormat>On-screen Show (4:3)</PresentationFormat>
  <Paragraphs>212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State Template</vt:lpstr>
      <vt:lpstr>Student Success Corridor</vt:lpstr>
      <vt:lpstr>Balanced Capital Planning Approach </vt:lpstr>
      <vt:lpstr>West Lafayette Campus Master Plan</vt:lpstr>
      <vt:lpstr>Current Campus Reference</vt:lpstr>
      <vt:lpstr>Current Campus Reference</vt:lpstr>
      <vt:lpstr>Current Campus Reference</vt:lpstr>
      <vt:lpstr>Current Campus Reference</vt:lpstr>
      <vt:lpstr>Current Campus Reference</vt:lpstr>
      <vt:lpstr>Current Campus Reference</vt:lpstr>
      <vt:lpstr>Synergies Through Mixed-Use Districts</vt:lpstr>
      <vt:lpstr>Campus Master Plan</vt:lpstr>
      <vt:lpstr>Student Success Corridor</vt:lpstr>
      <vt:lpstr>Slide 13</vt:lpstr>
      <vt:lpstr>Slide 14</vt:lpstr>
      <vt:lpstr>Center for Student  Excellence and Leadership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Student Success Corridor</vt:lpstr>
      <vt:lpstr>Vawter Field Housing</vt:lpstr>
      <vt:lpstr>Vawter Field Housing</vt:lpstr>
      <vt:lpstr>Slide 26</vt:lpstr>
      <vt:lpstr>Vawter Field Housing</vt:lpstr>
      <vt:lpstr>Vawter Field Housing</vt:lpstr>
      <vt:lpstr>Vawter Field Housing</vt:lpstr>
      <vt:lpstr>Slide 30</vt:lpstr>
      <vt:lpstr>Student Success Corridor</vt:lpstr>
    </vt:vector>
  </TitlesOfParts>
  <Company>Physical Facilities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Success Corridor</dc:title>
  <dc:creator>jschaumb</dc:creator>
  <cp:lastModifiedBy>rosemaryp</cp:lastModifiedBy>
  <cp:revision>91</cp:revision>
  <dcterms:created xsi:type="dcterms:W3CDTF">2011-09-06T17:46:24Z</dcterms:created>
  <dcterms:modified xsi:type="dcterms:W3CDTF">2011-09-13T14:35:38Z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0x010100311167F22D76A149880EA57B9B2929A0</vt:lpwstr>
  </property>
</Properties>
</file>