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 id="2147483717" r:id="rId3"/>
    <p:sldMasterId id="2147483733" r:id="rId4"/>
    <p:sldMasterId id="2147483806" r:id="rId5"/>
  </p:sldMasterIdLst>
  <p:notesMasterIdLst>
    <p:notesMasterId r:id="rId45"/>
  </p:notesMasterIdLst>
  <p:handoutMasterIdLst>
    <p:handoutMasterId r:id="rId46"/>
  </p:handoutMasterIdLst>
  <p:sldIdLst>
    <p:sldId id="349" r:id="rId6"/>
    <p:sldId id="410" r:id="rId7"/>
    <p:sldId id="413" r:id="rId8"/>
    <p:sldId id="284" r:id="rId9"/>
    <p:sldId id="418" r:id="rId10"/>
    <p:sldId id="419" r:id="rId11"/>
    <p:sldId id="420" r:id="rId12"/>
    <p:sldId id="422" r:id="rId13"/>
    <p:sldId id="353" r:id="rId14"/>
    <p:sldId id="423" r:id="rId15"/>
    <p:sldId id="355" r:id="rId16"/>
    <p:sldId id="424" r:id="rId17"/>
    <p:sldId id="425" r:id="rId18"/>
    <p:sldId id="426" r:id="rId19"/>
    <p:sldId id="427" r:id="rId20"/>
    <p:sldId id="346" r:id="rId21"/>
    <p:sldId id="347" r:id="rId22"/>
    <p:sldId id="428" r:id="rId23"/>
    <p:sldId id="429" r:id="rId24"/>
    <p:sldId id="430" r:id="rId25"/>
    <p:sldId id="354" r:id="rId26"/>
    <p:sldId id="356" r:id="rId27"/>
    <p:sldId id="415" r:id="rId28"/>
    <p:sldId id="380" r:id="rId29"/>
    <p:sldId id="360" r:id="rId30"/>
    <p:sldId id="417" r:id="rId31"/>
    <p:sldId id="359" r:id="rId32"/>
    <p:sldId id="431" r:id="rId33"/>
    <p:sldId id="433" r:id="rId34"/>
    <p:sldId id="434" r:id="rId35"/>
    <p:sldId id="437" r:id="rId36"/>
    <p:sldId id="397" r:id="rId37"/>
    <p:sldId id="416" r:id="rId38"/>
    <p:sldId id="398" r:id="rId39"/>
    <p:sldId id="377" r:id="rId40"/>
    <p:sldId id="384" r:id="rId41"/>
    <p:sldId id="435" r:id="rId42"/>
    <p:sldId id="436" r:id="rId43"/>
    <p:sldId id="40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913" autoAdjust="0"/>
  </p:normalViewPr>
  <p:slideViewPr>
    <p:cSldViewPr>
      <p:cViewPr varScale="1">
        <p:scale>
          <a:sx n="54" d="100"/>
          <a:sy n="54" d="100"/>
        </p:scale>
        <p:origin x="-970" y="-77"/>
      </p:cViewPr>
      <p:guideLst>
        <p:guide orient="horz" pos="2160"/>
        <p:guide pos="2880"/>
      </p:guideLst>
    </p:cSldViewPr>
  </p:slideViewPr>
  <p:outlineViewPr>
    <p:cViewPr>
      <p:scale>
        <a:sx n="33" d="100"/>
        <a:sy n="33" d="100"/>
      </p:scale>
      <p:origin x="0" y="45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481E8-94E3-4A97-BB17-22D444027437}"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E00AE550-5300-48C1-BFD7-9B5F24D86F56}">
      <dgm:prSet/>
      <dgm:spPr/>
      <dgm:t>
        <a:bodyPr/>
        <a:lstStyle/>
        <a:p>
          <a:pPr rtl="0"/>
          <a:r>
            <a:rPr lang="en-US" b="1" dirty="0" smtClean="0"/>
            <a:t>Colleges &amp; universities </a:t>
          </a:r>
          <a:endParaRPr lang="en-US" dirty="0"/>
        </a:p>
      </dgm:t>
    </dgm:pt>
    <dgm:pt modelId="{2C6CE5D6-905C-4015-804A-F3C71B59D3D1}" type="parTrans" cxnId="{7382760E-1B64-4D29-A645-3E983AAD151A}">
      <dgm:prSet/>
      <dgm:spPr/>
      <dgm:t>
        <a:bodyPr/>
        <a:lstStyle/>
        <a:p>
          <a:endParaRPr lang="en-US"/>
        </a:p>
      </dgm:t>
    </dgm:pt>
    <dgm:pt modelId="{4B3DB06E-A39F-4824-BA37-301DF8DE9DDF}" type="sibTrans" cxnId="{7382760E-1B64-4D29-A645-3E983AAD151A}">
      <dgm:prSet/>
      <dgm:spPr/>
      <dgm:t>
        <a:bodyPr/>
        <a:lstStyle/>
        <a:p>
          <a:endParaRPr lang="en-US"/>
        </a:p>
      </dgm:t>
    </dgm:pt>
    <dgm:pt modelId="{297B13E9-EC1B-41A1-8A1A-855B09C4048F}">
      <dgm:prSet/>
      <dgm:spPr/>
      <dgm:t>
        <a:bodyPr/>
        <a:lstStyle/>
        <a:p>
          <a:pPr rtl="0"/>
          <a:r>
            <a:rPr lang="en-US" b="1" dirty="0" smtClean="0"/>
            <a:t>Corporations</a:t>
          </a:r>
          <a:endParaRPr lang="en-US" dirty="0"/>
        </a:p>
      </dgm:t>
    </dgm:pt>
    <dgm:pt modelId="{EEE08739-B1FF-41D4-A1D3-BBE9D8F6BBF0}" type="parTrans" cxnId="{112AEEE0-2294-49BA-BE1C-F51B07F91F46}">
      <dgm:prSet/>
      <dgm:spPr/>
      <dgm:t>
        <a:bodyPr/>
        <a:lstStyle/>
        <a:p>
          <a:endParaRPr lang="en-US"/>
        </a:p>
      </dgm:t>
    </dgm:pt>
    <dgm:pt modelId="{AC61ED34-D4F6-4E57-AD83-84CFE08EAE72}" type="sibTrans" cxnId="{112AEEE0-2294-49BA-BE1C-F51B07F91F46}">
      <dgm:prSet/>
      <dgm:spPr/>
      <dgm:t>
        <a:bodyPr/>
        <a:lstStyle/>
        <a:p>
          <a:endParaRPr lang="en-US"/>
        </a:p>
      </dgm:t>
    </dgm:pt>
    <dgm:pt modelId="{9C110985-BFE9-4D17-8FB7-7045A50AF609}">
      <dgm:prSet/>
      <dgm:spPr/>
      <dgm:t>
        <a:bodyPr/>
        <a:lstStyle/>
        <a:p>
          <a:pPr rtl="0"/>
          <a:r>
            <a:rPr lang="en-US" b="1" dirty="0" smtClean="0"/>
            <a:t>Labor unions </a:t>
          </a:r>
          <a:endParaRPr lang="en-US" dirty="0"/>
        </a:p>
      </dgm:t>
    </dgm:pt>
    <dgm:pt modelId="{B2A0F0D1-3B5A-40A1-B9C3-FBE624C7C9F0}" type="parTrans" cxnId="{7F06DC08-E2AF-459A-8645-F27E3F21D038}">
      <dgm:prSet/>
      <dgm:spPr/>
      <dgm:t>
        <a:bodyPr/>
        <a:lstStyle/>
        <a:p>
          <a:endParaRPr lang="en-US"/>
        </a:p>
      </dgm:t>
    </dgm:pt>
    <dgm:pt modelId="{FBB10D75-9E1F-427F-84CA-1FFF3498A15E}" type="sibTrans" cxnId="{7F06DC08-E2AF-459A-8645-F27E3F21D038}">
      <dgm:prSet/>
      <dgm:spPr/>
      <dgm:t>
        <a:bodyPr/>
        <a:lstStyle/>
        <a:p>
          <a:endParaRPr lang="en-US"/>
        </a:p>
      </dgm:t>
    </dgm:pt>
    <dgm:pt modelId="{58EAD291-B05B-4272-8F51-E48AFD596477}">
      <dgm:prSet/>
      <dgm:spPr/>
      <dgm:t>
        <a:bodyPr/>
        <a:lstStyle/>
        <a:p>
          <a:pPr rtl="0"/>
          <a:r>
            <a:rPr lang="en-US" b="1" dirty="0" smtClean="0"/>
            <a:t>Government, community and philanthropic entities</a:t>
          </a:r>
          <a:endParaRPr lang="en-US" dirty="0"/>
        </a:p>
      </dgm:t>
    </dgm:pt>
    <dgm:pt modelId="{517ED32E-2932-4B51-8E8E-4A33988A00C8}" type="parTrans" cxnId="{FE744EBD-50F2-40EA-849B-05BF36CE926F}">
      <dgm:prSet/>
      <dgm:spPr/>
      <dgm:t>
        <a:bodyPr/>
        <a:lstStyle/>
        <a:p>
          <a:endParaRPr lang="en-US"/>
        </a:p>
      </dgm:t>
    </dgm:pt>
    <dgm:pt modelId="{400B6143-EAAF-4695-8ED2-89E0BB9C516E}" type="sibTrans" cxnId="{FE744EBD-50F2-40EA-849B-05BF36CE926F}">
      <dgm:prSet/>
      <dgm:spPr/>
      <dgm:t>
        <a:bodyPr/>
        <a:lstStyle/>
        <a:p>
          <a:endParaRPr lang="en-US"/>
        </a:p>
      </dgm:t>
    </dgm:pt>
    <dgm:pt modelId="{9B7089BC-0699-4F89-A950-40A1DE9D47B1}">
      <dgm:prSet/>
      <dgm:spPr/>
      <dgm:t>
        <a:bodyPr/>
        <a:lstStyle/>
        <a:p>
          <a:pPr rtl="0"/>
          <a:r>
            <a:rPr lang="en-US" b="1" dirty="0" smtClean="0"/>
            <a:t>Public Policymakers </a:t>
          </a:r>
          <a:endParaRPr lang="en-US" dirty="0"/>
        </a:p>
      </dgm:t>
    </dgm:pt>
    <dgm:pt modelId="{49ED07E1-BD5C-4364-B02A-876B8E3E1D6F}" type="parTrans" cxnId="{F387CCA0-AAC1-4D4D-AE77-1F86AF5EEE69}">
      <dgm:prSet/>
      <dgm:spPr/>
      <dgm:t>
        <a:bodyPr/>
        <a:lstStyle/>
        <a:p>
          <a:endParaRPr lang="en-US"/>
        </a:p>
      </dgm:t>
    </dgm:pt>
    <dgm:pt modelId="{29EAA06D-CA5A-4997-8DAE-711DE3AE61FF}" type="sibTrans" cxnId="{F387CCA0-AAC1-4D4D-AE77-1F86AF5EEE69}">
      <dgm:prSet/>
      <dgm:spPr/>
      <dgm:t>
        <a:bodyPr/>
        <a:lstStyle/>
        <a:p>
          <a:endParaRPr lang="en-US"/>
        </a:p>
      </dgm:t>
    </dgm:pt>
    <dgm:pt modelId="{65F7D759-3F08-48D1-9C37-10324F1ECAD3}" type="pres">
      <dgm:prSet presAssocID="{5EA481E8-94E3-4A97-BB17-22D444027437}" presName="compositeShape" presStyleCnt="0">
        <dgm:presLayoutVars>
          <dgm:chMax val="7"/>
          <dgm:dir/>
          <dgm:resizeHandles val="exact"/>
        </dgm:presLayoutVars>
      </dgm:prSet>
      <dgm:spPr/>
      <dgm:t>
        <a:bodyPr/>
        <a:lstStyle/>
        <a:p>
          <a:endParaRPr lang="en-US"/>
        </a:p>
      </dgm:t>
    </dgm:pt>
    <dgm:pt modelId="{706AF91B-1A5F-42DA-9F77-7D4FDAC8DB3A}" type="pres">
      <dgm:prSet presAssocID="{E00AE550-5300-48C1-BFD7-9B5F24D86F56}" presName="circ1" presStyleLbl="vennNode1" presStyleIdx="0" presStyleCnt="5" custLinFactNeighborX="1579" custLinFactNeighborY="-16261"/>
      <dgm:spPr/>
      <dgm:t>
        <a:bodyPr/>
        <a:lstStyle/>
        <a:p>
          <a:endParaRPr lang="en-US"/>
        </a:p>
      </dgm:t>
    </dgm:pt>
    <dgm:pt modelId="{1EEEEFDB-A597-474A-8FBE-85E789D95C0B}" type="pres">
      <dgm:prSet presAssocID="{E00AE550-5300-48C1-BFD7-9B5F24D86F56}" presName="circ1Tx" presStyleLbl="revTx" presStyleIdx="0" presStyleCnt="0" custScaleX="88748" custScaleY="87458" custLinFactNeighborX="2632" custLinFactNeighborY="21806">
        <dgm:presLayoutVars>
          <dgm:chMax val="0"/>
          <dgm:chPref val="0"/>
          <dgm:bulletEnabled val="1"/>
        </dgm:presLayoutVars>
      </dgm:prSet>
      <dgm:spPr/>
      <dgm:t>
        <a:bodyPr/>
        <a:lstStyle/>
        <a:p>
          <a:endParaRPr lang="en-US"/>
        </a:p>
      </dgm:t>
    </dgm:pt>
    <dgm:pt modelId="{E17B5016-D9DA-49E8-830F-C533CB6B114B}" type="pres">
      <dgm:prSet presAssocID="{297B13E9-EC1B-41A1-8A1A-855B09C4048F}" presName="circ2" presStyleLbl="vennNode1" presStyleIdx="1" presStyleCnt="5" custLinFactNeighborX="1434" custLinFactNeighborY="-14826"/>
      <dgm:spPr/>
      <dgm:t>
        <a:bodyPr/>
        <a:lstStyle/>
        <a:p>
          <a:endParaRPr lang="en-US"/>
        </a:p>
      </dgm:t>
    </dgm:pt>
    <dgm:pt modelId="{9060B3F1-7AA1-44BF-BDD5-A1CE6CB664D6}" type="pres">
      <dgm:prSet presAssocID="{297B13E9-EC1B-41A1-8A1A-855B09C4048F}" presName="circ2Tx" presStyleLbl="revTx" presStyleIdx="0" presStyleCnt="0" custLinFactNeighborX="-9312" custLinFactNeighborY="-37903">
        <dgm:presLayoutVars>
          <dgm:chMax val="0"/>
          <dgm:chPref val="0"/>
          <dgm:bulletEnabled val="1"/>
        </dgm:presLayoutVars>
      </dgm:prSet>
      <dgm:spPr/>
      <dgm:t>
        <a:bodyPr/>
        <a:lstStyle/>
        <a:p>
          <a:endParaRPr lang="en-US"/>
        </a:p>
      </dgm:t>
    </dgm:pt>
    <dgm:pt modelId="{00F36053-171F-42BB-B3E0-E1745AEF4A94}" type="pres">
      <dgm:prSet presAssocID="{9C110985-BFE9-4D17-8FB7-7045A50AF609}" presName="circ3" presStyleLbl="vennNode1" presStyleIdx="2" presStyleCnt="5" custLinFactNeighborX="11743" custLinFactNeighborY="-25884"/>
      <dgm:spPr/>
      <dgm:t>
        <a:bodyPr/>
        <a:lstStyle/>
        <a:p>
          <a:endParaRPr lang="en-US"/>
        </a:p>
      </dgm:t>
    </dgm:pt>
    <dgm:pt modelId="{4FC87731-C748-4BB8-8729-92022798E4DC}" type="pres">
      <dgm:prSet presAssocID="{9C110985-BFE9-4D17-8FB7-7045A50AF609}" presName="circ3Tx" presStyleLbl="revTx" presStyleIdx="0" presStyleCnt="0" custLinFactNeighborX="14170" custLinFactNeighborY="-40895">
        <dgm:presLayoutVars>
          <dgm:chMax val="0"/>
          <dgm:chPref val="0"/>
          <dgm:bulletEnabled val="1"/>
        </dgm:presLayoutVars>
      </dgm:prSet>
      <dgm:spPr/>
      <dgm:t>
        <a:bodyPr/>
        <a:lstStyle/>
        <a:p>
          <a:endParaRPr lang="en-US"/>
        </a:p>
      </dgm:t>
    </dgm:pt>
    <dgm:pt modelId="{60451B3B-9D5B-4A8B-8036-42B4DE1138A2}" type="pres">
      <dgm:prSet presAssocID="{58EAD291-B05B-4272-8F51-E48AFD596477}" presName="circ4" presStyleLbl="vennNode1" presStyleIdx="3" presStyleCnt="5" custLinFactNeighborX="-12796" custLinFactNeighborY="-25475"/>
      <dgm:spPr/>
      <dgm:t>
        <a:bodyPr/>
        <a:lstStyle/>
        <a:p>
          <a:endParaRPr lang="en-US"/>
        </a:p>
      </dgm:t>
    </dgm:pt>
    <dgm:pt modelId="{E2044043-459F-4FD8-9633-05C3101261D1}" type="pres">
      <dgm:prSet presAssocID="{58EAD291-B05B-4272-8F51-E48AFD596477}" presName="circ4Tx" presStyleLbl="revTx" presStyleIdx="0" presStyleCnt="0" custLinFactNeighborX="-7287" custLinFactNeighborY="-64012">
        <dgm:presLayoutVars>
          <dgm:chMax val="0"/>
          <dgm:chPref val="0"/>
          <dgm:bulletEnabled val="1"/>
        </dgm:presLayoutVars>
      </dgm:prSet>
      <dgm:spPr/>
      <dgm:t>
        <a:bodyPr/>
        <a:lstStyle/>
        <a:p>
          <a:endParaRPr lang="en-US"/>
        </a:p>
      </dgm:t>
    </dgm:pt>
    <dgm:pt modelId="{EC20DEE3-11D1-4162-9E49-2D9699DA1820}" type="pres">
      <dgm:prSet presAssocID="{9B7089BC-0699-4F89-A950-40A1DE9D47B1}" presName="circ5" presStyleLbl="vennNode1" presStyleIdx="4" presStyleCnt="5" custLinFactNeighborX="-6697" custLinFactNeighborY="-23247"/>
      <dgm:spPr/>
    </dgm:pt>
    <dgm:pt modelId="{A4B12204-EE61-4553-9E84-CA1CED848974}" type="pres">
      <dgm:prSet presAssocID="{9B7089BC-0699-4F89-A950-40A1DE9D47B1}" presName="circ5Tx" presStyleLbl="revTx" presStyleIdx="0" presStyleCnt="0" custLinFactNeighborX="12146" custLinFactNeighborY="-26344">
        <dgm:presLayoutVars>
          <dgm:chMax val="0"/>
          <dgm:chPref val="0"/>
          <dgm:bulletEnabled val="1"/>
        </dgm:presLayoutVars>
      </dgm:prSet>
      <dgm:spPr/>
      <dgm:t>
        <a:bodyPr/>
        <a:lstStyle/>
        <a:p>
          <a:endParaRPr lang="en-US"/>
        </a:p>
      </dgm:t>
    </dgm:pt>
  </dgm:ptLst>
  <dgm:cxnLst>
    <dgm:cxn modelId="{1AB00209-D5A2-4125-B487-60C8390C68BA}" type="presOf" srcId="{9B7089BC-0699-4F89-A950-40A1DE9D47B1}" destId="{A4B12204-EE61-4553-9E84-CA1CED848974}" srcOrd="0" destOrd="0" presId="urn:microsoft.com/office/officeart/2005/8/layout/venn1"/>
    <dgm:cxn modelId="{112AEEE0-2294-49BA-BE1C-F51B07F91F46}" srcId="{5EA481E8-94E3-4A97-BB17-22D444027437}" destId="{297B13E9-EC1B-41A1-8A1A-855B09C4048F}" srcOrd="1" destOrd="0" parTransId="{EEE08739-B1FF-41D4-A1D3-BBE9D8F6BBF0}" sibTransId="{AC61ED34-D4F6-4E57-AD83-84CFE08EAE72}"/>
    <dgm:cxn modelId="{D32468FA-CF7A-4C21-BC56-EC86E06966E2}" type="presOf" srcId="{58EAD291-B05B-4272-8F51-E48AFD596477}" destId="{E2044043-459F-4FD8-9633-05C3101261D1}" srcOrd="0" destOrd="0" presId="urn:microsoft.com/office/officeart/2005/8/layout/venn1"/>
    <dgm:cxn modelId="{ACA9B6F2-C290-41EA-9D0C-61297E2DC725}" type="presOf" srcId="{9C110985-BFE9-4D17-8FB7-7045A50AF609}" destId="{4FC87731-C748-4BB8-8729-92022798E4DC}" srcOrd="0" destOrd="0" presId="urn:microsoft.com/office/officeart/2005/8/layout/venn1"/>
    <dgm:cxn modelId="{E21A61EC-2218-42DB-A566-CA29D016BF8D}" type="presOf" srcId="{297B13E9-EC1B-41A1-8A1A-855B09C4048F}" destId="{9060B3F1-7AA1-44BF-BDD5-A1CE6CB664D6}" srcOrd="0" destOrd="0" presId="urn:microsoft.com/office/officeart/2005/8/layout/venn1"/>
    <dgm:cxn modelId="{7F06DC08-E2AF-459A-8645-F27E3F21D038}" srcId="{5EA481E8-94E3-4A97-BB17-22D444027437}" destId="{9C110985-BFE9-4D17-8FB7-7045A50AF609}" srcOrd="2" destOrd="0" parTransId="{B2A0F0D1-3B5A-40A1-B9C3-FBE624C7C9F0}" sibTransId="{FBB10D75-9E1F-427F-84CA-1FFF3498A15E}"/>
    <dgm:cxn modelId="{9C6515A4-34C4-448D-AF48-76974C134B18}" type="presOf" srcId="{5EA481E8-94E3-4A97-BB17-22D444027437}" destId="{65F7D759-3F08-48D1-9C37-10324F1ECAD3}" srcOrd="0" destOrd="0" presId="urn:microsoft.com/office/officeart/2005/8/layout/venn1"/>
    <dgm:cxn modelId="{F387CCA0-AAC1-4D4D-AE77-1F86AF5EEE69}" srcId="{5EA481E8-94E3-4A97-BB17-22D444027437}" destId="{9B7089BC-0699-4F89-A950-40A1DE9D47B1}" srcOrd="4" destOrd="0" parTransId="{49ED07E1-BD5C-4364-B02A-876B8E3E1D6F}" sibTransId="{29EAA06D-CA5A-4997-8DAE-711DE3AE61FF}"/>
    <dgm:cxn modelId="{E3D0C590-2EB8-409C-85D9-505A00FD0B1B}" type="presOf" srcId="{E00AE550-5300-48C1-BFD7-9B5F24D86F56}" destId="{1EEEEFDB-A597-474A-8FBE-85E789D95C0B}" srcOrd="0" destOrd="0" presId="urn:microsoft.com/office/officeart/2005/8/layout/venn1"/>
    <dgm:cxn modelId="{7382760E-1B64-4D29-A645-3E983AAD151A}" srcId="{5EA481E8-94E3-4A97-BB17-22D444027437}" destId="{E00AE550-5300-48C1-BFD7-9B5F24D86F56}" srcOrd="0" destOrd="0" parTransId="{2C6CE5D6-905C-4015-804A-F3C71B59D3D1}" sibTransId="{4B3DB06E-A39F-4824-BA37-301DF8DE9DDF}"/>
    <dgm:cxn modelId="{FE744EBD-50F2-40EA-849B-05BF36CE926F}" srcId="{5EA481E8-94E3-4A97-BB17-22D444027437}" destId="{58EAD291-B05B-4272-8F51-E48AFD596477}" srcOrd="3" destOrd="0" parTransId="{517ED32E-2932-4B51-8E8E-4A33988A00C8}" sibTransId="{400B6143-EAAF-4695-8ED2-89E0BB9C516E}"/>
    <dgm:cxn modelId="{781400A8-5A41-4E3D-ACEC-5DD8BBFDDA6F}" type="presParOf" srcId="{65F7D759-3F08-48D1-9C37-10324F1ECAD3}" destId="{706AF91B-1A5F-42DA-9F77-7D4FDAC8DB3A}" srcOrd="0" destOrd="0" presId="urn:microsoft.com/office/officeart/2005/8/layout/venn1"/>
    <dgm:cxn modelId="{A6C97736-D16B-4BB2-85B6-703FA85121A9}" type="presParOf" srcId="{65F7D759-3F08-48D1-9C37-10324F1ECAD3}" destId="{1EEEEFDB-A597-474A-8FBE-85E789D95C0B}" srcOrd="1" destOrd="0" presId="urn:microsoft.com/office/officeart/2005/8/layout/venn1"/>
    <dgm:cxn modelId="{B7533315-2DF8-4B44-BD16-7A43D2C2106C}" type="presParOf" srcId="{65F7D759-3F08-48D1-9C37-10324F1ECAD3}" destId="{E17B5016-D9DA-49E8-830F-C533CB6B114B}" srcOrd="2" destOrd="0" presId="urn:microsoft.com/office/officeart/2005/8/layout/venn1"/>
    <dgm:cxn modelId="{E7E125FD-4E58-4D4E-9838-D6C524D8900D}" type="presParOf" srcId="{65F7D759-3F08-48D1-9C37-10324F1ECAD3}" destId="{9060B3F1-7AA1-44BF-BDD5-A1CE6CB664D6}" srcOrd="3" destOrd="0" presId="urn:microsoft.com/office/officeart/2005/8/layout/venn1"/>
    <dgm:cxn modelId="{1CCF32EF-BCA2-4778-8259-2B9052793B44}" type="presParOf" srcId="{65F7D759-3F08-48D1-9C37-10324F1ECAD3}" destId="{00F36053-171F-42BB-B3E0-E1745AEF4A94}" srcOrd="4" destOrd="0" presId="urn:microsoft.com/office/officeart/2005/8/layout/venn1"/>
    <dgm:cxn modelId="{2AFE5A28-554E-4975-AEBB-75DA390935A9}" type="presParOf" srcId="{65F7D759-3F08-48D1-9C37-10324F1ECAD3}" destId="{4FC87731-C748-4BB8-8729-92022798E4DC}" srcOrd="5" destOrd="0" presId="urn:microsoft.com/office/officeart/2005/8/layout/venn1"/>
    <dgm:cxn modelId="{266E00DB-B4CA-488F-9975-DDFCCDE85848}" type="presParOf" srcId="{65F7D759-3F08-48D1-9C37-10324F1ECAD3}" destId="{60451B3B-9D5B-4A8B-8036-42B4DE1138A2}" srcOrd="6" destOrd="0" presId="urn:microsoft.com/office/officeart/2005/8/layout/venn1"/>
    <dgm:cxn modelId="{B4F36870-FABE-4AF8-ACCF-D2950EEB3E47}" type="presParOf" srcId="{65F7D759-3F08-48D1-9C37-10324F1ECAD3}" destId="{E2044043-459F-4FD8-9633-05C3101261D1}" srcOrd="7" destOrd="0" presId="urn:microsoft.com/office/officeart/2005/8/layout/venn1"/>
    <dgm:cxn modelId="{A5EC133B-1F3D-4753-AAAE-AFFEE33C3352}" type="presParOf" srcId="{65F7D759-3F08-48D1-9C37-10324F1ECAD3}" destId="{EC20DEE3-11D1-4162-9E49-2D9699DA1820}" srcOrd="8" destOrd="0" presId="urn:microsoft.com/office/officeart/2005/8/layout/venn1"/>
    <dgm:cxn modelId="{D5F0472F-C69F-4178-B6F2-0C2BF9CF9AFC}" type="presParOf" srcId="{65F7D759-3F08-48D1-9C37-10324F1ECAD3}" destId="{A4B12204-EE61-4553-9E84-CA1CED848974}" srcOrd="9"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6F05B-0AEC-43BC-8E72-DEC307D33EB5}" type="doc">
      <dgm:prSet loTypeId="urn:microsoft.com/office/officeart/2005/8/layout/radial5" loCatId="cycle" qsTypeId="urn:microsoft.com/office/officeart/2005/8/quickstyle/simple4" qsCatId="simple" csTypeId="urn:microsoft.com/office/officeart/2005/8/colors/colorful1#1" csCatId="colorful" phldr="1"/>
      <dgm:spPr/>
      <dgm:t>
        <a:bodyPr/>
        <a:lstStyle/>
        <a:p>
          <a:endParaRPr lang="en-US"/>
        </a:p>
      </dgm:t>
    </dgm:pt>
    <dgm:pt modelId="{B099A5E9-04CB-425D-BF50-54DF7324E450}">
      <dgm:prSet phldrT="[Text]"/>
      <dgm:spPr/>
      <dgm:t>
        <a:bodyPr/>
        <a:lstStyle/>
        <a:p>
          <a:r>
            <a:rPr lang="en-US" dirty="0" smtClean="0"/>
            <a:t>CAEL</a:t>
          </a:r>
          <a:endParaRPr lang="en-US" dirty="0"/>
        </a:p>
      </dgm:t>
    </dgm:pt>
    <dgm:pt modelId="{8F131B16-D91D-4859-A9BC-9EB2D5EB8CBA}" type="parTrans" cxnId="{030E66E0-30E3-480B-8304-F1C11D2E1557}">
      <dgm:prSet/>
      <dgm:spPr/>
      <dgm:t>
        <a:bodyPr/>
        <a:lstStyle/>
        <a:p>
          <a:endParaRPr lang="en-US"/>
        </a:p>
      </dgm:t>
    </dgm:pt>
    <dgm:pt modelId="{56111A83-0275-459D-B9AB-9A6802DB597D}" type="sibTrans" cxnId="{030E66E0-30E3-480B-8304-F1C11D2E1557}">
      <dgm:prSet/>
      <dgm:spPr/>
      <dgm:t>
        <a:bodyPr/>
        <a:lstStyle/>
        <a:p>
          <a:endParaRPr lang="en-US"/>
        </a:p>
      </dgm:t>
    </dgm:pt>
    <dgm:pt modelId="{8A08A7DF-4857-4A7F-8E46-DA76C599D9FC}">
      <dgm:prSet phldrT="[Text]"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dgm:spPr>
      <dgm:t>
        <a:bodyPr/>
        <a:lstStyle/>
        <a:p>
          <a:r>
            <a:rPr lang="en-US" sz="1200" b="0" dirty="0" smtClean="0">
              <a:latin typeface="+mj-lt"/>
            </a:rPr>
            <a:t>Colleges and state HE systems</a:t>
          </a:r>
          <a:r>
            <a:rPr lang="en-US" sz="1300" dirty="0" smtClean="0">
              <a:latin typeface="+mj-lt"/>
            </a:rPr>
            <a:t>	</a:t>
          </a:r>
          <a:endParaRPr lang="en-US" sz="1300" dirty="0">
            <a:latin typeface="+mj-lt"/>
          </a:endParaRPr>
        </a:p>
      </dgm:t>
    </dgm:pt>
    <dgm:pt modelId="{29914D65-5232-49E2-9A33-37848A516CDF}" type="parTrans" cxnId="{BCF7AEF0-28AF-420E-A6D8-94ED067D40CA}">
      <dgm:prSet/>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dgm:spPr>
      <dgm:t>
        <a:bodyPr/>
        <a:lstStyle/>
        <a:p>
          <a:endParaRPr lang="en-US"/>
        </a:p>
      </dgm:t>
    </dgm:pt>
    <dgm:pt modelId="{8802BEE9-1B51-4C15-88D0-1C22F70C7B4C}" type="sibTrans" cxnId="{BCF7AEF0-28AF-420E-A6D8-94ED067D40CA}">
      <dgm:prSet/>
      <dgm:spPr/>
      <dgm:t>
        <a:bodyPr/>
        <a:lstStyle/>
        <a:p>
          <a:endParaRPr lang="en-US"/>
        </a:p>
      </dgm:t>
    </dgm:pt>
    <dgm:pt modelId="{3011F432-3EB5-4485-BE21-39C299B8B1A7}">
      <dgm:prSet phldrT="[Text]" custT="1"/>
      <dgm:spPr/>
      <dgm:t>
        <a:bodyPr/>
        <a:lstStyle/>
        <a:p>
          <a:r>
            <a:rPr lang="en-US" sz="1200" b="0" dirty="0" smtClean="0">
              <a:latin typeface="+mj-lt"/>
            </a:rPr>
            <a:t>Employers</a:t>
          </a:r>
          <a:endParaRPr lang="en-US" sz="1200" b="0" dirty="0">
            <a:latin typeface="+mj-lt"/>
          </a:endParaRPr>
        </a:p>
      </dgm:t>
    </dgm:pt>
    <dgm:pt modelId="{DD995660-1C87-4EA0-BCE6-41266004B503}" type="parTrans" cxnId="{510DAE7F-CD02-441A-8B0B-7BE0007A6395}">
      <dgm:prSet/>
      <dgm:spPr/>
      <dgm:t>
        <a:bodyPr/>
        <a:lstStyle/>
        <a:p>
          <a:endParaRPr lang="en-US"/>
        </a:p>
      </dgm:t>
    </dgm:pt>
    <dgm:pt modelId="{F9548EC7-35AD-4401-8026-B9D609B1F13B}" type="sibTrans" cxnId="{510DAE7F-CD02-441A-8B0B-7BE0007A6395}">
      <dgm:prSet/>
      <dgm:spPr/>
      <dgm:t>
        <a:bodyPr/>
        <a:lstStyle/>
        <a:p>
          <a:endParaRPr lang="en-US"/>
        </a:p>
      </dgm:t>
    </dgm:pt>
    <dgm:pt modelId="{BE0F1237-9849-4433-AF40-F59C92DB86D1}">
      <dgm:prSet phldrT="[Text]" custT="1"/>
      <dgm:spPr/>
      <dgm:t>
        <a:bodyPr/>
        <a:lstStyle/>
        <a:p>
          <a:r>
            <a:rPr lang="en-US" sz="1400" b="0" dirty="0" smtClean="0">
              <a:latin typeface="+mj-lt"/>
            </a:rPr>
            <a:t>Military</a:t>
          </a:r>
          <a:endParaRPr lang="en-US" sz="1400" b="0" dirty="0">
            <a:latin typeface="+mj-lt"/>
          </a:endParaRPr>
        </a:p>
      </dgm:t>
    </dgm:pt>
    <dgm:pt modelId="{AA6476AF-5D05-48AB-8DEB-467C82BCD5A4}" type="parTrans" cxnId="{89EFBC00-CF9A-4707-AEE7-2737620D587B}">
      <dgm:prSet/>
      <dgm:spPr/>
      <dgm:t>
        <a:bodyPr/>
        <a:lstStyle/>
        <a:p>
          <a:endParaRPr lang="en-US"/>
        </a:p>
      </dgm:t>
    </dgm:pt>
    <dgm:pt modelId="{6ED7C279-1082-4ED4-82A1-AE531AD95350}" type="sibTrans" cxnId="{89EFBC00-CF9A-4707-AEE7-2737620D587B}">
      <dgm:prSet/>
      <dgm:spPr/>
      <dgm:t>
        <a:bodyPr/>
        <a:lstStyle/>
        <a:p>
          <a:endParaRPr lang="en-US"/>
        </a:p>
      </dgm:t>
    </dgm:pt>
    <dgm:pt modelId="{A40CF70A-7F01-49C9-8431-231CA72BE930}">
      <dgm:prSet phldrT="[Text]" custT="1"/>
      <dgm:spPr/>
      <dgm:t>
        <a:bodyPr/>
        <a:lstStyle/>
        <a:p>
          <a:r>
            <a:rPr lang="en-US" sz="1200" dirty="0" smtClean="0">
              <a:latin typeface="+mj-lt"/>
            </a:rPr>
            <a:t>National associations &amp; regional initiatives</a:t>
          </a:r>
          <a:endParaRPr lang="en-US" sz="1200" dirty="0">
            <a:latin typeface="+mj-lt"/>
          </a:endParaRPr>
        </a:p>
      </dgm:t>
    </dgm:pt>
    <dgm:pt modelId="{271C2956-9588-42D8-AC38-C29655D3291C}" type="parTrans" cxnId="{1AAB8B0B-B33F-4373-B1E6-8D37E0A5AE17}">
      <dgm:prSet/>
      <dgm:spPr/>
      <dgm:t>
        <a:bodyPr/>
        <a:lstStyle/>
        <a:p>
          <a:endParaRPr lang="en-US"/>
        </a:p>
      </dgm:t>
    </dgm:pt>
    <dgm:pt modelId="{1CBA2674-CDD3-488B-9933-ADAFAC3B32B8}" type="sibTrans" cxnId="{1AAB8B0B-B33F-4373-B1E6-8D37E0A5AE17}">
      <dgm:prSet/>
      <dgm:spPr/>
      <dgm:t>
        <a:bodyPr/>
        <a:lstStyle/>
        <a:p>
          <a:endParaRPr lang="en-US"/>
        </a:p>
      </dgm:t>
    </dgm:pt>
    <dgm:pt modelId="{DBF7C2D6-636E-4649-AF4E-757F994DAEB8}">
      <dgm:prSet phldrT="[Text]" custT="1"/>
      <dgm:spPr/>
      <dgm:t>
        <a:bodyPr/>
        <a:lstStyle/>
        <a:p>
          <a:r>
            <a:rPr lang="en-US" sz="1200" b="0" dirty="0" smtClean="0">
              <a:latin typeface="+mj-lt"/>
            </a:rPr>
            <a:t>Workforce boards and state systems</a:t>
          </a:r>
          <a:endParaRPr lang="en-US" sz="1200" b="0" dirty="0">
            <a:latin typeface="+mj-lt"/>
          </a:endParaRPr>
        </a:p>
      </dgm:t>
    </dgm:pt>
    <dgm:pt modelId="{364C6B8C-C86D-47D5-B47D-E0CE90028282}" type="parTrans" cxnId="{0C935B20-E930-481D-ADC7-5E3A3A5A4632}">
      <dgm:prSet/>
      <dgm:spPr/>
      <dgm:t>
        <a:bodyPr/>
        <a:lstStyle/>
        <a:p>
          <a:endParaRPr lang="en-US"/>
        </a:p>
      </dgm:t>
    </dgm:pt>
    <dgm:pt modelId="{69FF2CB2-FD17-496B-AA05-0616027797E3}" type="sibTrans" cxnId="{0C935B20-E930-481D-ADC7-5E3A3A5A4632}">
      <dgm:prSet/>
      <dgm:spPr/>
      <dgm:t>
        <a:bodyPr/>
        <a:lstStyle/>
        <a:p>
          <a:endParaRPr lang="en-US"/>
        </a:p>
      </dgm:t>
    </dgm:pt>
    <dgm:pt modelId="{D44EA992-670C-4A74-9657-F34BC9A445EE}">
      <dgm:prSet phldrT="[Text]" custT="1"/>
      <dgm:spPr/>
      <dgm:t>
        <a:bodyPr/>
        <a:lstStyle/>
        <a:p>
          <a:r>
            <a:rPr lang="en-US" sz="1200" b="0" dirty="0" smtClean="0">
              <a:latin typeface="+mj-lt"/>
            </a:rPr>
            <a:t>International Associations</a:t>
          </a:r>
          <a:endParaRPr lang="en-US" sz="1200" b="0" dirty="0">
            <a:latin typeface="+mj-lt"/>
          </a:endParaRPr>
        </a:p>
      </dgm:t>
    </dgm:pt>
    <dgm:pt modelId="{B141141E-26BF-4FD7-9DAA-1723C461FCA0}" type="parTrans" cxnId="{2E05CAEB-3FE7-4C36-861D-732D9B93F859}">
      <dgm:prSet/>
      <dgm:spPr/>
      <dgm:t>
        <a:bodyPr/>
        <a:lstStyle/>
        <a:p>
          <a:endParaRPr lang="en-US"/>
        </a:p>
      </dgm:t>
    </dgm:pt>
    <dgm:pt modelId="{5699829B-CCB5-4E6E-9212-B1794D840BC8}" type="sibTrans" cxnId="{2E05CAEB-3FE7-4C36-861D-732D9B93F859}">
      <dgm:prSet/>
      <dgm:spPr/>
      <dgm:t>
        <a:bodyPr/>
        <a:lstStyle/>
        <a:p>
          <a:endParaRPr lang="en-US"/>
        </a:p>
      </dgm:t>
    </dgm:pt>
    <dgm:pt modelId="{FD14DBF7-6340-486C-90CB-D4D9D119BCB3}" type="pres">
      <dgm:prSet presAssocID="{DBF6F05B-0AEC-43BC-8E72-DEC307D33EB5}" presName="Name0" presStyleCnt="0">
        <dgm:presLayoutVars>
          <dgm:chMax val="1"/>
          <dgm:dir/>
          <dgm:animLvl val="ctr"/>
          <dgm:resizeHandles val="exact"/>
        </dgm:presLayoutVars>
      </dgm:prSet>
      <dgm:spPr/>
      <dgm:t>
        <a:bodyPr/>
        <a:lstStyle/>
        <a:p>
          <a:endParaRPr lang="en-US"/>
        </a:p>
      </dgm:t>
    </dgm:pt>
    <dgm:pt modelId="{8C507CB9-5C1F-4E76-B1B4-4D65C52583E3}" type="pres">
      <dgm:prSet presAssocID="{B099A5E9-04CB-425D-BF50-54DF7324E450}" presName="centerShape" presStyleLbl="node0" presStyleIdx="0" presStyleCnt="1"/>
      <dgm:spPr/>
      <dgm:t>
        <a:bodyPr/>
        <a:lstStyle/>
        <a:p>
          <a:endParaRPr lang="en-US"/>
        </a:p>
      </dgm:t>
    </dgm:pt>
    <dgm:pt modelId="{7823DEE8-71D1-484E-B3D4-58D59D298B88}" type="pres">
      <dgm:prSet presAssocID="{29914D65-5232-49E2-9A33-37848A516CDF}" presName="parTrans" presStyleLbl="sibTrans2D1" presStyleIdx="0" presStyleCnt="6"/>
      <dgm:spPr/>
      <dgm:t>
        <a:bodyPr/>
        <a:lstStyle/>
        <a:p>
          <a:endParaRPr lang="en-US"/>
        </a:p>
      </dgm:t>
    </dgm:pt>
    <dgm:pt modelId="{4D3AE660-CB01-4C51-BB50-49DC1214DEA3}" type="pres">
      <dgm:prSet presAssocID="{29914D65-5232-49E2-9A33-37848A516CDF}" presName="connectorText" presStyleLbl="sibTrans2D1" presStyleIdx="0" presStyleCnt="6"/>
      <dgm:spPr/>
      <dgm:t>
        <a:bodyPr/>
        <a:lstStyle/>
        <a:p>
          <a:endParaRPr lang="en-US"/>
        </a:p>
      </dgm:t>
    </dgm:pt>
    <dgm:pt modelId="{B6EE5B1F-A946-431D-BA3D-13CB3689BEB0}" type="pres">
      <dgm:prSet presAssocID="{8A08A7DF-4857-4A7F-8E46-DA76C599D9FC}" presName="node" presStyleLbl="node1" presStyleIdx="0" presStyleCnt="6">
        <dgm:presLayoutVars>
          <dgm:bulletEnabled val="1"/>
        </dgm:presLayoutVars>
      </dgm:prSet>
      <dgm:spPr/>
      <dgm:t>
        <a:bodyPr/>
        <a:lstStyle/>
        <a:p>
          <a:endParaRPr lang="en-US"/>
        </a:p>
      </dgm:t>
    </dgm:pt>
    <dgm:pt modelId="{F52A04D7-287D-4136-9AA4-F6B2EFFC1305}" type="pres">
      <dgm:prSet presAssocID="{DD995660-1C87-4EA0-BCE6-41266004B503}" presName="parTrans" presStyleLbl="sibTrans2D1" presStyleIdx="1" presStyleCnt="6"/>
      <dgm:spPr/>
      <dgm:t>
        <a:bodyPr/>
        <a:lstStyle/>
        <a:p>
          <a:endParaRPr lang="en-US"/>
        </a:p>
      </dgm:t>
    </dgm:pt>
    <dgm:pt modelId="{C33991E6-0EB8-4A73-9BA7-F78253C816EB}" type="pres">
      <dgm:prSet presAssocID="{DD995660-1C87-4EA0-BCE6-41266004B503}" presName="connectorText" presStyleLbl="sibTrans2D1" presStyleIdx="1" presStyleCnt="6"/>
      <dgm:spPr/>
      <dgm:t>
        <a:bodyPr/>
        <a:lstStyle/>
        <a:p>
          <a:endParaRPr lang="en-US"/>
        </a:p>
      </dgm:t>
    </dgm:pt>
    <dgm:pt modelId="{7FE139B8-060B-49D6-8A09-96BE202E0D8E}" type="pres">
      <dgm:prSet presAssocID="{3011F432-3EB5-4485-BE21-39C299B8B1A7}" presName="node" presStyleLbl="node1" presStyleIdx="1" presStyleCnt="6" custRadScaleRad="101158" custRadScaleInc="578">
        <dgm:presLayoutVars>
          <dgm:bulletEnabled val="1"/>
        </dgm:presLayoutVars>
      </dgm:prSet>
      <dgm:spPr/>
      <dgm:t>
        <a:bodyPr/>
        <a:lstStyle/>
        <a:p>
          <a:endParaRPr lang="en-US"/>
        </a:p>
      </dgm:t>
    </dgm:pt>
    <dgm:pt modelId="{66FFB1AB-7634-42D0-823B-5D3080473DBD}" type="pres">
      <dgm:prSet presAssocID="{364C6B8C-C86D-47D5-B47D-E0CE90028282}" presName="parTrans" presStyleLbl="sibTrans2D1" presStyleIdx="2" presStyleCnt="6"/>
      <dgm:spPr/>
      <dgm:t>
        <a:bodyPr/>
        <a:lstStyle/>
        <a:p>
          <a:endParaRPr lang="en-US"/>
        </a:p>
      </dgm:t>
    </dgm:pt>
    <dgm:pt modelId="{2FCAD5F7-7B8C-4A0F-9652-55BCE882B879}" type="pres">
      <dgm:prSet presAssocID="{364C6B8C-C86D-47D5-B47D-E0CE90028282}" presName="connectorText" presStyleLbl="sibTrans2D1" presStyleIdx="2" presStyleCnt="6"/>
      <dgm:spPr/>
      <dgm:t>
        <a:bodyPr/>
        <a:lstStyle/>
        <a:p>
          <a:endParaRPr lang="en-US"/>
        </a:p>
      </dgm:t>
    </dgm:pt>
    <dgm:pt modelId="{3DB6EB25-D809-40FE-B75E-09298918971E}" type="pres">
      <dgm:prSet presAssocID="{DBF7C2D6-636E-4649-AF4E-757F994DAEB8}" presName="node" presStyleLbl="node1" presStyleIdx="2" presStyleCnt="6" custScaleX="107146" custScaleY="107145">
        <dgm:presLayoutVars>
          <dgm:bulletEnabled val="1"/>
        </dgm:presLayoutVars>
      </dgm:prSet>
      <dgm:spPr/>
      <dgm:t>
        <a:bodyPr/>
        <a:lstStyle/>
        <a:p>
          <a:endParaRPr lang="en-US"/>
        </a:p>
      </dgm:t>
    </dgm:pt>
    <dgm:pt modelId="{7662364A-79F5-4F8C-B9EB-BB1F55B590BB}" type="pres">
      <dgm:prSet presAssocID="{AA6476AF-5D05-48AB-8DEB-467C82BCD5A4}" presName="parTrans" presStyleLbl="sibTrans2D1" presStyleIdx="3" presStyleCnt="6"/>
      <dgm:spPr/>
      <dgm:t>
        <a:bodyPr/>
        <a:lstStyle/>
        <a:p>
          <a:endParaRPr lang="en-US"/>
        </a:p>
      </dgm:t>
    </dgm:pt>
    <dgm:pt modelId="{64354F92-C886-4568-9ED7-1FA911A9EC7F}" type="pres">
      <dgm:prSet presAssocID="{AA6476AF-5D05-48AB-8DEB-467C82BCD5A4}" presName="connectorText" presStyleLbl="sibTrans2D1" presStyleIdx="3" presStyleCnt="6"/>
      <dgm:spPr/>
      <dgm:t>
        <a:bodyPr/>
        <a:lstStyle/>
        <a:p>
          <a:endParaRPr lang="en-US"/>
        </a:p>
      </dgm:t>
    </dgm:pt>
    <dgm:pt modelId="{DD994C7F-942A-4235-8A28-186DD2167F2D}" type="pres">
      <dgm:prSet presAssocID="{BE0F1237-9849-4433-AF40-F59C92DB86D1}" presName="node" presStyleLbl="node1" presStyleIdx="3" presStyleCnt="6">
        <dgm:presLayoutVars>
          <dgm:bulletEnabled val="1"/>
        </dgm:presLayoutVars>
      </dgm:prSet>
      <dgm:spPr/>
      <dgm:t>
        <a:bodyPr/>
        <a:lstStyle/>
        <a:p>
          <a:endParaRPr lang="en-US"/>
        </a:p>
      </dgm:t>
    </dgm:pt>
    <dgm:pt modelId="{93DF5FBB-40CE-4550-960A-D456E3F78E57}" type="pres">
      <dgm:prSet presAssocID="{271C2956-9588-42D8-AC38-C29655D3291C}" presName="parTrans" presStyleLbl="sibTrans2D1" presStyleIdx="4" presStyleCnt="6"/>
      <dgm:spPr/>
      <dgm:t>
        <a:bodyPr/>
        <a:lstStyle/>
        <a:p>
          <a:endParaRPr lang="en-US"/>
        </a:p>
      </dgm:t>
    </dgm:pt>
    <dgm:pt modelId="{4A138EB2-2668-494D-94A5-30BC7275E853}" type="pres">
      <dgm:prSet presAssocID="{271C2956-9588-42D8-AC38-C29655D3291C}" presName="connectorText" presStyleLbl="sibTrans2D1" presStyleIdx="4" presStyleCnt="6"/>
      <dgm:spPr/>
      <dgm:t>
        <a:bodyPr/>
        <a:lstStyle/>
        <a:p>
          <a:endParaRPr lang="en-US"/>
        </a:p>
      </dgm:t>
    </dgm:pt>
    <dgm:pt modelId="{B94CD5F6-E475-479D-AB9A-DD6AE760F217}" type="pres">
      <dgm:prSet presAssocID="{A40CF70A-7F01-49C9-8431-231CA72BE930}" presName="node" presStyleLbl="node1" presStyleIdx="4" presStyleCnt="6" custScaleX="112476" custScaleY="112476">
        <dgm:presLayoutVars>
          <dgm:bulletEnabled val="1"/>
        </dgm:presLayoutVars>
      </dgm:prSet>
      <dgm:spPr/>
      <dgm:t>
        <a:bodyPr/>
        <a:lstStyle/>
        <a:p>
          <a:endParaRPr lang="en-US"/>
        </a:p>
      </dgm:t>
    </dgm:pt>
    <dgm:pt modelId="{3AD9F9EB-F02A-410B-9B4E-E436809472FB}" type="pres">
      <dgm:prSet presAssocID="{B141141E-26BF-4FD7-9DAA-1723C461FCA0}" presName="parTrans" presStyleLbl="sibTrans2D1" presStyleIdx="5" presStyleCnt="6"/>
      <dgm:spPr/>
      <dgm:t>
        <a:bodyPr/>
        <a:lstStyle/>
        <a:p>
          <a:endParaRPr lang="en-US"/>
        </a:p>
      </dgm:t>
    </dgm:pt>
    <dgm:pt modelId="{67C5BFF0-C7DA-4DDA-A724-175CD3A56231}" type="pres">
      <dgm:prSet presAssocID="{B141141E-26BF-4FD7-9DAA-1723C461FCA0}" presName="connectorText" presStyleLbl="sibTrans2D1" presStyleIdx="5" presStyleCnt="6"/>
      <dgm:spPr/>
      <dgm:t>
        <a:bodyPr/>
        <a:lstStyle/>
        <a:p>
          <a:endParaRPr lang="en-US"/>
        </a:p>
      </dgm:t>
    </dgm:pt>
    <dgm:pt modelId="{BB25F730-99F0-4F7B-883C-65F1F1B3E7CC}" type="pres">
      <dgm:prSet presAssocID="{D44EA992-670C-4A74-9657-F34BC9A445EE}" presName="node" presStyleLbl="node1" presStyleIdx="5" presStyleCnt="6" custScaleX="112681" custScaleY="112681" custRadScaleRad="102057" custRadScaleInc="-1541">
        <dgm:presLayoutVars>
          <dgm:bulletEnabled val="1"/>
        </dgm:presLayoutVars>
      </dgm:prSet>
      <dgm:spPr/>
      <dgm:t>
        <a:bodyPr/>
        <a:lstStyle/>
        <a:p>
          <a:endParaRPr lang="en-US"/>
        </a:p>
      </dgm:t>
    </dgm:pt>
  </dgm:ptLst>
  <dgm:cxnLst>
    <dgm:cxn modelId="{7F4B07C5-9610-4C16-A130-055E6247ABA5}" type="presOf" srcId="{B141141E-26BF-4FD7-9DAA-1723C461FCA0}" destId="{3AD9F9EB-F02A-410B-9B4E-E436809472FB}" srcOrd="0" destOrd="0" presId="urn:microsoft.com/office/officeart/2005/8/layout/radial5"/>
    <dgm:cxn modelId="{B52F8EFC-1065-49D2-B8BA-0950BEE4CE19}" type="presOf" srcId="{29914D65-5232-49E2-9A33-37848A516CDF}" destId="{4D3AE660-CB01-4C51-BB50-49DC1214DEA3}" srcOrd="1" destOrd="0" presId="urn:microsoft.com/office/officeart/2005/8/layout/radial5"/>
    <dgm:cxn modelId="{BCF7AEF0-28AF-420E-A6D8-94ED067D40CA}" srcId="{B099A5E9-04CB-425D-BF50-54DF7324E450}" destId="{8A08A7DF-4857-4A7F-8E46-DA76C599D9FC}" srcOrd="0" destOrd="0" parTransId="{29914D65-5232-49E2-9A33-37848A516CDF}" sibTransId="{8802BEE9-1B51-4C15-88D0-1C22F70C7B4C}"/>
    <dgm:cxn modelId="{BA5B5CAA-CD2E-40C2-9D4A-12CB04D879B8}" type="presOf" srcId="{DBF6F05B-0AEC-43BC-8E72-DEC307D33EB5}" destId="{FD14DBF7-6340-486C-90CB-D4D9D119BCB3}" srcOrd="0" destOrd="0" presId="urn:microsoft.com/office/officeart/2005/8/layout/radial5"/>
    <dgm:cxn modelId="{2E05CAEB-3FE7-4C36-861D-732D9B93F859}" srcId="{B099A5E9-04CB-425D-BF50-54DF7324E450}" destId="{D44EA992-670C-4A74-9657-F34BC9A445EE}" srcOrd="5" destOrd="0" parTransId="{B141141E-26BF-4FD7-9DAA-1723C461FCA0}" sibTransId="{5699829B-CCB5-4E6E-9212-B1794D840BC8}"/>
    <dgm:cxn modelId="{22BEBCBE-3871-465A-8645-43E7D251DEC8}" type="presOf" srcId="{B099A5E9-04CB-425D-BF50-54DF7324E450}" destId="{8C507CB9-5C1F-4E76-B1B4-4D65C52583E3}" srcOrd="0" destOrd="0" presId="urn:microsoft.com/office/officeart/2005/8/layout/radial5"/>
    <dgm:cxn modelId="{C81026F0-D126-4A91-BA97-3813F121469B}" type="presOf" srcId="{B141141E-26BF-4FD7-9DAA-1723C461FCA0}" destId="{67C5BFF0-C7DA-4DDA-A724-175CD3A56231}" srcOrd="1" destOrd="0" presId="urn:microsoft.com/office/officeart/2005/8/layout/radial5"/>
    <dgm:cxn modelId="{0C935B20-E930-481D-ADC7-5E3A3A5A4632}" srcId="{B099A5E9-04CB-425D-BF50-54DF7324E450}" destId="{DBF7C2D6-636E-4649-AF4E-757F994DAEB8}" srcOrd="2" destOrd="0" parTransId="{364C6B8C-C86D-47D5-B47D-E0CE90028282}" sibTransId="{69FF2CB2-FD17-496B-AA05-0616027797E3}"/>
    <dgm:cxn modelId="{89EFBC00-CF9A-4707-AEE7-2737620D587B}" srcId="{B099A5E9-04CB-425D-BF50-54DF7324E450}" destId="{BE0F1237-9849-4433-AF40-F59C92DB86D1}" srcOrd="3" destOrd="0" parTransId="{AA6476AF-5D05-48AB-8DEB-467C82BCD5A4}" sibTransId="{6ED7C279-1082-4ED4-82A1-AE531AD95350}"/>
    <dgm:cxn modelId="{A4827FFF-8C83-49A9-A7F4-65D77290C64B}" type="presOf" srcId="{DD995660-1C87-4EA0-BCE6-41266004B503}" destId="{C33991E6-0EB8-4A73-9BA7-F78253C816EB}" srcOrd="1" destOrd="0" presId="urn:microsoft.com/office/officeart/2005/8/layout/radial5"/>
    <dgm:cxn modelId="{1AAB8B0B-B33F-4373-B1E6-8D37E0A5AE17}" srcId="{B099A5E9-04CB-425D-BF50-54DF7324E450}" destId="{A40CF70A-7F01-49C9-8431-231CA72BE930}" srcOrd="4" destOrd="0" parTransId="{271C2956-9588-42D8-AC38-C29655D3291C}" sibTransId="{1CBA2674-CDD3-488B-9933-ADAFAC3B32B8}"/>
    <dgm:cxn modelId="{4297BEF7-299A-423F-8096-6417725A5C84}" type="presOf" srcId="{D44EA992-670C-4A74-9657-F34BC9A445EE}" destId="{BB25F730-99F0-4F7B-883C-65F1F1B3E7CC}" srcOrd="0" destOrd="0" presId="urn:microsoft.com/office/officeart/2005/8/layout/radial5"/>
    <dgm:cxn modelId="{7921C6DF-3565-4EF6-A03E-AD03D68EBD1C}" type="presOf" srcId="{A40CF70A-7F01-49C9-8431-231CA72BE930}" destId="{B94CD5F6-E475-479D-AB9A-DD6AE760F217}" srcOrd="0" destOrd="0" presId="urn:microsoft.com/office/officeart/2005/8/layout/radial5"/>
    <dgm:cxn modelId="{E60AD0E5-523C-416E-AB80-735EF1ED34BD}" type="presOf" srcId="{364C6B8C-C86D-47D5-B47D-E0CE90028282}" destId="{2FCAD5F7-7B8C-4A0F-9652-55BCE882B879}" srcOrd="1" destOrd="0" presId="urn:microsoft.com/office/officeart/2005/8/layout/radial5"/>
    <dgm:cxn modelId="{4ED4A784-976B-4897-BD34-5C9DBFB54C61}" type="presOf" srcId="{AA6476AF-5D05-48AB-8DEB-467C82BCD5A4}" destId="{7662364A-79F5-4F8C-B9EB-BB1F55B590BB}" srcOrd="0" destOrd="0" presId="urn:microsoft.com/office/officeart/2005/8/layout/radial5"/>
    <dgm:cxn modelId="{86BEDB61-61DA-43EE-9097-2CA2F01D7684}" type="presOf" srcId="{8A08A7DF-4857-4A7F-8E46-DA76C599D9FC}" destId="{B6EE5B1F-A946-431D-BA3D-13CB3689BEB0}" srcOrd="0" destOrd="0" presId="urn:microsoft.com/office/officeart/2005/8/layout/radial5"/>
    <dgm:cxn modelId="{AD4034DC-5E24-43A8-A8E4-C135C17B60DB}" type="presOf" srcId="{BE0F1237-9849-4433-AF40-F59C92DB86D1}" destId="{DD994C7F-942A-4235-8A28-186DD2167F2D}" srcOrd="0" destOrd="0" presId="urn:microsoft.com/office/officeart/2005/8/layout/radial5"/>
    <dgm:cxn modelId="{030E66E0-30E3-480B-8304-F1C11D2E1557}" srcId="{DBF6F05B-0AEC-43BC-8E72-DEC307D33EB5}" destId="{B099A5E9-04CB-425D-BF50-54DF7324E450}" srcOrd="0" destOrd="0" parTransId="{8F131B16-D91D-4859-A9BC-9EB2D5EB8CBA}" sibTransId="{56111A83-0275-459D-B9AB-9A6802DB597D}"/>
    <dgm:cxn modelId="{AEC6BCA5-A7B5-4EEB-84C6-288AE790FBF7}" type="presOf" srcId="{364C6B8C-C86D-47D5-B47D-E0CE90028282}" destId="{66FFB1AB-7634-42D0-823B-5D3080473DBD}" srcOrd="0" destOrd="0" presId="urn:microsoft.com/office/officeart/2005/8/layout/radial5"/>
    <dgm:cxn modelId="{D094499D-0CBD-4363-8E79-A7E2B33D1E8C}" type="presOf" srcId="{DD995660-1C87-4EA0-BCE6-41266004B503}" destId="{F52A04D7-287D-4136-9AA4-F6B2EFFC1305}" srcOrd="0" destOrd="0" presId="urn:microsoft.com/office/officeart/2005/8/layout/radial5"/>
    <dgm:cxn modelId="{E16E2E16-66B4-4B19-B639-0A3B686866CF}" type="presOf" srcId="{29914D65-5232-49E2-9A33-37848A516CDF}" destId="{7823DEE8-71D1-484E-B3D4-58D59D298B88}" srcOrd="0" destOrd="0" presId="urn:microsoft.com/office/officeart/2005/8/layout/radial5"/>
    <dgm:cxn modelId="{510DAE7F-CD02-441A-8B0B-7BE0007A6395}" srcId="{B099A5E9-04CB-425D-BF50-54DF7324E450}" destId="{3011F432-3EB5-4485-BE21-39C299B8B1A7}" srcOrd="1" destOrd="0" parTransId="{DD995660-1C87-4EA0-BCE6-41266004B503}" sibTransId="{F9548EC7-35AD-4401-8026-B9D609B1F13B}"/>
    <dgm:cxn modelId="{0BF3AD45-AE52-4141-8507-79CA7DA9B139}" type="presOf" srcId="{271C2956-9588-42D8-AC38-C29655D3291C}" destId="{4A138EB2-2668-494D-94A5-30BC7275E853}" srcOrd="1" destOrd="0" presId="urn:microsoft.com/office/officeart/2005/8/layout/radial5"/>
    <dgm:cxn modelId="{5679486C-C32C-4225-8FC8-EA91F3CC6DBE}" type="presOf" srcId="{271C2956-9588-42D8-AC38-C29655D3291C}" destId="{93DF5FBB-40CE-4550-960A-D456E3F78E57}" srcOrd="0" destOrd="0" presId="urn:microsoft.com/office/officeart/2005/8/layout/radial5"/>
    <dgm:cxn modelId="{EB72B889-66E8-40E0-A974-43F8CDB86F51}" type="presOf" srcId="{3011F432-3EB5-4485-BE21-39C299B8B1A7}" destId="{7FE139B8-060B-49D6-8A09-96BE202E0D8E}" srcOrd="0" destOrd="0" presId="urn:microsoft.com/office/officeart/2005/8/layout/radial5"/>
    <dgm:cxn modelId="{3A9595E5-6B30-4059-A01C-4D9313F7E3C2}" type="presOf" srcId="{AA6476AF-5D05-48AB-8DEB-467C82BCD5A4}" destId="{64354F92-C886-4568-9ED7-1FA911A9EC7F}" srcOrd="1" destOrd="0" presId="urn:microsoft.com/office/officeart/2005/8/layout/radial5"/>
    <dgm:cxn modelId="{E53DD123-A808-4402-8491-B8D221806ABD}" type="presOf" srcId="{DBF7C2D6-636E-4649-AF4E-757F994DAEB8}" destId="{3DB6EB25-D809-40FE-B75E-09298918971E}" srcOrd="0" destOrd="0" presId="urn:microsoft.com/office/officeart/2005/8/layout/radial5"/>
    <dgm:cxn modelId="{00DE777A-9342-489E-8B57-09433A3AF9E9}" type="presParOf" srcId="{FD14DBF7-6340-486C-90CB-D4D9D119BCB3}" destId="{8C507CB9-5C1F-4E76-B1B4-4D65C52583E3}" srcOrd="0" destOrd="0" presId="urn:microsoft.com/office/officeart/2005/8/layout/radial5"/>
    <dgm:cxn modelId="{0BF999E9-C115-4A61-B116-9C129CFE2196}" type="presParOf" srcId="{FD14DBF7-6340-486C-90CB-D4D9D119BCB3}" destId="{7823DEE8-71D1-484E-B3D4-58D59D298B88}" srcOrd="1" destOrd="0" presId="urn:microsoft.com/office/officeart/2005/8/layout/radial5"/>
    <dgm:cxn modelId="{370AF128-D756-4DF1-90C1-8FAF4A8169EF}" type="presParOf" srcId="{7823DEE8-71D1-484E-B3D4-58D59D298B88}" destId="{4D3AE660-CB01-4C51-BB50-49DC1214DEA3}" srcOrd="0" destOrd="0" presId="urn:microsoft.com/office/officeart/2005/8/layout/radial5"/>
    <dgm:cxn modelId="{D1D8939D-C441-4589-9B6B-176A0BD87D4D}" type="presParOf" srcId="{FD14DBF7-6340-486C-90CB-D4D9D119BCB3}" destId="{B6EE5B1F-A946-431D-BA3D-13CB3689BEB0}" srcOrd="2" destOrd="0" presId="urn:microsoft.com/office/officeart/2005/8/layout/radial5"/>
    <dgm:cxn modelId="{83707294-624E-4954-9D24-18203BD23EB5}" type="presParOf" srcId="{FD14DBF7-6340-486C-90CB-D4D9D119BCB3}" destId="{F52A04D7-287D-4136-9AA4-F6B2EFFC1305}" srcOrd="3" destOrd="0" presId="urn:microsoft.com/office/officeart/2005/8/layout/radial5"/>
    <dgm:cxn modelId="{8D5F85ED-4856-4D9F-AC31-242CBF520BC9}" type="presParOf" srcId="{F52A04D7-287D-4136-9AA4-F6B2EFFC1305}" destId="{C33991E6-0EB8-4A73-9BA7-F78253C816EB}" srcOrd="0" destOrd="0" presId="urn:microsoft.com/office/officeart/2005/8/layout/radial5"/>
    <dgm:cxn modelId="{A2049095-7658-44A6-A6F7-5AB8FD26F34E}" type="presParOf" srcId="{FD14DBF7-6340-486C-90CB-D4D9D119BCB3}" destId="{7FE139B8-060B-49D6-8A09-96BE202E0D8E}" srcOrd="4" destOrd="0" presId="urn:microsoft.com/office/officeart/2005/8/layout/radial5"/>
    <dgm:cxn modelId="{AB75EA46-86AE-4B45-A9EF-04C480976A04}" type="presParOf" srcId="{FD14DBF7-6340-486C-90CB-D4D9D119BCB3}" destId="{66FFB1AB-7634-42D0-823B-5D3080473DBD}" srcOrd="5" destOrd="0" presId="urn:microsoft.com/office/officeart/2005/8/layout/radial5"/>
    <dgm:cxn modelId="{8097BD32-54BE-4261-8643-17729C17762B}" type="presParOf" srcId="{66FFB1AB-7634-42D0-823B-5D3080473DBD}" destId="{2FCAD5F7-7B8C-4A0F-9652-55BCE882B879}" srcOrd="0" destOrd="0" presId="urn:microsoft.com/office/officeart/2005/8/layout/radial5"/>
    <dgm:cxn modelId="{96FBB8DF-9B94-4442-9321-E7AC1F5D4614}" type="presParOf" srcId="{FD14DBF7-6340-486C-90CB-D4D9D119BCB3}" destId="{3DB6EB25-D809-40FE-B75E-09298918971E}" srcOrd="6" destOrd="0" presId="urn:microsoft.com/office/officeart/2005/8/layout/radial5"/>
    <dgm:cxn modelId="{DB6B1C9B-E1B0-41F0-A8B6-984179EAD583}" type="presParOf" srcId="{FD14DBF7-6340-486C-90CB-D4D9D119BCB3}" destId="{7662364A-79F5-4F8C-B9EB-BB1F55B590BB}" srcOrd="7" destOrd="0" presId="urn:microsoft.com/office/officeart/2005/8/layout/radial5"/>
    <dgm:cxn modelId="{2FF3730C-83DB-456B-AF72-8FC0948A7A55}" type="presParOf" srcId="{7662364A-79F5-4F8C-B9EB-BB1F55B590BB}" destId="{64354F92-C886-4568-9ED7-1FA911A9EC7F}" srcOrd="0" destOrd="0" presId="urn:microsoft.com/office/officeart/2005/8/layout/radial5"/>
    <dgm:cxn modelId="{2AA3B92B-4DA1-451C-8969-E23F98A8FD91}" type="presParOf" srcId="{FD14DBF7-6340-486C-90CB-D4D9D119BCB3}" destId="{DD994C7F-942A-4235-8A28-186DD2167F2D}" srcOrd="8" destOrd="0" presId="urn:microsoft.com/office/officeart/2005/8/layout/radial5"/>
    <dgm:cxn modelId="{033C6B7F-9B45-4CC7-B21C-91DA87449C5C}" type="presParOf" srcId="{FD14DBF7-6340-486C-90CB-D4D9D119BCB3}" destId="{93DF5FBB-40CE-4550-960A-D456E3F78E57}" srcOrd="9" destOrd="0" presId="urn:microsoft.com/office/officeart/2005/8/layout/radial5"/>
    <dgm:cxn modelId="{5CE1BFBF-25AF-4F2A-B185-6C124502925D}" type="presParOf" srcId="{93DF5FBB-40CE-4550-960A-D456E3F78E57}" destId="{4A138EB2-2668-494D-94A5-30BC7275E853}" srcOrd="0" destOrd="0" presId="urn:microsoft.com/office/officeart/2005/8/layout/radial5"/>
    <dgm:cxn modelId="{5756EB21-D489-41B4-A677-523036DA6431}" type="presParOf" srcId="{FD14DBF7-6340-486C-90CB-D4D9D119BCB3}" destId="{B94CD5F6-E475-479D-AB9A-DD6AE760F217}" srcOrd="10" destOrd="0" presId="urn:microsoft.com/office/officeart/2005/8/layout/radial5"/>
    <dgm:cxn modelId="{38C69260-8C6F-471E-9F97-C6CE1DB83F81}" type="presParOf" srcId="{FD14DBF7-6340-486C-90CB-D4D9D119BCB3}" destId="{3AD9F9EB-F02A-410B-9B4E-E436809472FB}" srcOrd="11" destOrd="0" presId="urn:microsoft.com/office/officeart/2005/8/layout/radial5"/>
    <dgm:cxn modelId="{9FFECF18-9198-41F3-A5F2-9DD1D99ECA29}" type="presParOf" srcId="{3AD9F9EB-F02A-410B-9B4E-E436809472FB}" destId="{67C5BFF0-C7DA-4DDA-A724-175CD3A56231}" srcOrd="0" destOrd="0" presId="urn:microsoft.com/office/officeart/2005/8/layout/radial5"/>
    <dgm:cxn modelId="{4EE07E2A-3CEE-4962-82E0-2AB79A0211F9}" type="presParOf" srcId="{FD14DBF7-6340-486C-90CB-D4D9D119BCB3}" destId="{BB25F730-99F0-4F7B-883C-65F1F1B3E7CC}"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6AF91B-1A5F-42DA-9F77-7D4FDAC8DB3A}">
      <dsp:nvSpPr>
        <dsp:cNvPr id="0" name=""/>
        <dsp:cNvSpPr/>
      </dsp:nvSpPr>
      <dsp:spPr>
        <a:xfrm>
          <a:off x="2743200" y="1379018"/>
          <a:ext cx="1809750" cy="180975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EEEFDB-A597-474A-8FBE-85E789D95C0B}">
      <dsp:nvSpPr>
        <dsp:cNvPr id="0" name=""/>
        <dsp:cNvSpPr/>
      </dsp:nvSpPr>
      <dsp:spPr>
        <a:xfrm>
          <a:off x="2743206" y="540817"/>
          <a:ext cx="1863095" cy="10627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kern="1200" dirty="0" smtClean="0"/>
            <a:t>Colleges &amp; universities </a:t>
          </a:r>
          <a:endParaRPr lang="en-US" sz="2200" kern="1200" dirty="0"/>
        </a:p>
      </dsp:txBody>
      <dsp:txXfrm>
        <a:off x="2743206" y="540817"/>
        <a:ext cx="1863095" cy="1062717"/>
      </dsp:txXfrm>
    </dsp:sp>
    <dsp:sp modelId="{E17B5016-D9DA-49E8-830F-C533CB6B114B}">
      <dsp:nvSpPr>
        <dsp:cNvPr id="0" name=""/>
        <dsp:cNvSpPr/>
      </dsp:nvSpPr>
      <dsp:spPr>
        <a:xfrm>
          <a:off x="3429005" y="1904996"/>
          <a:ext cx="1809750" cy="1809750"/>
        </a:xfrm>
        <a:prstGeom prst="ellipse">
          <a:avLst/>
        </a:prstGeom>
        <a:solidFill>
          <a:schemeClr val="accent4">
            <a:alpha val="50000"/>
            <a:hueOff val="-4627486"/>
            <a:satOff val="13372"/>
            <a:lumOff val="9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060B3F1-7AA1-44BF-BDD5-A1CE6CB664D6}">
      <dsp:nvSpPr>
        <dsp:cNvPr id="0" name=""/>
        <dsp:cNvSpPr/>
      </dsp:nvSpPr>
      <dsp:spPr>
        <a:xfrm>
          <a:off x="5181595" y="1302807"/>
          <a:ext cx="1882140" cy="13185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kern="1200" dirty="0" smtClean="0"/>
            <a:t>Corporations</a:t>
          </a:r>
          <a:endParaRPr lang="en-US" sz="2200" kern="1200" dirty="0"/>
        </a:p>
      </dsp:txBody>
      <dsp:txXfrm>
        <a:off x="5181595" y="1302807"/>
        <a:ext cx="1882140" cy="1318532"/>
      </dsp:txXfrm>
    </dsp:sp>
    <dsp:sp modelId="{00F36053-171F-42BB-B3E0-E1745AEF4A94}">
      <dsp:nvSpPr>
        <dsp:cNvPr id="0" name=""/>
        <dsp:cNvSpPr/>
      </dsp:nvSpPr>
      <dsp:spPr>
        <a:xfrm>
          <a:off x="3352797" y="2514608"/>
          <a:ext cx="1809750" cy="1809750"/>
        </a:xfrm>
        <a:prstGeom prst="ellipse">
          <a:avLst/>
        </a:prstGeom>
        <a:solidFill>
          <a:schemeClr val="accent4">
            <a:alpha val="50000"/>
            <a:hueOff val="-9254973"/>
            <a:satOff val="26744"/>
            <a:lumOff val="18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FC87731-C748-4BB8-8729-92022798E4DC}">
      <dsp:nvSpPr>
        <dsp:cNvPr id="0" name=""/>
        <dsp:cNvSpPr/>
      </dsp:nvSpPr>
      <dsp:spPr>
        <a:xfrm>
          <a:off x="5333999" y="3512617"/>
          <a:ext cx="1882140" cy="13185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kern="1200" dirty="0" smtClean="0"/>
            <a:t>Labor unions </a:t>
          </a:r>
          <a:endParaRPr lang="en-US" sz="2200" kern="1200" dirty="0"/>
        </a:p>
      </dsp:txBody>
      <dsp:txXfrm>
        <a:off x="5333999" y="3512617"/>
        <a:ext cx="1882140" cy="1318532"/>
      </dsp:txXfrm>
    </dsp:sp>
    <dsp:sp modelId="{60451B3B-9D5B-4A8B-8036-42B4DE1138A2}">
      <dsp:nvSpPr>
        <dsp:cNvPr id="0" name=""/>
        <dsp:cNvSpPr/>
      </dsp:nvSpPr>
      <dsp:spPr>
        <a:xfrm>
          <a:off x="2057396" y="2522010"/>
          <a:ext cx="1809750" cy="1809750"/>
        </a:xfrm>
        <a:prstGeom prst="ellipse">
          <a:avLst/>
        </a:prstGeom>
        <a:solidFill>
          <a:schemeClr val="accent4">
            <a:alpha val="50000"/>
            <a:hueOff val="-13882459"/>
            <a:satOff val="40115"/>
            <a:lumOff val="27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2044043-459F-4FD8-9633-05C3101261D1}">
      <dsp:nvSpPr>
        <dsp:cNvPr id="0" name=""/>
        <dsp:cNvSpPr/>
      </dsp:nvSpPr>
      <dsp:spPr>
        <a:xfrm>
          <a:off x="152408" y="3207812"/>
          <a:ext cx="1882140" cy="13185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kern="1200" dirty="0" smtClean="0"/>
            <a:t>Government, community and philanthropic entities</a:t>
          </a:r>
          <a:endParaRPr lang="en-US" sz="2200" kern="1200" dirty="0"/>
        </a:p>
      </dsp:txBody>
      <dsp:txXfrm>
        <a:off x="152408" y="3207812"/>
        <a:ext cx="1882140" cy="1318532"/>
      </dsp:txXfrm>
    </dsp:sp>
    <dsp:sp modelId="{EC20DEE3-11D1-4162-9E49-2D9699DA1820}">
      <dsp:nvSpPr>
        <dsp:cNvPr id="0" name=""/>
        <dsp:cNvSpPr/>
      </dsp:nvSpPr>
      <dsp:spPr>
        <a:xfrm>
          <a:off x="1904997" y="1752597"/>
          <a:ext cx="1809750" cy="1809750"/>
        </a:xfrm>
        <a:prstGeom prst="ellipse">
          <a:avLst/>
        </a:prstGeom>
        <a:solidFill>
          <a:schemeClr val="accent4">
            <a:alpha val="50000"/>
            <a:hueOff val="-18509945"/>
            <a:satOff val="53487"/>
            <a:lumOff val="3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B12204-EE61-4553-9E84-CA1CED848974}">
      <dsp:nvSpPr>
        <dsp:cNvPr id="0" name=""/>
        <dsp:cNvSpPr/>
      </dsp:nvSpPr>
      <dsp:spPr>
        <a:xfrm>
          <a:off x="228604" y="1455216"/>
          <a:ext cx="1882140" cy="13185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kern="1200" dirty="0" smtClean="0"/>
            <a:t>Public Policymakers </a:t>
          </a:r>
          <a:endParaRPr lang="en-US" sz="2200" kern="1200" dirty="0"/>
        </a:p>
      </dsp:txBody>
      <dsp:txXfrm>
        <a:off x="228604" y="1455216"/>
        <a:ext cx="1882140" cy="13185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07CB9-5C1F-4E76-B1B4-4D65C52583E3}">
      <dsp:nvSpPr>
        <dsp:cNvPr id="0" name=""/>
        <dsp:cNvSpPr/>
      </dsp:nvSpPr>
      <dsp:spPr>
        <a:xfrm>
          <a:off x="3140392" y="1790262"/>
          <a:ext cx="991474" cy="9914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CAEL</a:t>
          </a:r>
          <a:endParaRPr lang="en-US" sz="2300" kern="1200" dirty="0"/>
        </a:p>
      </dsp:txBody>
      <dsp:txXfrm>
        <a:off x="3140392" y="1790262"/>
        <a:ext cx="991474" cy="991474"/>
      </dsp:txXfrm>
    </dsp:sp>
    <dsp:sp modelId="{7823DEE8-71D1-484E-B3D4-58D59D298B88}">
      <dsp:nvSpPr>
        <dsp:cNvPr id="0" name=""/>
        <dsp:cNvSpPr/>
      </dsp:nvSpPr>
      <dsp:spPr>
        <a:xfrm rot="16200000">
          <a:off x="3480675" y="1301449"/>
          <a:ext cx="310907" cy="408607"/>
        </a:xfrm>
        <a:prstGeom prst="rightArrow">
          <a:avLst>
            <a:gd name="adj1" fmla="val 60000"/>
            <a:gd name="adj2" fmla="val 50000"/>
          </a:avLst>
        </a:prstGeom>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6200000">
        <a:off x="3480675" y="1301449"/>
        <a:ext cx="310907" cy="408607"/>
      </dsp:txXfrm>
    </dsp:sp>
    <dsp:sp modelId="{B6EE5B1F-A946-431D-BA3D-13CB3689BEB0}">
      <dsp:nvSpPr>
        <dsp:cNvPr id="0" name=""/>
        <dsp:cNvSpPr/>
      </dsp:nvSpPr>
      <dsp:spPr>
        <a:xfrm>
          <a:off x="3035236" y="1857"/>
          <a:ext cx="1201787" cy="1201787"/>
        </a:xfrm>
        <a:prstGeom prst="ellipse">
          <a:avLst/>
        </a:prstGeom>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latin typeface="+mj-lt"/>
            </a:rPr>
            <a:t>Colleges and state HE systems</a:t>
          </a:r>
          <a:r>
            <a:rPr lang="en-US" sz="1300" kern="1200" dirty="0" smtClean="0">
              <a:latin typeface="+mj-lt"/>
            </a:rPr>
            <a:t>	</a:t>
          </a:r>
          <a:endParaRPr lang="en-US" sz="1300" kern="1200" dirty="0">
            <a:latin typeface="+mj-lt"/>
          </a:endParaRPr>
        </a:p>
      </dsp:txBody>
      <dsp:txXfrm>
        <a:off x="3035236" y="1857"/>
        <a:ext cx="1201787" cy="1201787"/>
      </dsp:txXfrm>
    </dsp:sp>
    <dsp:sp modelId="{F52A04D7-287D-4136-9AA4-F6B2EFFC1305}">
      <dsp:nvSpPr>
        <dsp:cNvPr id="0" name=""/>
        <dsp:cNvSpPr/>
      </dsp:nvSpPr>
      <dsp:spPr>
        <a:xfrm rot="19810404">
          <a:off x="4160603" y="1688917"/>
          <a:ext cx="321238" cy="40860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9810404">
        <a:off x="4160603" y="1688917"/>
        <a:ext cx="321238" cy="408607"/>
      </dsp:txXfrm>
    </dsp:sp>
    <dsp:sp modelId="{7FE139B8-060B-49D6-8A09-96BE202E0D8E}">
      <dsp:nvSpPr>
        <dsp:cNvPr id="0" name=""/>
        <dsp:cNvSpPr/>
      </dsp:nvSpPr>
      <dsp:spPr>
        <a:xfrm>
          <a:off x="4512422" y="838202"/>
          <a:ext cx="1201787" cy="120178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latin typeface="+mj-lt"/>
            </a:rPr>
            <a:t>Employers</a:t>
          </a:r>
          <a:endParaRPr lang="en-US" sz="1200" b="0" kern="1200" dirty="0">
            <a:latin typeface="+mj-lt"/>
          </a:endParaRPr>
        </a:p>
      </dsp:txBody>
      <dsp:txXfrm>
        <a:off x="4512422" y="838202"/>
        <a:ext cx="1201787" cy="1201787"/>
      </dsp:txXfrm>
    </dsp:sp>
    <dsp:sp modelId="{66FFB1AB-7634-42D0-823B-5D3080473DBD}">
      <dsp:nvSpPr>
        <dsp:cNvPr id="0" name=""/>
        <dsp:cNvSpPr/>
      </dsp:nvSpPr>
      <dsp:spPr>
        <a:xfrm rot="1800000">
          <a:off x="4149733" y="2461407"/>
          <a:ext cx="288150" cy="40860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00000">
        <a:off x="4149733" y="2461407"/>
        <a:ext cx="288150" cy="408607"/>
      </dsp:txXfrm>
    </dsp:sp>
    <dsp:sp modelId="{3DB6EB25-D809-40FE-B75E-09298918971E}">
      <dsp:nvSpPr>
        <dsp:cNvPr id="0" name=""/>
        <dsp:cNvSpPr/>
      </dsp:nvSpPr>
      <dsp:spPr>
        <a:xfrm>
          <a:off x="4450032" y="2483796"/>
          <a:ext cx="1287666" cy="128765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latin typeface="+mj-lt"/>
            </a:rPr>
            <a:t>Workforce boards and state systems</a:t>
          </a:r>
          <a:endParaRPr lang="en-US" sz="1200" b="0" kern="1200" dirty="0">
            <a:latin typeface="+mj-lt"/>
          </a:endParaRPr>
        </a:p>
      </dsp:txBody>
      <dsp:txXfrm>
        <a:off x="4450032" y="2483796"/>
        <a:ext cx="1287666" cy="1287654"/>
      </dsp:txXfrm>
    </dsp:sp>
    <dsp:sp modelId="{7662364A-79F5-4F8C-B9EB-BB1F55B590BB}">
      <dsp:nvSpPr>
        <dsp:cNvPr id="0" name=""/>
        <dsp:cNvSpPr/>
      </dsp:nvSpPr>
      <dsp:spPr>
        <a:xfrm rot="5400000">
          <a:off x="3480675" y="2861943"/>
          <a:ext cx="310907" cy="40860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3480675" y="2861943"/>
        <a:ext cx="310907" cy="408607"/>
      </dsp:txXfrm>
    </dsp:sp>
    <dsp:sp modelId="{DD994C7F-942A-4235-8A28-186DD2167F2D}">
      <dsp:nvSpPr>
        <dsp:cNvPr id="0" name=""/>
        <dsp:cNvSpPr/>
      </dsp:nvSpPr>
      <dsp:spPr>
        <a:xfrm>
          <a:off x="3035236" y="3368355"/>
          <a:ext cx="1201787" cy="120178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mj-lt"/>
            </a:rPr>
            <a:t>Military</a:t>
          </a:r>
          <a:endParaRPr lang="en-US" sz="1400" b="0" kern="1200" dirty="0">
            <a:latin typeface="+mj-lt"/>
          </a:endParaRPr>
        </a:p>
      </dsp:txBody>
      <dsp:txXfrm>
        <a:off x="3035236" y="3368355"/>
        <a:ext cx="1201787" cy="1201787"/>
      </dsp:txXfrm>
    </dsp:sp>
    <dsp:sp modelId="{93DF5FBB-40CE-4550-960A-D456E3F78E57}">
      <dsp:nvSpPr>
        <dsp:cNvPr id="0" name=""/>
        <dsp:cNvSpPr/>
      </dsp:nvSpPr>
      <dsp:spPr>
        <a:xfrm rot="9000000">
          <a:off x="2856316" y="2453640"/>
          <a:ext cx="271174" cy="40860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9000000">
        <a:off x="2856316" y="2453640"/>
        <a:ext cx="271174" cy="408607"/>
      </dsp:txXfrm>
    </dsp:sp>
    <dsp:sp modelId="{B94CD5F6-E475-479D-AB9A-DD6AE760F217}">
      <dsp:nvSpPr>
        <dsp:cNvPr id="0" name=""/>
        <dsp:cNvSpPr/>
      </dsp:nvSpPr>
      <dsp:spPr>
        <a:xfrm>
          <a:off x="1502532" y="2451763"/>
          <a:ext cx="1351722" cy="135172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National associations &amp; regional initiatives</a:t>
          </a:r>
          <a:endParaRPr lang="en-US" sz="1200" kern="1200" dirty="0">
            <a:latin typeface="+mj-lt"/>
          </a:endParaRPr>
        </a:p>
      </dsp:txBody>
      <dsp:txXfrm>
        <a:off x="1502532" y="2451763"/>
        <a:ext cx="1351722" cy="1351722"/>
      </dsp:txXfrm>
    </dsp:sp>
    <dsp:sp modelId="{3AD9F9EB-F02A-410B-9B4E-E436809472FB}">
      <dsp:nvSpPr>
        <dsp:cNvPr id="0" name=""/>
        <dsp:cNvSpPr/>
      </dsp:nvSpPr>
      <dsp:spPr>
        <a:xfrm rot="12572262">
          <a:off x="2830397" y="1706978"/>
          <a:ext cx="288872" cy="40860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2572262">
        <a:off x="2830397" y="1706978"/>
        <a:ext cx="288872" cy="408607"/>
      </dsp:txXfrm>
    </dsp:sp>
    <dsp:sp modelId="{BB25F730-99F0-4F7B-883C-65F1F1B3E7CC}">
      <dsp:nvSpPr>
        <dsp:cNvPr id="0" name=""/>
        <dsp:cNvSpPr/>
      </dsp:nvSpPr>
      <dsp:spPr>
        <a:xfrm>
          <a:off x="1464433" y="762002"/>
          <a:ext cx="1354185" cy="135418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latin typeface="+mj-lt"/>
            </a:rPr>
            <a:t>International Associations</a:t>
          </a:r>
          <a:endParaRPr lang="en-US" sz="1200" b="0" kern="1200" dirty="0">
            <a:latin typeface="+mj-lt"/>
          </a:endParaRPr>
        </a:p>
      </dsp:txBody>
      <dsp:txXfrm>
        <a:off x="1464433" y="762002"/>
        <a:ext cx="1354185" cy="13541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E1B0AC1-5472-497C-BDBB-22FF1A2E5A9A}" type="datetimeFigureOut">
              <a:rPr lang="en-US"/>
              <a:pPr>
                <a:defRPr/>
              </a:pPr>
              <a:t>4/28/2011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681184F-229E-4414-9CFD-92C0EB570ACB}" type="slidenum">
              <a:rPr lang="en-US"/>
              <a:pPr>
                <a:defRPr/>
              </a:pPr>
              <a:t>‹#›</a:t>
            </a:fld>
            <a:endParaRPr lang="en-US" dirty="0"/>
          </a:p>
        </p:txBody>
      </p:sp>
    </p:spTree>
    <p:extLst>
      <p:ext uri="{BB962C8B-B14F-4D97-AF65-F5344CB8AC3E}">
        <p14:creationId xmlns:p14="http://schemas.microsoft.com/office/powerpoint/2010/main" xmlns="" val="255328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vl1pPr>
          </a:lstStyle>
          <a:p>
            <a:pPr>
              <a:defRPr/>
            </a:pPr>
            <a:endParaRPr lang="en-US" dirty="0"/>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A0C1E8B-5030-4446-B7C1-71C59A780CD8}" type="datetimeFigureOut">
              <a:rPr lang="en-US"/>
              <a:pPr>
                <a:defRPr/>
              </a:pPr>
              <a:t>4/28/2011</a:t>
            </a:fld>
            <a:endParaRPr lang="en-US" dirty="0"/>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vl1pPr>
          </a:lstStyle>
          <a:p>
            <a:pPr>
              <a:defRPr/>
            </a:pPr>
            <a:endParaRPr lang="en-US" dirty="0"/>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2152D19-1F02-4F7D-BA20-DE8E13E066DD}" type="slidenum">
              <a:rPr lang="en-US"/>
              <a:pPr>
                <a:defRPr/>
              </a:pPr>
              <a:t>‹#›</a:t>
            </a:fld>
            <a:endParaRPr lang="en-US" dirty="0"/>
          </a:p>
        </p:txBody>
      </p:sp>
    </p:spTree>
    <p:extLst>
      <p:ext uri="{BB962C8B-B14F-4D97-AF65-F5344CB8AC3E}">
        <p14:creationId xmlns:p14="http://schemas.microsoft.com/office/powerpoint/2010/main" xmlns="" val="1360459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Slide Number Placeholder 3"/>
          <p:cNvSpPr>
            <a:spLocks noGrp="1"/>
          </p:cNvSpPr>
          <p:nvPr>
            <p:ph type="sldNum" sz="quarter" idx="5"/>
          </p:nvPr>
        </p:nvSpPr>
        <p:spPr>
          <a:noFill/>
        </p:spPr>
        <p:txBody>
          <a:bodyPr/>
          <a:lstStyle/>
          <a:p>
            <a:fld id="{343D4D8D-1768-4232-9093-5C5B5F427B09}"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pPr>
              <a:spcBef>
                <a:spcPts val="3000"/>
              </a:spcBef>
              <a:buFontTx/>
              <a:buChar char="•"/>
            </a:pPr>
            <a:r>
              <a:rPr lang="en-US" sz="1600" dirty="0" smtClean="0"/>
              <a:t>Great and growing need for the nation’s workforce to acquire more postsecondary credentials to compete</a:t>
            </a:r>
          </a:p>
          <a:p>
            <a:pPr>
              <a:spcBef>
                <a:spcPts val="3000"/>
              </a:spcBef>
              <a:buFontTx/>
              <a:buChar char="•"/>
            </a:pPr>
            <a:endParaRPr lang="en-US" sz="1600" dirty="0" smtClean="0"/>
          </a:p>
          <a:p>
            <a:pPr>
              <a:spcBef>
                <a:spcPts val="3000"/>
              </a:spcBef>
              <a:buFontTx/>
              <a:buChar char="•"/>
            </a:pPr>
            <a:r>
              <a:rPr lang="en-US" sz="1600" dirty="0" smtClean="0"/>
              <a:t>Many pushing for greater success and persistence among college enrollees</a:t>
            </a:r>
          </a:p>
          <a:p>
            <a:pPr>
              <a:spcBef>
                <a:spcPts val="3000"/>
              </a:spcBef>
              <a:buFontTx/>
              <a:buChar char="•"/>
            </a:pPr>
            <a:endParaRPr lang="en-US" sz="1600" dirty="0" smtClean="0"/>
          </a:p>
          <a:p>
            <a:pPr>
              <a:spcBef>
                <a:spcPts val="3000"/>
              </a:spcBef>
              <a:buFontTx/>
              <a:buChar char="•"/>
            </a:pPr>
            <a:r>
              <a:rPr lang="en-US" sz="1600" dirty="0" smtClean="0"/>
              <a:t>Prior Learning Assessment is one way to make a positive contribution to this national goal</a:t>
            </a:r>
          </a:p>
          <a:p>
            <a:pPr>
              <a:spcBef>
                <a:spcPct val="0"/>
              </a:spcBef>
            </a:pPr>
            <a:endParaRPr lang="en-US" dirty="0" smtClean="0"/>
          </a:p>
        </p:txBody>
      </p:sp>
      <p:sp>
        <p:nvSpPr>
          <p:cNvPr id="76803" name="Slide Number Placeholder 3"/>
          <p:cNvSpPr>
            <a:spLocks noGrp="1"/>
          </p:cNvSpPr>
          <p:nvPr>
            <p:ph type="sldNum" sz="quarter" idx="5"/>
          </p:nvPr>
        </p:nvSpPr>
        <p:spPr>
          <a:noFill/>
        </p:spPr>
        <p:txBody>
          <a:bodyPr/>
          <a:lstStyle/>
          <a:p>
            <a:fld id="{BD21E673-A239-4D91-A343-B748C3F97482}" type="slidenum">
              <a:rPr lang="en-US" smtClean="0"/>
              <a:pPr/>
              <a:t>4</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27" indent="-285741" eaLnBrk="0" hangingPunct="0">
              <a:defRPr sz="2000">
                <a:solidFill>
                  <a:schemeClr val="tx1"/>
                </a:solidFill>
                <a:latin typeface="Arial" charset="0"/>
                <a:cs typeface="Arial" charset="0"/>
              </a:defRPr>
            </a:lvl2pPr>
            <a:lvl3pPr marL="1142965" indent="-228593" eaLnBrk="0" hangingPunct="0">
              <a:defRPr sz="2000">
                <a:solidFill>
                  <a:schemeClr val="tx1"/>
                </a:solidFill>
                <a:latin typeface="Arial" charset="0"/>
                <a:cs typeface="Arial" charset="0"/>
              </a:defRPr>
            </a:lvl3pPr>
            <a:lvl4pPr marL="1600150" indent="-228593" eaLnBrk="0" hangingPunct="0">
              <a:defRPr sz="2000">
                <a:solidFill>
                  <a:schemeClr val="tx1"/>
                </a:solidFill>
                <a:latin typeface="Arial" charset="0"/>
                <a:cs typeface="Arial" charset="0"/>
              </a:defRPr>
            </a:lvl4pPr>
            <a:lvl5pPr marL="2057336" indent="-228593" eaLnBrk="0" hangingPunct="0">
              <a:defRPr sz="2000">
                <a:solidFill>
                  <a:schemeClr val="tx1"/>
                </a:solidFill>
                <a:latin typeface="Arial" charset="0"/>
                <a:cs typeface="Arial" charset="0"/>
              </a:defRPr>
            </a:lvl5pPr>
            <a:lvl6pPr marL="2514522" indent="-228593" eaLnBrk="0" fontAlgn="base" hangingPunct="0">
              <a:spcBef>
                <a:spcPct val="0"/>
              </a:spcBef>
              <a:spcAft>
                <a:spcPct val="0"/>
              </a:spcAft>
              <a:defRPr sz="2000">
                <a:solidFill>
                  <a:schemeClr val="tx1"/>
                </a:solidFill>
                <a:latin typeface="Arial" charset="0"/>
                <a:cs typeface="Arial" charset="0"/>
              </a:defRPr>
            </a:lvl6pPr>
            <a:lvl7pPr marL="2971708" indent="-228593" eaLnBrk="0" fontAlgn="base" hangingPunct="0">
              <a:spcBef>
                <a:spcPct val="0"/>
              </a:spcBef>
              <a:spcAft>
                <a:spcPct val="0"/>
              </a:spcAft>
              <a:defRPr sz="2000">
                <a:solidFill>
                  <a:schemeClr val="tx1"/>
                </a:solidFill>
                <a:latin typeface="Arial" charset="0"/>
                <a:cs typeface="Arial" charset="0"/>
              </a:defRPr>
            </a:lvl7pPr>
            <a:lvl8pPr marL="3428894" indent="-228593" eaLnBrk="0" fontAlgn="base" hangingPunct="0">
              <a:spcBef>
                <a:spcPct val="0"/>
              </a:spcBef>
              <a:spcAft>
                <a:spcPct val="0"/>
              </a:spcAft>
              <a:defRPr sz="2000">
                <a:solidFill>
                  <a:schemeClr val="tx1"/>
                </a:solidFill>
                <a:latin typeface="Arial" charset="0"/>
                <a:cs typeface="Arial" charset="0"/>
              </a:defRPr>
            </a:lvl8pPr>
            <a:lvl9pPr marL="3886079" indent="-228593" eaLnBrk="0" fontAlgn="base" hangingPunct="0">
              <a:spcBef>
                <a:spcPct val="0"/>
              </a:spcBef>
              <a:spcAft>
                <a:spcPct val="0"/>
              </a:spcAft>
              <a:defRPr sz="2000">
                <a:solidFill>
                  <a:schemeClr val="tx1"/>
                </a:solidFill>
                <a:latin typeface="Arial" charset="0"/>
                <a:cs typeface="Arial" charset="0"/>
              </a:defRPr>
            </a:lvl9pPr>
          </a:lstStyle>
          <a:p>
            <a:r>
              <a:rPr lang="en-US" sz="1200" dirty="0"/>
              <a:t>CAEL Confidential</a:t>
            </a:r>
          </a:p>
        </p:txBody>
      </p:sp>
      <p:sp>
        <p:nvSpPr>
          <p:cNvPr id="10547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27" indent="-285741" eaLnBrk="0" hangingPunct="0">
              <a:defRPr sz="2000">
                <a:solidFill>
                  <a:schemeClr val="tx1"/>
                </a:solidFill>
                <a:latin typeface="Arial" charset="0"/>
                <a:cs typeface="Arial" charset="0"/>
              </a:defRPr>
            </a:lvl2pPr>
            <a:lvl3pPr marL="1142965" indent="-228593" eaLnBrk="0" hangingPunct="0">
              <a:defRPr sz="2000">
                <a:solidFill>
                  <a:schemeClr val="tx1"/>
                </a:solidFill>
                <a:latin typeface="Arial" charset="0"/>
                <a:cs typeface="Arial" charset="0"/>
              </a:defRPr>
            </a:lvl3pPr>
            <a:lvl4pPr marL="1600150" indent="-228593" eaLnBrk="0" hangingPunct="0">
              <a:defRPr sz="2000">
                <a:solidFill>
                  <a:schemeClr val="tx1"/>
                </a:solidFill>
                <a:latin typeface="Arial" charset="0"/>
                <a:cs typeface="Arial" charset="0"/>
              </a:defRPr>
            </a:lvl4pPr>
            <a:lvl5pPr marL="2057336" indent="-228593" eaLnBrk="0" hangingPunct="0">
              <a:defRPr sz="2000">
                <a:solidFill>
                  <a:schemeClr val="tx1"/>
                </a:solidFill>
                <a:latin typeface="Arial" charset="0"/>
                <a:cs typeface="Arial" charset="0"/>
              </a:defRPr>
            </a:lvl5pPr>
            <a:lvl6pPr marL="2514522" indent="-228593" eaLnBrk="0" fontAlgn="base" hangingPunct="0">
              <a:spcBef>
                <a:spcPct val="0"/>
              </a:spcBef>
              <a:spcAft>
                <a:spcPct val="0"/>
              </a:spcAft>
              <a:defRPr sz="2000">
                <a:solidFill>
                  <a:schemeClr val="tx1"/>
                </a:solidFill>
                <a:latin typeface="Arial" charset="0"/>
                <a:cs typeface="Arial" charset="0"/>
              </a:defRPr>
            </a:lvl6pPr>
            <a:lvl7pPr marL="2971708" indent="-228593" eaLnBrk="0" fontAlgn="base" hangingPunct="0">
              <a:spcBef>
                <a:spcPct val="0"/>
              </a:spcBef>
              <a:spcAft>
                <a:spcPct val="0"/>
              </a:spcAft>
              <a:defRPr sz="2000">
                <a:solidFill>
                  <a:schemeClr val="tx1"/>
                </a:solidFill>
                <a:latin typeface="Arial" charset="0"/>
                <a:cs typeface="Arial" charset="0"/>
              </a:defRPr>
            </a:lvl7pPr>
            <a:lvl8pPr marL="3428894" indent="-228593" eaLnBrk="0" fontAlgn="base" hangingPunct="0">
              <a:spcBef>
                <a:spcPct val="0"/>
              </a:spcBef>
              <a:spcAft>
                <a:spcPct val="0"/>
              </a:spcAft>
              <a:defRPr sz="2000">
                <a:solidFill>
                  <a:schemeClr val="tx1"/>
                </a:solidFill>
                <a:latin typeface="Arial" charset="0"/>
                <a:cs typeface="Arial" charset="0"/>
              </a:defRPr>
            </a:lvl8pPr>
            <a:lvl9pPr marL="3886079" indent="-228593" eaLnBrk="0" fontAlgn="base" hangingPunct="0">
              <a:spcBef>
                <a:spcPct val="0"/>
              </a:spcBef>
              <a:spcAft>
                <a:spcPct val="0"/>
              </a:spcAft>
              <a:defRPr sz="2000">
                <a:solidFill>
                  <a:schemeClr val="tx1"/>
                </a:solidFill>
                <a:latin typeface="Arial" charset="0"/>
                <a:cs typeface="Arial" charset="0"/>
              </a:defRPr>
            </a:lvl9pPr>
          </a:lstStyle>
          <a:p>
            <a:fld id="{3EC59CA8-54A8-44CB-B320-4D3960BF79DC}" type="slidenum">
              <a:rPr lang="en-US" sz="1200"/>
              <a:pPr/>
              <a:t>18</a:t>
            </a:fld>
            <a:endParaRPr lang="en-US" sz="1200" dirty="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27" indent="-285741" eaLnBrk="0" hangingPunct="0">
              <a:defRPr sz="2000">
                <a:solidFill>
                  <a:schemeClr val="tx1"/>
                </a:solidFill>
                <a:latin typeface="Arial" charset="0"/>
                <a:cs typeface="Arial" charset="0"/>
              </a:defRPr>
            </a:lvl2pPr>
            <a:lvl3pPr marL="1142965" indent="-228593" eaLnBrk="0" hangingPunct="0">
              <a:defRPr sz="2000">
                <a:solidFill>
                  <a:schemeClr val="tx1"/>
                </a:solidFill>
                <a:latin typeface="Arial" charset="0"/>
                <a:cs typeface="Arial" charset="0"/>
              </a:defRPr>
            </a:lvl3pPr>
            <a:lvl4pPr marL="1600150" indent="-228593" eaLnBrk="0" hangingPunct="0">
              <a:defRPr sz="2000">
                <a:solidFill>
                  <a:schemeClr val="tx1"/>
                </a:solidFill>
                <a:latin typeface="Arial" charset="0"/>
                <a:cs typeface="Arial" charset="0"/>
              </a:defRPr>
            </a:lvl4pPr>
            <a:lvl5pPr marL="2057336" indent="-228593" eaLnBrk="0" hangingPunct="0">
              <a:defRPr sz="2000">
                <a:solidFill>
                  <a:schemeClr val="tx1"/>
                </a:solidFill>
                <a:latin typeface="Arial" charset="0"/>
                <a:cs typeface="Arial" charset="0"/>
              </a:defRPr>
            </a:lvl5pPr>
            <a:lvl6pPr marL="2514522" indent="-228593" eaLnBrk="0" fontAlgn="base" hangingPunct="0">
              <a:spcBef>
                <a:spcPct val="0"/>
              </a:spcBef>
              <a:spcAft>
                <a:spcPct val="0"/>
              </a:spcAft>
              <a:defRPr sz="2000">
                <a:solidFill>
                  <a:schemeClr val="tx1"/>
                </a:solidFill>
                <a:latin typeface="Arial" charset="0"/>
                <a:cs typeface="Arial" charset="0"/>
              </a:defRPr>
            </a:lvl6pPr>
            <a:lvl7pPr marL="2971708" indent="-228593" eaLnBrk="0" fontAlgn="base" hangingPunct="0">
              <a:spcBef>
                <a:spcPct val="0"/>
              </a:spcBef>
              <a:spcAft>
                <a:spcPct val="0"/>
              </a:spcAft>
              <a:defRPr sz="2000">
                <a:solidFill>
                  <a:schemeClr val="tx1"/>
                </a:solidFill>
                <a:latin typeface="Arial" charset="0"/>
                <a:cs typeface="Arial" charset="0"/>
              </a:defRPr>
            </a:lvl7pPr>
            <a:lvl8pPr marL="3428894" indent="-228593" eaLnBrk="0" fontAlgn="base" hangingPunct="0">
              <a:spcBef>
                <a:spcPct val="0"/>
              </a:spcBef>
              <a:spcAft>
                <a:spcPct val="0"/>
              </a:spcAft>
              <a:defRPr sz="2000">
                <a:solidFill>
                  <a:schemeClr val="tx1"/>
                </a:solidFill>
                <a:latin typeface="Arial" charset="0"/>
                <a:cs typeface="Arial" charset="0"/>
              </a:defRPr>
            </a:lvl8pPr>
            <a:lvl9pPr marL="3886079" indent="-228593" eaLnBrk="0" fontAlgn="base" hangingPunct="0">
              <a:spcBef>
                <a:spcPct val="0"/>
              </a:spcBef>
              <a:spcAft>
                <a:spcPct val="0"/>
              </a:spcAft>
              <a:defRPr sz="2000">
                <a:solidFill>
                  <a:schemeClr val="tx1"/>
                </a:solidFill>
                <a:latin typeface="Arial" charset="0"/>
                <a:cs typeface="Arial" charset="0"/>
              </a:defRPr>
            </a:lvl9pPr>
          </a:lstStyle>
          <a:p>
            <a:r>
              <a:rPr lang="en-US" sz="1200" dirty="0"/>
              <a:t>CAEL Confidential</a:t>
            </a:r>
          </a:p>
        </p:txBody>
      </p:sp>
      <p:sp>
        <p:nvSpPr>
          <p:cNvPr id="10752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27" indent="-285741" eaLnBrk="0" hangingPunct="0">
              <a:defRPr sz="2000">
                <a:solidFill>
                  <a:schemeClr val="tx1"/>
                </a:solidFill>
                <a:latin typeface="Arial" charset="0"/>
                <a:cs typeface="Arial" charset="0"/>
              </a:defRPr>
            </a:lvl2pPr>
            <a:lvl3pPr marL="1142965" indent="-228593" eaLnBrk="0" hangingPunct="0">
              <a:defRPr sz="2000">
                <a:solidFill>
                  <a:schemeClr val="tx1"/>
                </a:solidFill>
                <a:latin typeface="Arial" charset="0"/>
                <a:cs typeface="Arial" charset="0"/>
              </a:defRPr>
            </a:lvl3pPr>
            <a:lvl4pPr marL="1600150" indent="-228593" eaLnBrk="0" hangingPunct="0">
              <a:defRPr sz="2000">
                <a:solidFill>
                  <a:schemeClr val="tx1"/>
                </a:solidFill>
                <a:latin typeface="Arial" charset="0"/>
                <a:cs typeface="Arial" charset="0"/>
              </a:defRPr>
            </a:lvl4pPr>
            <a:lvl5pPr marL="2057336" indent="-228593" eaLnBrk="0" hangingPunct="0">
              <a:defRPr sz="2000">
                <a:solidFill>
                  <a:schemeClr val="tx1"/>
                </a:solidFill>
                <a:latin typeface="Arial" charset="0"/>
                <a:cs typeface="Arial" charset="0"/>
              </a:defRPr>
            </a:lvl5pPr>
            <a:lvl6pPr marL="2514522" indent="-228593" eaLnBrk="0" fontAlgn="base" hangingPunct="0">
              <a:spcBef>
                <a:spcPct val="0"/>
              </a:spcBef>
              <a:spcAft>
                <a:spcPct val="0"/>
              </a:spcAft>
              <a:defRPr sz="2000">
                <a:solidFill>
                  <a:schemeClr val="tx1"/>
                </a:solidFill>
                <a:latin typeface="Arial" charset="0"/>
                <a:cs typeface="Arial" charset="0"/>
              </a:defRPr>
            </a:lvl6pPr>
            <a:lvl7pPr marL="2971708" indent="-228593" eaLnBrk="0" fontAlgn="base" hangingPunct="0">
              <a:spcBef>
                <a:spcPct val="0"/>
              </a:spcBef>
              <a:spcAft>
                <a:spcPct val="0"/>
              </a:spcAft>
              <a:defRPr sz="2000">
                <a:solidFill>
                  <a:schemeClr val="tx1"/>
                </a:solidFill>
                <a:latin typeface="Arial" charset="0"/>
                <a:cs typeface="Arial" charset="0"/>
              </a:defRPr>
            </a:lvl7pPr>
            <a:lvl8pPr marL="3428894" indent="-228593" eaLnBrk="0" fontAlgn="base" hangingPunct="0">
              <a:spcBef>
                <a:spcPct val="0"/>
              </a:spcBef>
              <a:spcAft>
                <a:spcPct val="0"/>
              </a:spcAft>
              <a:defRPr sz="2000">
                <a:solidFill>
                  <a:schemeClr val="tx1"/>
                </a:solidFill>
                <a:latin typeface="Arial" charset="0"/>
                <a:cs typeface="Arial" charset="0"/>
              </a:defRPr>
            </a:lvl8pPr>
            <a:lvl9pPr marL="3886079" indent="-228593" eaLnBrk="0" fontAlgn="base" hangingPunct="0">
              <a:spcBef>
                <a:spcPct val="0"/>
              </a:spcBef>
              <a:spcAft>
                <a:spcPct val="0"/>
              </a:spcAft>
              <a:defRPr sz="2000">
                <a:solidFill>
                  <a:schemeClr val="tx1"/>
                </a:solidFill>
                <a:latin typeface="Arial" charset="0"/>
                <a:cs typeface="Arial" charset="0"/>
              </a:defRPr>
            </a:lvl9pPr>
          </a:lstStyle>
          <a:p>
            <a:fld id="{F59ECAB4-B7CF-46BA-AB70-12C9821DCE8E}" type="slidenum">
              <a:rPr lang="en-US" sz="1200"/>
              <a:pPr/>
              <a:t>19</a:t>
            </a:fld>
            <a:endParaRPr lang="en-US" sz="1200" dirty="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87FA03D-6A67-4BF1-98E2-7EEC546411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CF8E0AA8-76E3-4E83-A8B4-672055A721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0"/>
            <a:ext cx="1752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0"/>
            <a:ext cx="5105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44ED870F-E9F2-449C-87A4-5E3AFA3915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828800"/>
            <a:ext cx="7010400" cy="3733800"/>
          </a:xfrm>
        </p:spPr>
        <p:txBody>
          <a:bodyPr/>
          <a:lstStyle/>
          <a:p>
            <a:pPr lvl="0"/>
            <a:r>
              <a:rPr lang="en-US" noProof="0" dirty="0" smtClean="0"/>
              <a:t>Click icon to add chart</a:t>
            </a:r>
          </a:p>
        </p:txBody>
      </p:sp>
      <p:sp>
        <p:nvSpPr>
          <p:cNvPr id="4" name="Rectangle 3"/>
          <p:cNvSpPr>
            <a:spLocks noGrp="1" noChangeArrowheads="1"/>
          </p:cNvSpPr>
          <p:nvPr>
            <p:ph type="sldNum" sz="quarter" idx="10"/>
          </p:nvPr>
        </p:nvSpPr>
        <p:spPr>
          <a:ln/>
        </p:spPr>
        <p:txBody>
          <a:bodyPr/>
          <a:lstStyle>
            <a:lvl1pPr>
              <a:defRPr/>
            </a:lvl1pPr>
          </a:lstStyle>
          <a:p>
            <a:pPr>
              <a:defRPr/>
            </a:pPr>
            <a:fld id="{EABC1716-CB31-462A-9095-A7A0CA08FB6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828800"/>
            <a:ext cx="3429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E02B1F8D-3C74-4E85-BBEC-1C7571FA683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828800"/>
            <a:ext cx="3429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0B109DD1-EA62-4782-829F-251C2E6B53D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95400" y="0"/>
            <a:ext cx="69342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2F13B8C6-F9EF-4DDD-B8AD-7FD941F0EB6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FD1F80-E50A-4FEA-9140-1A46ED71B067}"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DDEE84-73A9-4682-90BA-83FDE5BAF88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266E3B-3D8E-4126-B9B1-83A8377A86D9}"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25638F-367D-4488-8135-0D08B693E9C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3297FB-21A8-4A06-B5CF-5CE0FBBF69C0}"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BD0B58-E3A7-4521-90D4-337D6CB6CC1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96D100-61E7-498C-93FF-F0DCF1D6648C}"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2CCFC7-1B79-41B2-8E1F-0DEEE00CF1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AC52817A-5366-478E-BA16-872CA83B6A4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D59E50-9544-4B7A-A07A-85D5C94E2233}" type="datetime1">
              <a:rPr lang="en-US" smtClean="0"/>
              <a:pPr>
                <a:defRPr/>
              </a:pPr>
              <a:t>4/28/2011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E17EFC0-B7E9-4BE4-9B04-70DA288CBB1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8BC045-302C-4DC1-B5A2-7D212D5040A7}" type="datetime1">
              <a:rPr lang="en-US" smtClean="0"/>
              <a:pPr>
                <a:defRPr/>
              </a:pPr>
              <a:t>4/28/2011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82A4EB2-FFF9-43FB-BB08-9600F69C430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AB72BB-1F32-4436-A0A3-6291951BB021}" type="datetime1">
              <a:rPr lang="en-US" smtClean="0"/>
              <a:pPr>
                <a:defRPr/>
              </a:pPr>
              <a:t>4/28/2011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A6E7BD5-7250-4F63-8C97-21DA2E3C03E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B01275-686D-4F17-AE5C-908BD23B4A0A}"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4C1DEE-2C26-4E07-94C4-30C8EB76CF2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4BBBA4-E0D1-4CB1-89BE-27980FAEB873}"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41F94B-C02A-44E1-A6AB-3F3A68AB4A97}"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87EB4A-3294-4A1D-A7D8-846551EBFEF6}"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ACDEA6-BAB9-49D7-9A7B-2DEF79E181D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9D5F5B-91A2-4292-9508-5D6B5867EC2D}"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9D941E-38E8-44BC-B06C-7F3C48949E3B}"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828800"/>
            <a:ext cx="3429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p:txBody>
          <a:bodyPr/>
          <a:lstStyle>
            <a:lvl1pPr>
              <a:defRPr/>
            </a:lvl1pPr>
          </a:lstStyle>
          <a:p>
            <a:pPr>
              <a:defRPr/>
            </a:pPr>
            <a:fld id="{7514B4CE-B9EF-45F5-8CC5-58DD402A9EF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61E052FF-6C8B-419E-885D-1294173CC7B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492E67D0-D3FC-46D6-BE0E-C9D8AD9901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F761AFE0-7FAA-4542-ADCF-BC46F642273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35391115-AC55-4634-89F9-59A8708A85B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828800"/>
            <a:ext cx="3429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828800"/>
            <a:ext cx="3429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53F72934-7248-4594-BD7D-119B702F797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4FA4CD79-7560-4C24-A2D2-7378641F8A5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0F2A5F40-CADB-4BC3-8BCF-68342F39F3A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A6BF787-0F17-460C-B036-F9008FA7B594}"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E100B2FF-6892-4F8A-BAE1-083D8F5B897B}"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DCE854C-4981-4B58-8658-618EF069038A}"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6C6C44E-50CA-4B15-B79A-A2D3BBCD2B10}"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0"/>
            <a:ext cx="1752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0"/>
            <a:ext cx="5105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3F4615AC-7200-4F65-9455-FACF85163297}"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828800"/>
            <a:ext cx="7010400" cy="3733800"/>
          </a:xfrm>
        </p:spPr>
        <p:txBody>
          <a:bodyPr/>
          <a:lstStyle/>
          <a:p>
            <a:pPr lvl="0"/>
            <a:r>
              <a:rPr lang="en-US" noProof="0" dirty="0" smtClean="0"/>
              <a:t>Click icon to add chart</a:t>
            </a:r>
          </a:p>
        </p:txBody>
      </p:sp>
      <p:sp>
        <p:nvSpPr>
          <p:cNvPr id="4" name="Rectangle 3"/>
          <p:cNvSpPr>
            <a:spLocks noGrp="1" noChangeArrowheads="1"/>
          </p:cNvSpPr>
          <p:nvPr>
            <p:ph type="sldNum" sz="quarter" idx="10"/>
          </p:nvPr>
        </p:nvSpPr>
        <p:spPr>
          <a:ln/>
        </p:spPr>
        <p:txBody>
          <a:bodyPr/>
          <a:lstStyle>
            <a:lvl1pPr>
              <a:defRPr/>
            </a:lvl1pPr>
          </a:lstStyle>
          <a:p>
            <a:pPr>
              <a:defRPr/>
            </a:pPr>
            <a:fld id="{E3F5C97C-C57B-415C-AA17-5BD2BE007F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828800"/>
            <a:ext cx="3429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828800"/>
            <a:ext cx="3429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98B3E552-3245-4E6E-A3AF-74806998B5B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828800"/>
            <a:ext cx="3429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B51D3807-4B91-4A92-8CB7-ADB0C9A40757}"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828800"/>
            <a:ext cx="3429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537896E7-157F-4376-B99F-1CD7CFC9BECD}"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95400" y="0"/>
            <a:ext cx="69342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593B1CCE-2504-4829-A271-85F2FC905C7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4C18B0-99BA-4A63-A977-724A3717577B}"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5DEAA8-C29F-401F-9A37-DDD1D6AEE48A}"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2C23AC-F767-41B1-AA3D-45773EF84F1B}"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6EA906-AA44-4392-AE3E-830E361C99F0}"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F015A9-4567-4BF3-9C69-254DA9D227F4}"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0250A2-C3DA-4DD9-B72F-3DF10136680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B1FCF2-CB96-4C1F-96DD-68D1C73EFEC9}"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87D434-9A2C-4E06-8FD0-CFC338FAB643}"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CC83BB-E2C7-499E-B5E3-895002F38802}" type="datetime1">
              <a:rPr lang="en-US" smtClean="0"/>
              <a:pPr>
                <a:defRPr/>
              </a:pPr>
              <a:t>4/28/2011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F2986B3-DF12-4FFA-94CD-4C5F7CB210A8}"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856220-EF02-49B1-B63A-82041D024250}" type="datetime1">
              <a:rPr lang="en-US" smtClean="0"/>
              <a:pPr>
                <a:defRPr/>
              </a:pPr>
              <a:t>4/28/2011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DF25E6D-D573-4349-B59E-D5A0D7DDE03D}"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F86BD9-DA50-431C-A245-7FC3F5DB7966}" type="datetime1">
              <a:rPr lang="en-US" smtClean="0"/>
              <a:pPr>
                <a:defRPr/>
              </a:pPr>
              <a:t>4/28/2011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CEE2FD7-8BD1-466C-B962-FE3DD13CE72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677CF671-9FCC-470A-8B2A-D31895FA1139}"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AC1B77-F68A-4958-89B5-D688A71BD3A7}"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671D99-DC1B-4F68-B2E1-2C6E507A12FF}"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C3007-8BA4-4381-BFDF-47BD850B6609}"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B3788F-D698-4FDE-9E91-DE63D260698B}"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2470BA-20F5-4EFB-93F0-6338D212AF10}"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B6770C-C153-4FB0-A369-7B3074EF48C6}"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4EA983-18E0-41BE-BCA2-35D6766248F6}"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A21271-6FA1-466C-9ACC-811EF451FC5B}"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828800"/>
            <a:ext cx="3429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8288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771900"/>
            <a:ext cx="3429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p:txBody>
          <a:bodyPr/>
          <a:lstStyle>
            <a:lvl1pPr>
              <a:defRPr/>
            </a:lvl1pPr>
          </a:lstStyle>
          <a:p>
            <a:pPr>
              <a:defRPr/>
            </a:pPr>
            <a:fld id="{34332B40-B814-49E9-ADAA-0EAF0B1D96B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userDrawn="1"/>
        </p:nvSpPr>
        <p:spPr>
          <a:xfrm flipH="1">
            <a:off x="3505200" y="3810000"/>
            <a:ext cx="5638800" cy="3048000"/>
          </a:xfrm>
          <a:custGeom>
            <a:avLst/>
            <a:gdLst>
              <a:gd name="connsiteX0" fmla="*/ 0 w 5638799"/>
              <a:gd name="connsiteY0" fmla="*/ 3505200 h 3505200"/>
              <a:gd name="connsiteX1" fmla="*/ 0 w 5638799"/>
              <a:gd name="connsiteY1" fmla="*/ 0 h 3505200"/>
              <a:gd name="connsiteX2" fmla="*/ 5638799 w 5638799"/>
              <a:gd name="connsiteY2" fmla="*/ 3505200 h 3505200"/>
              <a:gd name="connsiteX3" fmla="*/ 0 w 5638799"/>
              <a:gd name="connsiteY3" fmla="*/ 3505200 h 3505200"/>
              <a:gd name="connsiteX0" fmla="*/ 0 w 5638799"/>
              <a:gd name="connsiteY0" fmla="*/ 3515139 h 3515139"/>
              <a:gd name="connsiteX1" fmla="*/ 0 w 5638799"/>
              <a:gd name="connsiteY1" fmla="*/ 0 h 3515139"/>
              <a:gd name="connsiteX2" fmla="*/ 5638799 w 5638799"/>
              <a:gd name="connsiteY2" fmla="*/ 3515139 h 3515139"/>
              <a:gd name="connsiteX3" fmla="*/ 0 w 5638799"/>
              <a:gd name="connsiteY3" fmla="*/ 3515139 h 3515139"/>
            </a:gdLst>
            <a:ahLst/>
            <a:cxnLst>
              <a:cxn ang="0">
                <a:pos x="connsiteX0" y="connsiteY0"/>
              </a:cxn>
              <a:cxn ang="0">
                <a:pos x="connsiteX1" y="connsiteY1"/>
              </a:cxn>
              <a:cxn ang="0">
                <a:pos x="connsiteX2" y="connsiteY2"/>
              </a:cxn>
              <a:cxn ang="0">
                <a:pos x="connsiteX3" y="connsiteY3"/>
              </a:cxn>
            </a:cxnLst>
            <a:rect l="l" t="t" r="r" b="b"/>
            <a:pathLst>
              <a:path w="5638799" h="3515139">
                <a:moveTo>
                  <a:pt x="0" y="3515139"/>
                </a:moveTo>
                <a:lnTo>
                  <a:pt x="0" y="0"/>
                </a:lnTo>
                <a:lnTo>
                  <a:pt x="5638799" y="3515139"/>
                </a:lnTo>
                <a:lnTo>
                  <a:pt x="0" y="351513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solidFill>
            </a:endParaRPr>
          </a:p>
        </p:txBody>
      </p:sp>
      <p:sp>
        <p:nvSpPr>
          <p:cNvPr id="5" name="Freeform 7"/>
          <p:cNvSpPr/>
          <p:nvPr/>
        </p:nvSpPr>
        <p:spPr>
          <a:xfrm flipH="1">
            <a:off x="-15875" y="-1588"/>
            <a:ext cx="8169275"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3810000" y="228600"/>
            <a:ext cx="5648623" cy="1204306"/>
          </a:xfrm>
        </p:spPr>
        <p:txBody>
          <a:bodyPr bIns="9144" anchor="b"/>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3202766" y="241863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0D75E71-85D1-4CF8-B0B2-2851F2F728E8}" type="datetime1">
              <a:rPr lang="en-US" smtClean="0"/>
              <a:pPr>
                <a:defRPr/>
              </a:pPr>
              <a:t>4/28/2011</a:t>
            </a:fld>
            <a:endParaRPr lang="en-US" dirty="0"/>
          </a:p>
        </p:txBody>
      </p:sp>
      <p:sp>
        <p:nvSpPr>
          <p:cNvPr id="7" name="Footer Placeholder 4"/>
          <p:cNvSpPr>
            <a:spLocks noGrp="1"/>
          </p:cNvSpPr>
          <p:nvPr>
            <p:ph type="ftr" sz="quarter" idx="11"/>
          </p:nvPr>
        </p:nvSpPr>
        <p:spPr>
          <a:xfrm>
            <a:off x="3303588" y="6324600"/>
            <a:ext cx="3630612" cy="274638"/>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9D40C07-65E3-4927-9673-90A54FDE8BD3}"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277100" cy="45720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1371600"/>
            <a:ext cx="752094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3ED570-0EFA-4167-84D4-66797CC44EB8}"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17D591DD-3080-4174-902E-1D5B25E5775F}"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C827297-690F-43AA-97AC-9B49D1E8252B}" type="datetime1">
              <a:rPr lang="en-US" smtClean="0"/>
              <a:pPr>
                <a:defRPr/>
              </a:pPr>
              <a:t>4/28/2011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7EF5A21A-2324-4459-AA2E-44B2FC1A512C}"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370F58B-88A4-4D8D-B9F3-9E145C83B807}" type="datetime1">
              <a:rPr lang="en-US" smtClean="0"/>
              <a:pPr>
                <a:defRPr/>
              </a:pPr>
              <a:t>4/28/2011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9F13ABD3-15B3-41AE-BAB2-ACF1B48787B0}"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717EA01-FEEA-4F28-B7C8-542027075362}" type="datetime1">
              <a:rPr lang="en-US" smtClean="0"/>
              <a:pPr>
                <a:defRPr/>
              </a:pPr>
              <a:t>4/28/2011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ln/>
        </p:spPr>
        <p:txBody>
          <a:bodyPr/>
          <a:lstStyle>
            <a:lvl1pPr>
              <a:defRPr/>
            </a:lvl1pPr>
          </a:lstStyle>
          <a:p>
            <a:pPr>
              <a:defRPr/>
            </a:pPr>
            <a:fld id="{9D12BE24-0F65-4D7C-88D9-345FE3E7ECB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27F3C34C-E64D-4BB4-BE0C-62F94B95676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019800" cy="12954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3C1394-ED4F-48B6-A130-7243483D2415}" type="datetime1">
              <a:rPr lang="en-US" smtClean="0"/>
              <a:pPr>
                <a:defRPr/>
              </a:pPr>
              <a:t>4/28/2011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ln/>
        </p:spPr>
        <p:txBody>
          <a:bodyPr/>
          <a:lstStyle>
            <a:lvl1pPr>
              <a:defRPr/>
            </a:lvl1pPr>
          </a:lstStyle>
          <a:p>
            <a:pPr>
              <a:defRPr/>
            </a:pPr>
            <a:fld id="{5A4CC9BC-7363-4C83-BD02-AEA412BD1670}"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4C7C65-854F-4ADC-9D8B-801409FE845E}" type="datetime1">
              <a:rPr lang="en-US" smtClean="0"/>
              <a:pPr>
                <a:defRPr/>
              </a:pPr>
              <a:t>4/28/2011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a:ln/>
        </p:spPr>
        <p:txBody>
          <a:bodyPr/>
          <a:lstStyle>
            <a:lvl1pPr>
              <a:defRPr/>
            </a:lvl1pPr>
          </a:lstStyle>
          <a:p>
            <a:pPr>
              <a:defRPr/>
            </a:pPr>
            <a:fld id="{F43D2D70-2B74-4142-89AC-CBE04B866813}"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7758453-B8FD-4480-B538-F8859D7C699E}" type="datetime1">
              <a:rPr lang="en-US" smtClean="0"/>
              <a:pPr>
                <a:defRPr/>
              </a:pPr>
              <a:t>4/28/2011</a:t>
            </a:fld>
            <a:endParaRPr lang="en-US" dirty="0"/>
          </a:p>
        </p:txBody>
      </p:sp>
      <p:sp>
        <p:nvSpPr>
          <p:cNvPr id="8"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8E4C0BD7-69BB-4A92-88DD-A91F19D6A01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3F715696-0307-4C8E-94DA-C20AA0952A6F}" type="datetime1">
              <a:rPr lang="en-US" smtClean="0"/>
              <a:pPr>
                <a:defRPr/>
              </a:pPr>
              <a:t>4/28/2011</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dirty="0"/>
          </a:p>
        </p:txBody>
      </p:sp>
      <p:sp>
        <p:nvSpPr>
          <p:cNvPr id="9" name="Slide Number Placeholder 6"/>
          <p:cNvSpPr>
            <a:spLocks noGrp="1"/>
          </p:cNvSpPr>
          <p:nvPr>
            <p:ph type="sldNum" sz="quarter" idx="17"/>
          </p:nvPr>
        </p:nvSpPr>
        <p:spPr/>
        <p:txBody>
          <a:bodyPr/>
          <a:lstStyle>
            <a:lvl1pPr>
              <a:defRPr/>
            </a:lvl1pPr>
          </a:lstStyle>
          <a:p>
            <a:pPr>
              <a:defRPr/>
            </a:pPr>
            <a:fld id="{0ECE8E8D-B9C9-49BB-A42B-DCDFDB7A6066}"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254225-34D1-4FA2-8DCA-6CE8E8A6239C}"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8DBC73FE-5264-4BF9-9274-4130BDA6C7E7}"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04EDEF-1C6C-44EC-ADE8-CB54EA1FF3F4}" type="datetime1">
              <a:rPr lang="en-US" smtClean="0"/>
              <a:pPr>
                <a:defRPr/>
              </a:pPr>
              <a:t>4/28/2011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627B3A5F-24D5-4F51-BE8E-19D448B0270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F446DB52-EED7-4AA4-85F2-122F384F0F0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5ED2C8E0-DA19-449F-BE63-3284B59FA7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C19D7AF-62FB-4E1B-A443-8CB0A98142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4.gi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63" name="Rectangle 3"/>
          <p:cNvSpPr>
            <a:spLocks noGrp="1" noChangeArrowheads="1"/>
          </p:cNvSpPr>
          <p:nvPr>
            <p:ph type="sldNum" sz="quarter" idx="4"/>
          </p:nvPr>
        </p:nvSpPr>
        <p:spPr bwMode="auto">
          <a:xfrm>
            <a:off x="4419600" y="6248400"/>
            <a:ext cx="990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Black" pitchFamily="34" charset="0"/>
                <a:cs typeface="+mn-cs"/>
              </a:defRPr>
            </a:lvl1pPr>
          </a:lstStyle>
          <a:p>
            <a:pPr>
              <a:defRPr/>
            </a:pPr>
            <a:fld id="{293ACA80-388B-4E49-BBCB-BE2218CB58AF}" type="slidenum">
              <a:rPr lang="en-US"/>
              <a:pPr>
                <a:defRPr/>
              </a:pPr>
              <a:t>‹#›</a:t>
            </a:fld>
            <a:endParaRPr lang="en-US" dirty="0"/>
          </a:p>
        </p:txBody>
      </p:sp>
      <p:sp>
        <p:nvSpPr>
          <p:cNvPr id="1027" name="Rectangle 5"/>
          <p:cNvSpPr>
            <a:spLocks noGrp="1" noChangeArrowheads="1"/>
          </p:cNvSpPr>
          <p:nvPr>
            <p:ph type="body" idx="1"/>
          </p:nvPr>
        </p:nvSpPr>
        <p:spPr bwMode="auto">
          <a:xfrm>
            <a:off x="1219200" y="1828800"/>
            <a:ext cx="7010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771" name="Rectangle 11"/>
          <p:cNvSpPr>
            <a:spLocks noChangeArrowheads="1"/>
          </p:cNvSpPr>
          <p:nvPr/>
        </p:nvSpPr>
        <p:spPr bwMode="auto">
          <a:xfrm>
            <a:off x="0" y="2133600"/>
            <a:ext cx="1143000" cy="4724400"/>
          </a:xfrm>
          <a:prstGeom prst="rect">
            <a:avLst/>
          </a:prstGeom>
          <a:solidFill>
            <a:srgbClr val="D4A67C"/>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245772" name="Rectangle 12"/>
          <p:cNvSpPr>
            <a:spLocks noChangeArrowheads="1"/>
          </p:cNvSpPr>
          <p:nvPr/>
        </p:nvSpPr>
        <p:spPr bwMode="auto">
          <a:xfrm>
            <a:off x="0" y="1066800"/>
            <a:ext cx="1143000" cy="990600"/>
          </a:xfrm>
          <a:prstGeom prst="rect">
            <a:avLst/>
          </a:prstGeom>
          <a:solidFill>
            <a:srgbClr val="72AEB6"/>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pic>
        <p:nvPicPr>
          <p:cNvPr id="1030" name="Picture 14" descr="CAEL logo"/>
          <p:cNvPicPr>
            <a:picLocks noChangeAspect="1" noChangeArrowheads="1"/>
          </p:cNvPicPr>
          <p:nvPr/>
        </p:nvPicPr>
        <p:blipFill>
          <a:blip r:embed="rId17" cstate="print"/>
          <a:srcRect/>
          <a:stretch>
            <a:fillRect/>
          </a:stretch>
        </p:blipFill>
        <p:spPr bwMode="auto">
          <a:xfrm>
            <a:off x="7200900" y="6096000"/>
            <a:ext cx="1714500" cy="635000"/>
          </a:xfrm>
          <a:prstGeom prst="rect">
            <a:avLst/>
          </a:prstGeom>
          <a:noFill/>
          <a:ln w="9525">
            <a:noFill/>
            <a:miter lim="800000"/>
            <a:headEnd/>
            <a:tailEnd/>
          </a:ln>
        </p:spPr>
      </p:pic>
      <p:sp>
        <p:nvSpPr>
          <p:cNvPr id="245775" name="Line 15"/>
          <p:cNvSpPr>
            <a:spLocks noChangeShapeType="1"/>
          </p:cNvSpPr>
          <p:nvPr/>
        </p:nvSpPr>
        <p:spPr bwMode="auto">
          <a:xfrm>
            <a:off x="1143000" y="152400"/>
            <a:ext cx="7010400" cy="0"/>
          </a:xfrm>
          <a:prstGeom prst="line">
            <a:avLst/>
          </a:prstGeom>
          <a:noFill/>
          <a:ln w="9525">
            <a:solidFill>
              <a:srgbClr val="DDDDDD"/>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245776" name="Line 16"/>
          <p:cNvSpPr>
            <a:spLocks noChangeShapeType="1"/>
          </p:cNvSpPr>
          <p:nvPr/>
        </p:nvSpPr>
        <p:spPr bwMode="auto">
          <a:xfrm>
            <a:off x="1143000" y="381000"/>
            <a:ext cx="6324600" cy="0"/>
          </a:xfrm>
          <a:prstGeom prst="line">
            <a:avLst/>
          </a:prstGeom>
          <a:noFill/>
          <a:ln w="9525">
            <a:solidFill>
              <a:srgbClr val="DDDDDD"/>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245777" name="Line 17"/>
          <p:cNvSpPr>
            <a:spLocks noChangeShapeType="1"/>
          </p:cNvSpPr>
          <p:nvPr/>
        </p:nvSpPr>
        <p:spPr bwMode="auto">
          <a:xfrm>
            <a:off x="1143000" y="609600"/>
            <a:ext cx="6629400" cy="0"/>
          </a:xfrm>
          <a:prstGeom prst="line">
            <a:avLst/>
          </a:prstGeom>
          <a:noFill/>
          <a:ln w="9525">
            <a:solidFill>
              <a:srgbClr val="DDDDDD"/>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245778" name="Line 18"/>
          <p:cNvSpPr>
            <a:spLocks noChangeShapeType="1"/>
          </p:cNvSpPr>
          <p:nvPr/>
        </p:nvSpPr>
        <p:spPr bwMode="auto">
          <a:xfrm>
            <a:off x="990600" y="838200"/>
            <a:ext cx="7467600" cy="0"/>
          </a:xfrm>
          <a:prstGeom prst="line">
            <a:avLst/>
          </a:prstGeom>
          <a:noFill/>
          <a:ln w="9525">
            <a:solidFill>
              <a:srgbClr val="DDDDDD"/>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245779" name="Line 19"/>
          <p:cNvSpPr>
            <a:spLocks noChangeShapeType="1"/>
          </p:cNvSpPr>
          <p:nvPr/>
        </p:nvSpPr>
        <p:spPr bwMode="auto">
          <a:xfrm>
            <a:off x="1143000" y="1066800"/>
            <a:ext cx="5105400" cy="0"/>
          </a:xfrm>
          <a:prstGeom prst="line">
            <a:avLst/>
          </a:prstGeom>
          <a:noFill/>
          <a:ln w="9525">
            <a:solidFill>
              <a:srgbClr val="DDDDDD"/>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245764" name="Rectangle 4"/>
          <p:cNvSpPr>
            <a:spLocks noGrp="1" noChangeArrowheads="1"/>
          </p:cNvSpPr>
          <p:nvPr>
            <p:ph type="title"/>
          </p:nvPr>
        </p:nvSpPr>
        <p:spPr bwMode="auto">
          <a:xfrm>
            <a:off x="1295400" y="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86" name="Rectangle 26"/>
          <p:cNvSpPr>
            <a:spLocks noChangeArrowheads="1"/>
          </p:cNvSpPr>
          <p:nvPr/>
        </p:nvSpPr>
        <p:spPr bwMode="auto">
          <a:xfrm>
            <a:off x="8534400" y="2667000"/>
            <a:ext cx="609600" cy="528638"/>
          </a:xfrm>
          <a:prstGeom prst="rect">
            <a:avLst/>
          </a:prstGeom>
          <a:solidFill>
            <a:srgbClr val="B195C6"/>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245788" name="Rectangle 28"/>
          <p:cNvSpPr>
            <a:spLocks noChangeArrowheads="1"/>
          </p:cNvSpPr>
          <p:nvPr/>
        </p:nvSpPr>
        <p:spPr bwMode="auto">
          <a:xfrm>
            <a:off x="8534400" y="0"/>
            <a:ext cx="609600" cy="2590800"/>
          </a:xfrm>
          <a:prstGeom prst="rect">
            <a:avLst/>
          </a:prstGeom>
          <a:solidFill>
            <a:srgbClr val="D4A67C"/>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245787" name="Rectangle 27"/>
          <p:cNvSpPr>
            <a:spLocks noChangeArrowheads="1"/>
          </p:cNvSpPr>
          <p:nvPr/>
        </p:nvSpPr>
        <p:spPr bwMode="auto">
          <a:xfrm>
            <a:off x="8534400" y="3276600"/>
            <a:ext cx="609600" cy="528638"/>
          </a:xfrm>
          <a:prstGeom prst="rect">
            <a:avLst/>
          </a:prstGeom>
          <a:solidFill>
            <a:srgbClr val="72AEB6"/>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245773" name="Rectangle 13"/>
          <p:cNvSpPr>
            <a:spLocks noChangeArrowheads="1"/>
          </p:cNvSpPr>
          <p:nvPr/>
        </p:nvSpPr>
        <p:spPr bwMode="auto">
          <a:xfrm>
            <a:off x="0" y="0"/>
            <a:ext cx="1143000" cy="990600"/>
          </a:xfrm>
          <a:prstGeom prst="rect">
            <a:avLst/>
          </a:prstGeom>
          <a:solidFill>
            <a:srgbClr val="B195C6"/>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 id="2147483816" r:id="rId12"/>
    <p:sldLayoutId id="2147483815" r:id="rId13"/>
    <p:sldLayoutId id="2147483814" r:id="rId14"/>
    <p:sldLayoutId id="2147483813" r:id="rId15"/>
  </p:sldLayoutIdLst>
  <p:hf hdr="0" dt="0"/>
  <p:txStyles>
    <p:titleStyle>
      <a:lvl1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p:titleStyle>
    <p:bodyStyle>
      <a:lvl1pPr marL="342900" indent="-342900" algn="l" rtl="0" eaLnBrk="0" fontAlgn="base" hangingPunct="0">
        <a:spcBef>
          <a:spcPct val="20000"/>
        </a:spcBef>
        <a:spcAft>
          <a:spcPct val="0"/>
        </a:spcAft>
        <a:buClr>
          <a:srgbClr val="D4A67C"/>
        </a:buClr>
        <a:buFont typeface="Arial Unicode MS" pitchFamily="34" charset="-128"/>
        <a:buChar char="▷"/>
        <a:defRPr sz="3200">
          <a:solidFill>
            <a:srgbClr val="218583"/>
          </a:solidFill>
          <a:latin typeface="+mn-lt"/>
          <a:ea typeface="+mn-ea"/>
          <a:cs typeface="+mn-cs"/>
        </a:defRPr>
      </a:lvl1pPr>
      <a:lvl2pPr marL="914400" indent="-457200" algn="l" rtl="0" eaLnBrk="0" fontAlgn="base" hangingPunct="0">
        <a:spcBef>
          <a:spcPct val="20000"/>
        </a:spcBef>
        <a:spcAft>
          <a:spcPct val="0"/>
        </a:spcAft>
        <a:buClr>
          <a:srgbClr val="D4A67C"/>
        </a:buClr>
        <a:buChar char="•"/>
        <a:defRPr sz="2800">
          <a:solidFill>
            <a:schemeClr val="tx1"/>
          </a:solidFill>
          <a:latin typeface="+mn-lt"/>
        </a:defRPr>
      </a:lvl2pPr>
      <a:lvl3pPr marL="1427163" indent="-398463" algn="l" rtl="0" eaLnBrk="0" fontAlgn="base" hangingPunct="0">
        <a:spcBef>
          <a:spcPct val="20000"/>
        </a:spcBef>
        <a:spcAft>
          <a:spcPct val="0"/>
        </a:spcAft>
        <a:buClr>
          <a:srgbClr val="D4A67C"/>
        </a:buClr>
        <a:buChar char="•"/>
        <a:defRPr sz="2400">
          <a:solidFill>
            <a:schemeClr val="tx1"/>
          </a:solidFill>
          <a:latin typeface="+mn-lt"/>
        </a:defRPr>
      </a:lvl3pPr>
      <a:lvl4pPr marL="1939925" indent="-398463" algn="l" rtl="0" eaLnBrk="0" fontAlgn="base" hangingPunct="0">
        <a:spcBef>
          <a:spcPct val="20000"/>
        </a:spcBef>
        <a:spcAft>
          <a:spcPct val="0"/>
        </a:spcAft>
        <a:buClr>
          <a:srgbClr val="D4A67C"/>
        </a:buClr>
        <a:buChar char="•"/>
        <a:defRPr sz="2000">
          <a:solidFill>
            <a:schemeClr val="tx1"/>
          </a:solidFill>
          <a:latin typeface="+mn-lt"/>
        </a:defRPr>
      </a:lvl4pPr>
      <a:lvl5pPr marL="2397125" indent="-342900" algn="l" rtl="0" eaLnBrk="0" fontAlgn="base" hangingPunct="0">
        <a:spcBef>
          <a:spcPct val="20000"/>
        </a:spcBef>
        <a:spcAft>
          <a:spcPct val="0"/>
        </a:spcAft>
        <a:buClr>
          <a:srgbClr val="D4A67C"/>
        </a:buClr>
        <a:buChar char="•"/>
        <a:defRPr sz="2000">
          <a:solidFill>
            <a:schemeClr val="tx1"/>
          </a:solidFill>
          <a:latin typeface="+mn-lt"/>
        </a:defRPr>
      </a:lvl5pPr>
      <a:lvl6pPr marL="2854325" indent="-342900" algn="l" rtl="0" eaLnBrk="1" fontAlgn="base" hangingPunct="1">
        <a:spcBef>
          <a:spcPct val="20000"/>
        </a:spcBef>
        <a:spcAft>
          <a:spcPct val="0"/>
        </a:spcAft>
        <a:buClr>
          <a:srgbClr val="D4A67C"/>
        </a:buClr>
        <a:buChar char="•"/>
        <a:defRPr sz="2000">
          <a:solidFill>
            <a:schemeClr val="tx1"/>
          </a:solidFill>
          <a:latin typeface="+mn-lt"/>
        </a:defRPr>
      </a:lvl6pPr>
      <a:lvl7pPr marL="3311525" indent="-342900" algn="l" rtl="0" eaLnBrk="1" fontAlgn="base" hangingPunct="1">
        <a:spcBef>
          <a:spcPct val="20000"/>
        </a:spcBef>
        <a:spcAft>
          <a:spcPct val="0"/>
        </a:spcAft>
        <a:buClr>
          <a:srgbClr val="D4A67C"/>
        </a:buClr>
        <a:buChar char="•"/>
        <a:defRPr sz="2000">
          <a:solidFill>
            <a:schemeClr val="tx1"/>
          </a:solidFill>
          <a:latin typeface="+mn-lt"/>
        </a:defRPr>
      </a:lvl7pPr>
      <a:lvl8pPr marL="3768725" indent="-342900" algn="l" rtl="0" eaLnBrk="1" fontAlgn="base" hangingPunct="1">
        <a:spcBef>
          <a:spcPct val="20000"/>
        </a:spcBef>
        <a:spcAft>
          <a:spcPct val="0"/>
        </a:spcAft>
        <a:buClr>
          <a:srgbClr val="D4A67C"/>
        </a:buClr>
        <a:buChar char="•"/>
        <a:defRPr sz="2000">
          <a:solidFill>
            <a:schemeClr val="tx1"/>
          </a:solidFill>
          <a:latin typeface="+mn-lt"/>
        </a:defRPr>
      </a:lvl8pPr>
      <a:lvl9pPr marL="4225925" indent="-342900" algn="l" rtl="0" eaLnBrk="1" fontAlgn="base" hangingPunct="1">
        <a:spcBef>
          <a:spcPct val="20000"/>
        </a:spcBef>
        <a:spcAft>
          <a:spcPct val="0"/>
        </a:spcAft>
        <a:buClr>
          <a:srgbClr val="D4A67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fld id="{9B794DC4-0090-45B8-A748-3444B14520A5}" type="datetime1">
              <a:rPr lang="en-US" smtClean="0"/>
              <a:pPr>
                <a:defRPr/>
              </a:pPr>
              <a:t>4/28/2011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01E4D3-E376-42D2-8922-527347F7CB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7" r:id="rId2"/>
    <p:sldLayoutId id="2147483836" r:id="rId3"/>
    <p:sldLayoutId id="2147483835" r:id="rId4"/>
    <p:sldLayoutId id="2147483834" r:id="rId5"/>
    <p:sldLayoutId id="2147483833" r:id="rId6"/>
    <p:sldLayoutId id="2147483832" r:id="rId7"/>
    <p:sldLayoutId id="2147483831" r:id="rId8"/>
    <p:sldLayoutId id="2147483830" r:id="rId9"/>
    <p:sldLayoutId id="2147483829" r:id="rId10"/>
    <p:sldLayoutId id="2147483828" r:id="rId11"/>
    <p:sldLayoutId id="214748387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63" name="Rectangle 3"/>
          <p:cNvSpPr>
            <a:spLocks noGrp="1" noChangeArrowheads="1"/>
          </p:cNvSpPr>
          <p:nvPr>
            <p:ph type="sldNum" sz="quarter" idx="4"/>
          </p:nvPr>
        </p:nvSpPr>
        <p:spPr bwMode="auto">
          <a:xfrm>
            <a:off x="4419600" y="6248400"/>
            <a:ext cx="990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E11FB26A-9D13-467B-ABED-5DEF15148305}" type="slidenum">
              <a:rPr lang="en-US"/>
              <a:pPr>
                <a:defRPr/>
              </a:pPr>
              <a:t>‹#›</a:t>
            </a:fld>
            <a:endParaRPr lang="en-US" dirty="0"/>
          </a:p>
        </p:txBody>
      </p:sp>
      <p:sp>
        <p:nvSpPr>
          <p:cNvPr id="30723" name="Rectangle 5"/>
          <p:cNvSpPr>
            <a:spLocks noGrp="1" noChangeArrowheads="1"/>
          </p:cNvSpPr>
          <p:nvPr>
            <p:ph type="body" idx="1"/>
          </p:nvPr>
        </p:nvSpPr>
        <p:spPr bwMode="auto">
          <a:xfrm>
            <a:off x="1219200" y="1828800"/>
            <a:ext cx="7010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771" name="Rectangle 11"/>
          <p:cNvSpPr>
            <a:spLocks noChangeArrowheads="1"/>
          </p:cNvSpPr>
          <p:nvPr/>
        </p:nvSpPr>
        <p:spPr bwMode="auto">
          <a:xfrm>
            <a:off x="0" y="2133600"/>
            <a:ext cx="1143000" cy="4724400"/>
          </a:xfrm>
          <a:prstGeom prst="rect">
            <a:avLst/>
          </a:prstGeom>
          <a:solidFill>
            <a:srgbClr val="D4A67C"/>
          </a:solidFill>
          <a:ln w="9525">
            <a:noFill/>
            <a:miter lim="800000"/>
            <a:headEnd/>
            <a:tailEnd/>
          </a:ln>
          <a:effectLst/>
        </p:spPr>
        <p:txBody>
          <a:bodyPr wrap="none" anchor="ctr"/>
          <a:lstStyle/>
          <a:p>
            <a:pPr>
              <a:defRPr/>
            </a:pPr>
            <a:endParaRPr lang="en-US" dirty="0"/>
          </a:p>
        </p:txBody>
      </p:sp>
      <p:sp>
        <p:nvSpPr>
          <p:cNvPr id="245772" name="Rectangle 12"/>
          <p:cNvSpPr>
            <a:spLocks noChangeArrowheads="1"/>
          </p:cNvSpPr>
          <p:nvPr/>
        </p:nvSpPr>
        <p:spPr bwMode="auto">
          <a:xfrm>
            <a:off x="0" y="1066800"/>
            <a:ext cx="1143000" cy="990600"/>
          </a:xfrm>
          <a:prstGeom prst="rect">
            <a:avLst/>
          </a:prstGeom>
          <a:solidFill>
            <a:srgbClr val="72AEB6"/>
          </a:solidFill>
          <a:ln w="9525">
            <a:noFill/>
            <a:miter lim="800000"/>
            <a:headEnd/>
            <a:tailEnd/>
          </a:ln>
          <a:effectLst/>
        </p:spPr>
        <p:txBody>
          <a:bodyPr wrap="none" anchor="ctr"/>
          <a:lstStyle/>
          <a:p>
            <a:pPr>
              <a:defRPr/>
            </a:pPr>
            <a:endParaRPr lang="en-US" dirty="0"/>
          </a:p>
        </p:txBody>
      </p:sp>
      <p:sp>
        <p:nvSpPr>
          <p:cNvPr id="245773" name="Rectangle 13"/>
          <p:cNvSpPr>
            <a:spLocks noChangeArrowheads="1"/>
          </p:cNvSpPr>
          <p:nvPr/>
        </p:nvSpPr>
        <p:spPr bwMode="auto">
          <a:xfrm>
            <a:off x="0" y="0"/>
            <a:ext cx="1143000" cy="990600"/>
          </a:xfrm>
          <a:prstGeom prst="rect">
            <a:avLst/>
          </a:prstGeom>
          <a:solidFill>
            <a:srgbClr val="B195C6"/>
          </a:solidFill>
          <a:ln w="9525">
            <a:noFill/>
            <a:miter lim="800000"/>
            <a:headEnd/>
            <a:tailEnd/>
          </a:ln>
          <a:effectLst/>
        </p:spPr>
        <p:txBody>
          <a:bodyPr wrap="none" anchor="ctr"/>
          <a:lstStyle/>
          <a:p>
            <a:pPr>
              <a:defRPr/>
            </a:pPr>
            <a:endParaRPr lang="en-US" dirty="0"/>
          </a:p>
        </p:txBody>
      </p:sp>
      <p:pic>
        <p:nvPicPr>
          <p:cNvPr id="30727" name="Picture 14" descr="CAEL logo"/>
          <p:cNvPicPr>
            <a:picLocks noChangeAspect="1" noChangeArrowheads="1"/>
          </p:cNvPicPr>
          <p:nvPr/>
        </p:nvPicPr>
        <p:blipFill>
          <a:blip r:embed="rId17" cstate="print"/>
          <a:srcRect/>
          <a:stretch>
            <a:fillRect/>
          </a:stretch>
        </p:blipFill>
        <p:spPr bwMode="auto">
          <a:xfrm>
            <a:off x="7162800" y="5943600"/>
            <a:ext cx="1714500" cy="635000"/>
          </a:xfrm>
          <a:prstGeom prst="rect">
            <a:avLst/>
          </a:prstGeom>
          <a:noFill/>
          <a:ln w="9525">
            <a:noFill/>
            <a:miter lim="800000"/>
            <a:headEnd/>
            <a:tailEnd/>
          </a:ln>
        </p:spPr>
      </p:pic>
      <p:sp>
        <p:nvSpPr>
          <p:cNvPr id="245775" name="Line 15"/>
          <p:cNvSpPr>
            <a:spLocks noChangeShapeType="1"/>
          </p:cNvSpPr>
          <p:nvPr/>
        </p:nvSpPr>
        <p:spPr bwMode="auto">
          <a:xfrm>
            <a:off x="1143000" y="152400"/>
            <a:ext cx="7010400" cy="0"/>
          </a:xfrm>
          <a:prstGeom prst="line">
            <a:avLst/>
          </a:prstGeom>
          <a:noFill/>
          <a:ln w="9525">
            <a:solidFill>
              <a:srgbClr val="DDDDDD"/>
            </a:solidFill>
            <a:round/>
            <a:headEnd/>
            <a:tailEnd/>
          </a:ln>
          <a:effectLst/>
        </p:spPr>
        <p:txBody>
          <a:bodyPr/>
          <a:lstStyle/>
          <a:p>
            <a:pPr>
              <a:defRPr/>
            </a:pPr>
            <a:endParaRPr lang="en-US" dirty="0"/>
          </a:p>
        </p:txBody>
      </p:sp>
      <p:sp>
        <p:nvSpPr>
          <p:cNvPr id="245776" name="Line 16"/>
          <p:cNvSpPr>
            <a:spLocks noChangeShapeType="1"/>
          </p:cNvSpPr>
          <p:nvPr/>
        </p:nvSpPr>
        <p:spPr bwMode="auto">
          <a:xfrm>
            <a:off x="1143000" y="304800"/>
            <a:ext cx="6324600" cy="0"/>
          </a:xfrm>
          <a:prstGeom prst="line">
            <a:avLst/>
          </a:prstGeom>
          <a:noFill/>
          <a:ln w="9525">
            <a:solidFill>
              <a:srgbClr val="DDDDDD"/>
            </a:solidFill>
            <a:round/>
            <a:headEnd/>
            <a:tailEnd/>
          </a:ln>
          <a:effectLst/>
        </p:spPr>
        <p:txBody>
          <a:bodyPr/>
          <a:lstStyle/>
          <a:p>
            <a:pPr>
              <a:defRPr/>
            </a:pPr>
            <a:endParaRPr lang="en-US" dirty="0"/>
          </a:p>
        </p:txBody>
      </p:sp>
      <p:sp>
        <p:nvSpPr>
          <p:cNvPr id="245777" name="Line 17"/>
          <p:cNvSpPr>
            <a:spLocks noChangeShapeType="1"/>
          </p:cNvSpPr>
          <p:nvPr/>
        </p:nvSpPr>
        <p:spPr bwMode="auto">
          <a:xfrm>
            <a:off x="1143000" y="457200"/>
            <a:ext cx="6629400" cy="0"/>
          </a:xfrm>
          <a:prstGeom prst="line">
            <a:avLst/>
          </a:prstGeom>
          <a:noFill/>
          <a:ln w="9525">
            <a:solidFill>
              <a:srgbClr val="DDDDDD"/>
            </a:solidFill>
            <a:round/>
            <a:headEnd/>
            <a:tailEnd/>
          </a:ln>
          <a:effectLst/>
        </p:spPr>
        <p:txBody>
          <a:bodyPr/>
          <a:lstStyle/>
          <a:p>
            <a:pPr>
              <a:defRPr/>
            </a:pPr>
            <a:endParaRPr lang="en-US" dirty="0"/>
          </a:p>
        </p:txBody>
      </p:sp>
      <p:sp>
        <p:nvSpPr>
          <p:cNvPr id="245778" name="Line 18"/>
          <p:cNvSpPr>
            <a:spLocks noChangeShapeType="1"/>
          </p:cNvSpPr>
          <p:nvPr/>
        </p:nvSpPr>
        <p:spPr bwMode="auto">
          <a:xfrm>
            <a:off x="1143000" y="609600"/>
            <a:ext cx="7467600" cy="0"/>
          </a:xfrm>
          <a:prstGeom prst="line">
            <a:avLst/>
          </a:prstGeom>
          <a:noFill/>
          <a:ln w="9525">
            <a:solidFill>
              <a:srgbClr val="DDDDDD"/>
            </a:solidFill>
            <a:round/>
            <a:headEnd/>
            <a:tailEnd/>
          </a:ln>
          <a:effectLst/>
        </p:spPr>
        <p:txBody>
          <a:bodyPr/>
          <a:lstStyle/>
          <a:p>
            <a:pPr>
              <a:defRPr/>
            </a:pPr>
            <a:endParaRPr lang="en-US" dirty="0"/>
          </a:p>
        </p:txBody>
      </p:sp>
      <p:sp>
        <p:nvSpPr>
          <p:cNvPr id="245779" name="Line 19"/>
          <p:cNvSpPr>
            <a:spLocks noChangeShapeType="1"/>
          </p:cNvSpPr>
          <p:nvPr/>
        </p:nvSpPr>
        <p:spPr bwMode="auto">
          <a:xfrm>
            <a:off x="1143000" y="762000"/>
            <a:ext cx="5105400" cy="0"/>
          </a:xfrm>
          <a:prstGeom prst="line">
            <a:avLst/>
          </a:prstGeom>
          <a:noFill/>
          <a:ln w="9525">
            <a:solidFill>
              <a:srgbClr val="DDDDDD"/>
            </a:solidFill>
            <a:round/>
            <a:headEnd/>
            <a:tailEnd/>
          </a:ln>
          <a:effectLst/>
        </p:spPr>
        <p:txBody>
          <a:bodyPr/>
          <a:lstStyle/>
          <a:p>
            <a:pPr>
              <a:defRPr/>
            </a:pPr>
            <a:endParaRPr lang="en-US" dirty="0"/>
          </a:p>
        </p:txBody>
      </p:sp>
      <p:sp>
        <p:nvSpPr>
          <p:cNvPr id="245764" name="Rectangle 4"/>
          <p:cNvSpPr>
            <a:spLocks noGrp="1" noChangeArrowheads="1"/>
          </p:cNvSpPr>
          <p:nvPr>
            <p:ph type="title"/>
          </p:nvPr>
        </p:nvSpPr>
        <p:spPr bwMode="auto">
          <a:xfrm>
            <a:off x="1295400" y="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86" name="Rectangle 26"/>
          <p:cNvSpPr>
            <a:spLocks noChangeArrowheads="1"/>
          </p:cNvSpPr>
          <p:nvPr/>
        </p:nvSpPr>
        <p:spPr bwMode="auto">
          <a:xfrm>
            <a:off x="8534400" y="2667000"/>
            <a:ext cx="609600" cy="528638"/>
          </a:xfrm>
          <a:prstGeom prst="rect">
            <a:avLst/>
          </a:prstGeom>
          <a:solidFill>
            <a:srgbClr val="B195C6"/>
          </a:solidFill>
          <a:ln w="9525">
            <a:noFill/>
            <a:miter lim="800000"/>
            <a:headEnd/>
            <a:tailEnd/>
          </a:ln>
          <a:effectLst/>
        </p:spPr>
        <p:txBody>
          <a:bodyPr wrap="none" anchor="ctr"/>
          <a:lstStyle/>
          <a:p>
            <a:pPr>
              <a:defRPr/>
            </a:pPr>
            <a:endParaRPr lang="en-US" dirty="0"/>
          </a:p>
        </p:txBody>
      </p:sp>
      <p:sp>
        <p:nvSpPr>
          <p:cNvPr id="245788" name="Rectangle 28"/>
          <p:cNvSpPr>
            <a:spLocks noChangeArrowheads="1"/>
          </p:cNvSpPr>
          <p:nvPr/>
        </p:nvSpPr>
        <p:spPr bwMode="auto">
          <a:xfrm>
            <a:off x="8534400" y="0"/>
            <a:ext cx="609600" cy="2590800"/>
          </a:xfrm>
          <a:prstGeom prst="rect">
            <a:avLst/>
          </a:prstGeom>
          <a:solidFill>
            <a:srgbClr val="D4A67C"/>
          </a:solidFill>
          <a:ln w="9525">
            <a:noFill/>
            <a:miter lim="800000"/>
            <a:headEnd/>
            <a:tailEnd/>
          </a:ln>
          <a:effectLst/>
        </p:spPr>
        <p:txBody>
          <a:bodyPr wrap="none" anchor="ctr"/>
          <a:lstStyle/>
          <a:p>
            <a:pPr>
              <a:defRPr/>
            </a:pPr>
            <a:endParaRPr lang="en-US" dirty="0"/>
          </a:p>
        </p:txBody>
      </p:sp>
      <p:sp>
        <p:nvSpPr>
          <p:cNvPr id="245787" name="Rectangle 27"/>
          <p:cNvSpPr>
            <a:spLocks noChangeArrowheads="1"/>
          </p:cNvSpPr>
          <p:nvPr/>
        </p:nvSpPr>
        <p:spPr bwMode="auto">
          <a:xfrm>
            <a:off x="8534400" y="3276600"/>
            <a:ext cx="609600" cy="528638"/>
          </a:xfrm>
          <a:prstGeom prst="rect">
            <a:avLst/>
          </a:prstGeom>
          <a:solidFill>
            <a:srgbClr val="72AEB6"/>
          </a:solidFill>
          <a:ln w="9525">
            <a:no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2" r:id="rId2"/>
    <p:sldLayoutId id="2147483851" r:id="rId3"/>
    <p:sldLayoutId id="2147483850" r:id="rId4"/>
    <p:sldLayoutId id="2147483849" r:id="rId5"/>
    <p:sldLayoutId id="2147483848" r:id="rId6"/>
    <p:sldLayoutId id="2147483847" r:id="rId7"/>
    <p:sldLayoutId id="2147483846" r:id="rId8"/>
    <p:sldLayoutId id="2147483845" r:id="rId9"/>
    <p:sldLayoutId id="2147483844" r:id="rId10"/>
    <p:sldLayoutId id="2147483843" r:id="rId11"/>
    <p:sldLayoutId id="2147483842" r:id="rId12"/>
    <p:sldLayoutId id="2147483841" r:id="rId13"/>
    <p:sldLayoutId id="2147483840" r:id="rId14"/>
    <p:sldLayoutId id="2147483839" r:id="rId15"/>
  </p:sldLayoutIdLst>
  <p:hf hdr="0" dt="0"/>
  <p:txStyles>
    <p:titleStyle>
      <a:lvl1pPr algn="l" rtl="0" fontAlgn="base">
        <a:spcBef>
          <a:spcPct val="0"/>
        </a:spcBef>
        <a:spcAft>
          <a:spcPct val="0"/>
        </a:spcAft>
        <a:defRPr sz="4000">
          <a:solidFill>
            <a:srgbClr val="218583"/>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eaLnBrk="1" fontAlgn="base" hangingPunct="1">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p:titleStyle>
    <p:bodyStyle>
      <a:lvl1pPr marL="342900" indent="-342900" algn="l" rtl="0" fontAlgn="base">
        <a:spcBef>
          <a:spcPct val="20000"/>
        </a:spcBef>
        <a:spcAft>
          <a:spcPct val="0"/>
        </a:spcAft>
        <a:buClr>
          <a:srgbClr val="D4A67C"/>
        </a:buClr>
        <a:buFont typeface="Arial Unicode MS" pitchFamily="34" charset="-128"/>
        <a:buChar char="▷"/>
        <a:defRPr sz="3200">
          <a:solidFill>
            <a:srgbClr val="218583"/>
          </a:solidFill>
          <a:latin typeface="+mn-lt"/>
          <a:ea typeface="+mn-ea"/>
          <a:cs typeface="+mn-cs"/>
        </a:defRPr>
      </a:lvl1pPr>
      <a:lvl2pPr marL="914400" indent="-457200" algn="l" rtl="0" fontAlgn="base">
        <a:spcBef>
          <a:spcPct val="20000"/>
        </a:spcBef>
        <a:spcAft>
          <a:spcPct val="0"/>
        </a:spcAft>
        <a:buClr>
          <a:srgbClr val="D4A67C"/>
        </a:buClr>
        <a:buChar char="•"/>
        <a:defRPr sz="2800">
          <a:solidFill>
            <a:schemeClr val="tx1"/>
          </a:solidFill>
          <a:latin typeface="+mn-lt"/>
        </a:defRPr>
      </a:lvl2pPr>
      <a:lvl3pPr marL="1427163" indent="-398463" algn="l" rtl="0" fontAlgn="base">
        <a:spcBef>
          <a:spcPct val="20000"/>
        </a:spcBef>
        <a:spcAft>
          <a:spcPct val="0"/>
        </a:spcAft>
        <a:buClr>
          <a:srgbClr val="D4A67C"/>
        </a:buClr>
        <a:buChar char="•"/>
        <a:defRPr sz="2400">
          <a:solidFill>
            <a:schemeClr val="tx1"/>
          </a:solidFill>
          <a:latin typeface="+mn-lt"/>
        </a:defRPr>
      </a:lvl3pPr>
      <a:lvl4pPr marL="1939925" indent="-398463" algn="l" rtl="0" fontAlgn="base">
        <a:spcBef>
          <a:spcPct val="20000"/>
        </a:spcBef>
        <a:spcAft>
          <a:spcPct val="0"/>
        </a:spcAft>
        <a:buClr>
          <a:srgbClr val="D4A67C"/>
        </a:buClr>
        <a:buChar char="•"/>
        <a:defRPr sz="2000">
          <a:solidFill>
            <a:schemeClr val="tx1"/>
          </a:solidFill>
          <a:latin typeface="+mn-lt"/>
        </a:defRPr>
      </a:lvl4pPr>
      <a:lvl5pPr marL="2397125" indent="-342900" algn="l" rtl="0" fontAlgn="base">
        <a:spcBef>
          <a:spcPct val="20000"/>
        </a:spcBef>
        <a:spcAft>
          <a:spcPct val="0"/>
        </a:spcAft>
        <a:buClr>
          <a:srgbClr val="D4A67C"/>
        </a:buClr>
        <a:buChar char="•"/>
        <a:defRPr sz="2000">
          <a:solidFill>
            <a:schemeClr val="tx1"/>
          </a:solidFill>
          <a:latin typeface="+mn-lt"/>
        </a:defRPr>
      </a:lvl5pPr>
      <a:lvl6pPr marL="2854325" indent="-342900" algn="l" rtl="0" eaLnBrk="1" fontAlgn="base" hangingPunct="1">
        <a:spcBef>
          <a:spcPct val="20000"/>
        </a:spcBef>
        <a:spcAft>
          <a:spcPct val="0"/>
        </a:spcAft>
        <a:buClr>
          <a:srgbClr val="D4A67C"/>
        </a:buClr>
        <a:buChar char="•"/>
        <a:defRPr sz="2000">
          <a:solidFill>
            <a:schemeClr val="tx1"/>
          </a:solidFill>
          <a:latin typeface="+mn-lt"/>
        </a:defRPr>
      </a:lvl6pPr>
      <a:lvl7pPr marL="3311525" indent="-342900" algn="l" rtl="0" eaLnBrk="1" fontAlgn="base" hangingPunct="1">
        <a:spcBef>
          <a:spcPct val="20000"/>
        </a:spcBef>
        <a:spcAft>
          <a:spcPct val="0"/>
        </a:spcAft>
        <a:buClr>
          <a:srgbClr val="D4A67C"/>
        </a:buClr>
        <a:buChar char="•"/>
        <a:defRPr sz="2000">
          <a:solidFill>
            <a:schemeClr val="tx1"/>
          </a:solidFill>
          <a:latin typeface="+mn-lt"/>
        </a:defRPr>
      </a:lvl7pPr>
      <a:lvl8pPr marL="3768725" indent="-342900" algn="l" rtl="0" eaLnBrk="1" fontAlgn="base" hangingPunct="1">
        <a:spcBef>
          <a:spcPct val="20000"/>
        </a:spcBef>
        <a:spcAft>
          <a:spcPct val="0"/>
        </a:spcAft>
        <a:buClr>
          <a:srgbClr val="D4A67C"/>
        </a:buClr>
        <a:buChar char="•"/>
        <a:defRPr sz="2000">
          <a:solidFill>
            <a:schemeClr val="tx1"/>
          </a:solidFill>
          <a:latin typeface="+mn-lt"/>
        </a:defRPr>
      </a:lvl8pPr>
      <a:lvl9pPr marL="4225925" indent="-342900" algn="l" rtl="0" eaLnBrk="1" fontAlgn="base" hangingPunct="1">
        <a:spcBef>
          <a:spcPct val="20000"/>
        </a:spcBef>
        <a:spcAft>
          <a:spcPct val="0"/>
        </a:spcAft>
        <a:buClr>
          <a:srgbClr val="D4A67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B2856F2-F752-4200-9708-BCCAE566445E}" type="datetime1">
              <a:rPr lang="en-US" smtClean="0"/>
              <a:pPr>
                <a:defRPr/>
              </a:pPr>
              <a:t>4/28/2011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73E3BE-235D-41BA-9A4B-36CFE2C2FF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2" r:id="rId3"/>
    <p:sldLayoutId id="2147483861" r:id="rId4"/>
    <p:sldLayoutId id="2147483860" r:id="rId5"/>
    <p:sldLayoutId id="2147483859" r:id="rId6"/>
    <p:sldLayoutId id="2147483858" r:id="rId7"/>
    <p:sldLayoutId id="2147483857" r:id="rId8"/>
    <p:sldLayoutId id="2147483856" r:id="rId9"/>
    <p:sldLayoutId id="2147483855" r:id="rId10"/>
    <p:sldLayoutId id="2147483854" r:id="rId11"/>
    <p:sldLayoutId id="2147483873" r:id="rId12"/>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p:nvPr/>
        </p:nvSpPr>
        <p:spPr>
          <a:xfrm flipH="1">
            <a:off x="4419600" y="5791200"/>
            <a:ext cx="4724400" cy="10668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662091 w 3574257"/>
              <a:gd name="connsiteY2" fmla="*/ 16840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662091" y="16840"/>
                </a:lnTo>
                <a:lnTo>
                  <a:pt x="3574257" y="1807368"/>
                </a:lnTo>
                <a:lnTo>
                  <a:pt x="2382" y="1807368"/>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flipH="1">
            <a:off x="0" y="5791200"/>
            <a:ext cx="6477000" cy="10668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584 h 527584"/>
              <a:gd name="connsiteX1" fmla="*/ 63503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593878 w 3352800"/>
              <a:gd name="connsiteY1" fmla="*/ 9560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67619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676197" y="0"/>
                </a:lnTo>
                <a:lnTo>
                  <a:pt x="3352800" y="271"/>
                </a:lnTo>
                <a:lnTo>
                  <a:pt x="3352800" y="527584"/>
                </a:lnTo>
                <a:lnTo>
                  <a:pt x="0" y="527584"/>
                </a:lnTo>
                <a:close/>
              </a:path>
            </a:pathLst>
          </a:custGeom>
          <a:solidFill>
            <a:schemeClr val="accent3">
              <a:alpha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990600" y="609600"/>
            <a:ext cx="8153400" cy="5492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0421" name="Text Placeholder 2"/>
          <p:cNvSpPr>
            <a:spLocks noGrp="1"/>
          </p:cNvSpPr>
          <p:nvPr>
            <p:ph type="body" idx="1"/>
          </p:nvPr>
        </p:nvSpPr>
        <p:spPr bwMode="auto">
          <a:xfrm>
            <a:off x="609600" y="1579563"/>
            <a:ext cx="8229600" cy="3830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2400" y="6477000"/>
            <a:ext cx="2176463" cy="201613"/>
          </a:xfrm>
          <a:prstGeom prst="rect">
            <a:avLst/>
          </a:prstGeom>
        </p:spPr>
        <p:txBody>
          <a:bodyPr vert="horz" lIns="91440" tIns="45720" rIns="91440" bIns="45720" rtlCol="0" anchor="ctr"/>
          <a:lstStyle>
            <a:lvl1pPr algn="l">
              <a:defRPr sz="1200" smtClean="0">
                <a:solidFill>
                  <a:srgbClr val="FFFFFF"/>
                </a:solidFill>
              </a:defRPr>
            </a:lvl1pPr>
          </a:lstStyle>
          <a:p>
            <a:pPr>
              <a:defRPr/>
            </a:pPr>
            <a:fld id="{7485AFCA-CD39-47AE-80BB-4C94102B0801}" type="datetime1">
              <a:rPr lang="en-US" smtClean="0"/>
              <a:pPr>
                <a:defRPr/>
              </a:pPr>
              <a:t>4/28/2011</a:t>
            </a:fld>
            <a:endParaRPr lang="en-US" dirty="0"/>
          </a:p>
        </p:txBody>
      </p:sp>
      <p:sp>
        <p:nvSpPr>
          <p:cNvPr id="5" name="Footer Placeholder 4"/>
          <p:cNvSpPr>
            <a:spLocks noGrp="1"/>
          </p:cNvSpPr>
          <p:nvPr>
            <p:ph type="ftr" sz="quarter" idx="3"/>
          </p:nvPr>
        </p:nvSpPr>
        <p:spPr>
          <a:xfrm>
            <a:off x="3303588" y="6324600"/>
            <a:ext cx="4724400" cy="274638"/>
          </a:xfrm>
          <a:prstGeom prst="rect">
            <a:avLst/>
          </a:prstGeom>
        </p:spPr>
        <p:txBody>
          <a:bodyPr vert="horz" lIns="91440" tIns="45720" rIns="91440" bIns="45720" rtlCol="0" anchor="ctr"/>
          <a:lstStyle>
            <a:lvl1pPr algn="r">
              <a:defRPr sz="1000" cap="all" spc="200" baseline="0" dirty="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smtClean="0">
                <a:solidFill>
                  <a:srgbClr val="FFFFFF"/>
                </a:solidFill>
              </a:defRPr>
            </a:lvl1pPr>
          </a:lstStyle>
          <a:p>
            <a:pPr>
              <a:defRPr/>
            </a:pPr>
            <a:fld id="{CBBD4F46-C13A-4719-BA9A-5B59AA96F6A6}" type="slidenum">
              <a:rPr lang="en-US"/>
              <a:pPr>
                <a:defRPr/>
              </a:pPr>
              <a:t>‹#›</a:t>
            </a:fld>
            <a:endParaRPr lang="en-US" dirty="0"/>
          </a:p>
        </p:txBody>
      </p:sp>
      <p:sp>
        <p:nvSpPr>
          <p:cNvPr id="10" name="Freeform 9"/>
          <p:cNvSpPr/>
          <p:nvPr userDrawn="1"/>
        </p:nvSpPr>
        <p:spPr>
          <a:xfrm flipH="1" flipV="1">
            <a:off x="0" y="0"/>
            <a:ext cx="1828800" cy="3048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hevron 16"/>
          <p:cNvSpPr/>
          <p:nvPr userDrawn="1"/>
        </p:nvSpPr>
        <p:spPr>
          <a:xfrm flipH="1">
            <a:off x="7543800" y="284163"/>
            <a:ext cx="1017588" cy="1295400"/>
          </a:xfrm>
          <a:prstGeom prst="chevron">
            <a:avLst/>
          </a:prstGeom>
          <a:solidFill>
            <a:schemeClr val="accent1">
              <a:lumMod val="60000"/>
              <a:lumOff val="4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Chevron 20"/>
          <p:cNvSpPr/>
          <p:nvPr userDrawn="1"/>
        </p:nvSpPr>
        <p:spPr>
          <a:xfrm flipH="1">
            <a:off x="7239000" y="284163"/>
            <a:ext cx="1017588" cy="1295400"/>
          </a:xfrm>
          <a:prstGeom prst="chevron">
            <a:avLst/>
          </a:prstGeom>
          <a:solidFill>
            <a:schemeClr val="accent1">
              <a:lumMod val="20000"/>
              <a:lumOff val="8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Chevron 21"/>
          <p:cNvSpPr/>
          <p:nvPr userDrawn="1"/>
        </p:nvSpPr>
        <p:spPr>
          <a:xfrm flipH="1">
            <a:off x="6934200" y="284163"/>
            <a:ext cx="1017588" cy="1295400"/>
          </a:xfrm>
          <a:prstGeom prst="chevron">
            <a:avLst/>
          </a:prstGeom>
          <a:solidFill>
            <a:schemeClr val="accent1">
              <a:lumMod val="60000"/>
              <a:lumOff val="4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 bg1="lt1" tx1="dk1" bg2="lt2" tx2="dk2" accent1="accent1" accent2="accent2" accent3="accent3" accent4="accent4" accent5="accent5" accent6="accent6" hlink="hlink" folHlink="folHlink"/>
  <p:sldLayoutIdLst>
    <p:sldLayoutId id="2147483874" r:id="rId1"/>
    <p:sldLayoutId id="2147483871" r:id="rId2"/>
    <p:sldLayoutId id="2147483875" r:id="rId3"/>
    <p:sldLayoutId id="2147483870" r:id="rId4"/>
    <p:sldLayoutId id="2147483869" r:id="rId5"/>
    <p:sldLayoutId id="2147483868" r:id="rId6"/>
    <p:sldLayoutId id="2147483867" r:id="rId7"/>
    <p:sldLayoutId id="2147483876" r:id="rId8"/>
    <p:sldLayoutId id="2147483877" r:id="rId9"/>
    <p:sldLayoutId id="2147483866" r:id="rId10"/>
    <p:sldLayoutId id="2147483865" r:id="rId11"/>
  </p:sldLayoutIdLst>
  <p:timing>
    <p:tnLst>
      <p:par>
        <p:cTn id="1" dur="indefinite" restart="never" nodeType="tmRoot"/>
      </p:par>
    </p:tnLst>
  </p:timing>
  <p:hf hdr="0" dt="0"/>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2000" b="1" kern="1200">
          <a:solidFill>
            <a:schemeClr val="tx1"/>
          </a:solidFill>
          <a:latin typeface="+mj-lt"/>
          <a:ea typeface="+mn-ea"/>
          <a:cs typeface="+mn-cs"/>
        </a:defRPr>
      </a:lvl1pPr>
      <a:lvl2pPr marL="173038" indent="-173038" algn="l" rtl="0" fontAlgn="base">
        <a:spcBef>
          <a:spcPts val="300"/>
        </a:spcBef>
        <a:spcAft>
          <a:spcPct val="0"/>
        </a:spcAft>
        <a:buClr>
          <a:schemeClr val="accent2"/>
        </a:buClr>
        <a:buBlip>
          <a:blip r:embed="rId13"/>
        </a:buBlip>
        <a:defRPr sz="2000" kern="1200">
          <a:solidFill>
            <a:schemeClr val="tx1"/>
          </a:solidFill>
          <a:latin typeface="+mn-lt"/>
          <a:ea typeface="+mn-ea"/>
          <a:cs typeface="+mn-cs"/>
        </a:defRPr>
      </a:lvl2pPr>
      <a:lvl3pPr marL="401638" indent="-163513" algn="l" rtl="0" fontAlgn="base">
        <a:spcBef>
          <a:spcPts val="300"/>
        </a:spcBef>
        <a:spcAft>
          <a:spcPct val="0"/>
        </a:spcAft>
        <a:buClr>
          <a:schemeClr val="accent2"/>
        </a:buClr>
        <a:buBlip>
          <a:blip r:embed="rId13"/>
        </a:buBlip>
        <a:defRPr sz="2000" kern="1200">
          <a:solidFill>
            <a:schemeClr val="tx1"/>
          </a:solidFill>
          <a:latin typeface="+mn-lt"/>
          <a:ea typeface="+mn-ea"/>
          <a:cs typeface="+mn-cs"/>
        </a:defRPr>
      </a:lvl3pPr>
      <a:lvl4pPr marL="630238" indent="-163513" algn="l" rtl="0" fontAlgn="base">
        <a:spcBef>
          <a:spcPts val="300"/>
        </a:spcBef>
        <a:spcAft>
          <a:spcPct val="0"/>
        </a:spcAft>
        <a:buClr>
          <a:schemeClr val="accent2"/>
        </a:buClr>
        <a:buBlip>
          <a:blip r:embed="rId13"/>
        </a:buBlip>
        <a:defRPr kern="1200">
          <a:solidFill>
            <a:schemeClr val="tx1"/>
          </a:solidFill>
          <a:latin typeface="+mn-lt"/>
          <a:ea typeface="+mn-ea"/>
          <a:cs typeface="+mn-cs"/>
        </a:defRPr>
      </a:lvl4pPr>
      <a:lvl5pPr marL="858838" indent="-173038" algn="l" rtl="0" fontAlgn="base">
        <a:spcBef>
          <a:spcPts val="300"/>
        </a:spcBef>
        <a:spcAft>
          <a:spcPct val="0"/>
        </a:spcAft>
        <a:buClr>
          <a:schemeClr val="accent2"/>
        </a:buClr>
        <a:buBlip>
          <a:blip r:embed="rId13"/>
        </a:buBlip>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5.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hyperlink" Target="http://www2.acenet.edu/programs/ccrs/adult_learners/" TargetMode="Externa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18" Type="http://schemas.openxmlformats.org/officeDocument/2006/relationships/image" Target="../media/image35.gif"/><Relationship Id="rId3" Type="http://schemas.openxmlformats.org/officeDocument/2006/relationships/image" Target="../media/image20.gif"/><Relationship Id="rId7" Type="http://schemas.openxmlformats.org/officeDocument/2006/relationships/image" Target="../media/image24.gif"/><Relationship Id="rId12" Type="http://schemas.openxmlformats.org/officeDocument/2006/relationships/image" Target="../media/image29.gif"/><Relationship Id="rId17" Type="http://schemas.openxmlformats.org/officeDocument/2006/relationships/image" Target="../media/image34.png"/><Relationship Id="rId2" Type="http://schemas.openxmlformats.org/officeDocument/2006/relationships/image" Target="../media/image19.gif"/><Relationship Id="rId16" Type="http://schemas.openxmlformats.org/officeDocument/2006/relationships/image" Target="../media/image33.jpeg"/><Relationship Id="rId1" Type="http://schemas.openxmlformats.org/officeDocument/2006/relationships/slideLayout" Target="../slideLayouts/slideLayout56.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gif"/><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gif"/><Relationship Id="rId9" Type="http://schemas.openxmlformats.org/officeDocument/2006/relationships/image" Target="../media/image26.gif"/><Relationship Id="rId14" Type="http://schemas.openxmlformats.org/officeDocument/2006/relationships/image" Target="../media/image31.gif"/></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hyperlink" Target="mailto:ptate@cael.org" TargetMode="Externa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609600"/>
            <a:ext cx="4324350" cy="685800"/>
          </a:xfrm>
        </p:spPr>
        <p:txBody>
          <a:bodyPr/>
          <a:lstStyle/>
          <a:p>
            <a:pPr fontAlgn="auto">
              <a:spcAft>
                <a:spcPts val="0"/>
              </a:spcAft>
              <a:defRPr/>
            </a:pPr>
            <a:endParaRPr lang="en-US" dirty="0"/>
          </a:p>
        </p:txBody>
      </p:sp>
      <p:sp>
        <p:nvSpPr>
          <p:cNvPr id="5" name="Title 1"/>
          <p:cNvSpPr txBox="1">
            <a:spLocks/>
          </p:cNvSpPr>
          <p:nvPr/>
        </p:nvSpPr>
        <p:spPr>
          <a:xfrm>
            <a:off x="571500" y="3200400"/>
            <a:ext cx="4114800" cy="1447800"/>
          </a:xfrm>
          <a:prstGeom prst="rect">
            <a:avLst/>
          </a:prstGeom>
        </p:spPr>
        <p:txBody>
          <a:bodyPr vert="horz" lIns="91440" tIns="45720" rIns="91440" bIns="9144" rtlCol="0" anchor="b">
            <a:normAutofit fontScale="7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all" spc="0" normalizeH="0" baseline="0" noProof="0" dirty="0" smtClean="0">
                <a:ln>
                  <a:noFill/>
                </a:ln>
                <a:solidFill>
                  <a:schemeClr val="tx1"/>
                </a:solidFill>
                <a:effectLst/>
                <a:uLnTx/>
                <a:uFillTx/>
                <a:latin typeface="+mj-lt"/>
                <a:ea typeface="+mj-ea"/>
                <a:cs typeface="+mj-cs"/>
              </a:rPr>
              <a:t>Indiana Higher Education Commission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1200" cap="all"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bwMode="auto">
          <a:xfrm>
            <a:off x="533400" y="4419600"/>
            <a:ext cx="7162800" cy="2362200"/>
          </a:xfrm>
          <a:prstGeom prst="rect">
            <a:avLst/>
          </a:prstGeom>
          <a:noFill/>
          <a:ln w="9525">
            <a:noFill/>
            <a:miter lim="800000"/>
            <a:headEnd/>
            <a:tailEnd/>
          </a:ln>
        </p:spPr>
        <p:txBody>
          <a:bodyPr vert="horz" wrap="square" lIns="91440" tIns="9144" rIns="91440" bIns="45720" numCol="1" anchor="t" anchorCtr="0" compatLnSpc="1">
            <a:prstTxWarp prst="textNoShape">
              <a:avLst/>
            </a:prstTxWarp>
            <a:normAutofit fontScale="92500" lnSpcReduction="10000"/>
          </a:bodyPr>
          <a:lstStyle/>
          <a:p>
            <a:pPr marL="0" marR="0" lvl="0" indent="0" algn="l" defTabSz="914400" rtl="0" eaLnBrk="1" fontAlgn="base" latinLnBrk="0" hangingPunct="1">
              <a:lnSpc>
                <a:spcPct val="100000"/>
              </a:lnSpc>
              <a:spcBef>
                <a:spcPts val="800"/>
              </a:spcBef>
              <a:spcAft>
                <a:spcPct val="0"/>
              </a:spcAft>
              <a:buClrTx/>
              <a:buSzTx/>
              <a:buFont typeface="Arial" charset="0"/>
              <a:buNone/>
              <a:tabLst/>
              <a:defRPr/>
            </a:pPr>
            <a:r>
              <a:rPr lang="en-US" sz="2400" cap="all" spc="400" dirty="0" smtClean="0">
                <a:latin typeface="+mn-lt"/>
                <a:ea typeface="+mj-ea"/>
                <a:cs typeface="Tunga" pitchFamily="2"/>
              </a:rPr>
              <a:t>May 13, 2011</a:t>
            </a:r>
          </a:p>
          <a:p>
            <a:pPr marL="0" marR="0" lvl="0" indent="0" algn="l" defTabSz="914400" rtl="0" eaLnBrk="1" fontAlgn="base" latinLnBrk="0" hangingPunct="1">
              <a:lnSpc>
                <a:spcPct val="100000"/>
              </a:lnSpc>
              <a:spcBef>
                <a:spcPts val="800"/>
              </a:spcBef>
              <a:spcAft>
                <a:spcPct val="0"/>
              </a:spcAft>
              <a:buClrTx/>
              <a:buSzTx/>
              <a:buFont typeface="Arial" charset="0"/>
              <a:buNone/>
              <a:tabLst/>
              <a:defRPr/>
            </a:pPr>
            <a:r>
              <a:rPr kumimoji="0" lang="en-US" sz="2400" b="0" i="0" u="none" strike="noStrike" kern="1200" cap="all" spc="400" normalizeH="0" baseline="0" noProof="0" dirty="0" smtClean="0">
                <a:ln>
                  <a:noFill/>
                </a:ln>
                <a:solidFill>
                  <a:schemeClr val="tx1"/>
                </a:solidFill>
                <a:effectLst/>
                <a:uLnTx/>
                <a:uFillTx/>
                <a:latin typeface="+mn-lt"/>
                <a:ea typeface="+mj-ea"/>
                <a:cs typeface="Tunga" pitchFamily="2"/>
              </a:rPr>
              <a:t>Presented by:</a:t>
            </a:r>
          </a:p>
          <a:p>
            <a:pPr marL="0" marR="0" lvl="0" indent="0" algn="l" defTabSz="914400" rtl="0" eaLnBrk="1" fontAlgn="base" latinLnBrk="0" hangingPunct="1">
              <a:lnSpc>
                <a:spcPct val="100000"/>
              </a:lnSpc>
              <a:spcBef>
                <a:spcPts val="800"/>
              </a:spcBef>
              <a:spcAft>
                <a:spcPct val="0"/>
              </a:spcAft>
              <a:buClrTx/>
              <a:buSzTx/>
              <a:buFont typeface="Arial" charset="0"/>
              <a:buNone/>
              <a:tabLst/>
              <a:defRPr/>
            </a:pPr>
            <a:r>
              <a:rPr kumimoji="0" lang="en-US" sz="2400" b="1" i="0" u="none" strike="noStrike" kern="1200" cap="all" spc="400" normalizeH="0" baseline="0" noProof="0" dirty="0" smtClean="0">
                <a:ln>
                  <a:noFill/>
                </a:ln>
                <a:solidFill>
                  <a:schemeClr val="tx1"/>
                </a:solidFill>
                <a:effectLst/>
                <a:uLnTx/>
                <a:uFillTx/>
                <a:latin typeface="+mn-lt"/>
                <a:ea typeface="+mj-ea"/>
                <a:cs typeface="Tunga" pitchFamily="2"/>
              </a:rPr>
              <a:t>Pamela Tate</a:t>
            </a:r>
          </a:p>
          <a:p>
            <a:pPr marL="0" marR="0" lvl="0" indent="0" algn="l" defTabSz="914400" rtl="0" eaLnBrk="1" fontAlgn="base" latinLnBrk="0" hangingPunct="1">
              <a:lnSpc>
                <a:spcPct val="100000"/>
              </a:lnSpc>
              <a:spcBef>
                <a:spcPts val="800"/>
              </a:spcBef>
              <a:spcAft>
                <a:spcPct val="0"/>
              </a:spcAft>
              <a:buClrTx/>
              <a:buSzTx/>
              <a:buFont typeface="Arial" charset="0"/>
              <a:buNone/>
              <a:tabLst/>
              <a:defRPr/>
            </a:pPr>
            <a:r>
              <a:rPr kumimoji="0" lang="en-US" sz="2400" b="1" i="0" u="none" strike="noStrike" kern="1200" cap="all" spc="400" normalizeH="0" baseline="0" noProof="0" dirty="0" smtClean="0">
                <a:ln>
                  <a:noFill/>
                </a:ln>
                <a:solidFill>
                  <a:schemeClr val="tx1"/>
                </a:solidFill>
                <a:effectLst/>
                <a:uLnTx/>
                <a:uFillTx/>
                <a:latin typeface="+mn-lt"/>
                <a:ea typeface="+mj-ea"/>
                <a:cs typeface="Tunga" pitchFamily="2"/>
              </a:rPr>
              <a:t>President and CEO</a:t>
            </a:r>
          </a:p>
          <a:p>
            <a:pPr marL="0" marR="0" lvl="0" indent="0" algn="l" defTabSz="914400" rtl="0" eaLnBrk="1" fontAlgn="base" latinLnBrk="0" hangingPunct="1">
              <a:lnSpc>
                <a:spcPct val="100000"/>
              </a:lnSpc>
              <a:spcBef>
                <a:spcPts val="800"/>
              </a:spcBef>
              <a:spcAft>
                <a:spcPct val="0"/>
              </a:spcAft>
              <a:buClrTx/>
              <a:buSzTx/>
              <a:buFont typeface="Arial" charset="0"/>
              <a:buNone/>
              <a:tabLst/>
              <a:defRPr/>
            </a:pPr>
            <a:r>
              <a:rPr kumimoji="0" lang="en-US" sz="2400" b="1" i="0" u="none" strike="noStrike" kern="1200" cap="all" spc="400" normalizeH="0" baseline="0" noProof="0" dirty="0" smtClean="0">
                <a:ln>
                  <a:noFill/>
                </a:ln>
                <a:solidFill>
                  <a:schemeClr val="tx1"/>
                </a:solidFill>
                <a:effectLst/>
                <a:uLnTx/>
                <a:uFillTx/>
                <a:latin typeface="+mn-lt"/>
                <a:ea typeface="+mj-ea"/>
                <a:cs typeface="Tunga" pitchFamily="2"/>
              </a:rPr>
              <a:t>The Council for Adult and Experiential Learning</a:t>
            </a:r>
          </a:p>
          <a:p>
            <a:pPr marL="0" marR="0" lvl="0" indent="0" algn="l" defTabSz="914400" rtl="0" eaLnBrk="1" fontAlgn="base" latinLnBrk="0" hangingPunct="1">
              <a:lnSpc>
                <a:spcPct val="100000"/>
              </a:lnSpc>
              <a:spcBef>
                <a:spcPts val="800"/>
              </a:spcBef>
              <a:spcAft>
                <a:spcPct val="0"/>
              </a:spcAft>
              <a:buClrTx/>
              <a:buSzTx/>
              <a:buFont typeface="Arial" charset="0"/>
              <a:buNone/>
              <a:tabLst/>
              <a:defRPr/>
            </a:pPr>
            <a:endParaRPr kumimoji="0" lang="en-US" sz="2400" b="1" i="0" u="none" strike="noStrike" kern="1200" cap="all" spc="400" normalizeH="0" baseline="0" noProof="0" dirty="0" smtClean="0">
              <a:ln>
                <a:noFill/>
              </a:ln>
              <a:solidFill>
                <a:schemeClr val="tx1"/>
              </a:solidFill>
              <a:effectLst/>
              <a:uLnTx/>
              <a:uFillTx/>
              <a:latin typeface="+mn-lt"/>
              <a:ea typeface="+mj-ea"/>
              <a:cs typeface="Tunga" pitchFamily="2"/>
            </a:endParaRPr>
          </a:p>
        </p:txBody>
      </p:sp>
      <p:pic>
        <p:nvPicPr>
          <p:cNvPr id="7" name="Picture 6" descr="AdultClassroomPhotoL.jpg"/>
          <p:cNvPicPr>
            <a:picLocks noChangeAspect="1"/>
          </p:cNvPicPr>
          <p:nvPr/>
        </p:nvPicPr>
        <p:blipFill>
          <a:blip r:embed="rId2" cstate="print"/>
          <a:srcRect/>
          <a:stretch>
            <a:fillRect/>
          </a:stretch>
        </p:blipFill>
        <p:spPr bwMode="auto">
          <a:xfrm>
            <a:off x="0" y="-172057"/>
            <a:ext cx="3124200" cy="2077057"/>
          </a:xfrm>
          <a:prstGeom prst="rect">
            <a:avLst/>
          </a:prstGeom>
          <a:noFill/>
          <a:ln w="9525">
            <a:noFill/>
            <a:miter lim="800000"/>
            <a:headEnd/>
            <a:tailEnd/>
          </a:ln>
        </p:spPr>
      </p:pic>
      <p:pic>
        <p:nvPicPr>
          <p:cNvPr id="8" name="Picture 8" descr="AFLI.jpg.tif"/>
          <p:cNvPicPr>
            <a:picLocks noChangeAspect="1"/>
          </p:cNvPicPr>
          <p:nvPr/>
        </p:nvPicPr>
        <p:blipFill>
          <a:blip r:embed="rId3" cstate="print"/>
          <a:srcRect/>
          <a:stretch>
            <a:fillRect/>
          </a:stretch>
        </p:blipFill>
        <p:spPr bwMode="auto">
          <a:xfrm>
            <a:off x="3048000" y="-204361"/>
            <a:ext cx="3276600" cy="2261761"/>
          </a:xfrm>
          <a:prstGeom prst="rect">
            <a:avLst/>
          </a:prstGeom>
          <a:noFill/>
          <a:ln w="9525">
            <a:noFill/>
            <a:miter lim="800000"/>
            <a:headEnd/>
            <a:tailEnd/>
          </a:ln>
        </p:spPr>
      </p:pic>
      <p:pic>
        <p:nvPicPr>
          <p:cNvPr id="9" name="Picture 4" descr="blueprint people.tif"/>
          <p:cNvPicPr>
            <a:picLocks noChangeAspect="1"/>
          </p:cNvPicPr>
          <p:nvPr/>
        </p:nvPicPr>
        <p:blipFill>
          <a:blip r:embed="rId4" cstate="print"/>
          <a:srcRect/>
          <a:stretch>
            <a:fillRect/>
          </a:stretch>
        </p:blipFill>
        <p:spPr bwMode="auto">
          <a:xfrm>
            <a:off x="6010363" y="0"/>
            <a:ext cx="3133637" cy="2209800"/>
          </a:xfrm>
          <a:prstGeom prst="rect">
            <a:avLst/>
          </a:prstGeom>
          <a:noFill/>
          <a:ln w="9525">
            <a:noFill/>
            <a:miter lim="800000"/>
            <a:headEnd/>
            <a:tailEnd/>
          </a:ln>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43400" y="2254724"/>
            <a:ext cx="2590800" cy="928048"/>
          </a:xfrm>
          <a:prstGeom prst="rect">
            <a:avLst/>
          </a:prstGeom>
        </p:spPr>
      </p:pic>
      <p:pic>
        <p:nvPicPr>
          <p:cNvPr id="12" name="Picture 11" descr="learning-countsLOGOnoTA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5166059" y="2847975"/>
            <a:ext cx="3383882" cy="1800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 Methods</a:t>
            </a:r>
            <a:endParaRPr lang="en-US" dirty="0"/>
          </a:p>
        </p:txBody>
      </p:sp>
      <p:sp>
        <p:nvSpPr>
          <p:cNvPr id="3" name="Content Placeholder 2"/>
          <p:cNvSpPr>
            <a:spLocks noGrp="1"/>
          </p:cNvSpPr>
          <p:nvPr>
            <p:ph idx="1"/>
          </p:nvPr>
        </p:nvSpPr>
        <p:spPr/>
        <p:txBody>
          <a:bodyPr/>
          <a:lstStyle/>
          <a:p>
            <a:pPr eaLnBrk="1" hangingPunct="1">
              <a:buFont typeface="Wingdings" pitchFamily="2" charset="2"/>
              <a:buChar char="§"/>
            </a:pPr>
            <a:r>
              <a:rPr lang="en-US" sz="2800" dirty="0" smtClean="0">
                <a:solidFill>
                  <a:schemeClr val="tx2"/>
                </a:solidFill>
              </a:rPr>
              <a:t>Standardized exams</a:t>
            </a:r>
          </a:p>
          <a:p>
            <a:pPr lvl="2" eaLnBrk="1" hangingPunct="1">
              <a:buClr>
                <a:schemeClr val="accent1">
                  <a:lumMod val="75000"/>
                </a:schemeClr>
              </a:buClr>
              <a:buFont typeface="Wingdings" pitchFamily="2" charset="2"/>
              <a:buChar char="Ø"/>
            </a:pPr>
            <a:r>
              <a:rPr lang="en-US" sz="1800" dirty="0" smtClean="0">
                <a:solidFill>
                  <a:schemeClr val="accent1">
                    <a:lumMod val="75000"/>
                  </a:schemeClr>
                </a:solidFill>
              </a:rPr>
              <a:t>Advanced Placement (AP)</a:t>
            </a:r>
          </a:p>
          <a:p>
            <a:pPr lvl="2" eaLnBrk="1" hangingPunct="1">
              <a:buClr>
                <a:schemeClr val="accent1">
                  <a:lumMod val="75000"/>
                </a:schemeClr>
              </a:buClr>
              <a:buFont typeface="Wingdings" pitchFamily="2" charset="2"/>
              <a:buChar char="Ø"/>
            </a:pPr>
            <a:r>
              <a:rPr lang="en-US" sz="1800" dirty="0" smtClean="0">
                <a:solidFill>
                  <a:schemeClr val="accent1">
                    <a:lumMod val="75000"/>
                  </a:schemeClr>
                </a:solidFill>
              </a:rPr>
              <a:t>College Level Examination Program (CLEP)</a:t>
            </a:r>
          </a:p>
          <a:p>
            <a:pPr lvl="2" eaLnBrk="1" hangingPunct="1">
              <a:buClr>
                <a:schemeClr val="accent1">
                  <a:lumMod val="75000"/>
                </a:schemeClr>
              </a:buClr>
              <a:buFont typeface="Wingdings" pitchFamily="2" charset="2"/>
              <a:buChar char="Ø"/>
            </a:pPr>
            <a:r>
              <a:rPr lang="en-US" sz="1800" dirty="0" smtClean="0">
                <a:solidFill>
                  <a:schemeClr val="accent1">
                    <a:lumMod val="75000"/>
                  </a:schemeClr>
                </a:solidFill>
              </a:rPr>
              <a:t>Excelsior College Exams</a:t>
            </a:r>
          </a:p>
          <a:p>
            <a:pPr lvl="2" eaLnBrk="1" hangingPunct="1">
              <a:buClr>
                <a:schemeClr val="accent1">
                  <a:lumMod val="75000"/>
                </a:schemeClr>
              </a:buClr>
              <a:buFont typeface="Wingdings" pitchFamily="2" charset="2"/>
              <a:buChar char="Ø"/>
            </a:pPr>
            <a:r>
              <a:rPr lang="en-US" sz="1800" dirty="0" smtClean="0">
                <a:solidFill>
                  <a:schemeClr val="accent1">
                    <a:lumMod val="75000"/>
                  </a:schemeClr>
                </a:solidFill>
              </a:rPr>
              <a:t>DANTES Subject Standardized Tests (DSST)</a:t>
            </a:r>
          </a:p>
          <a:p>
            <a:pPr eaLnBrk="1" hangingPunct="1">
              <a:buFont typeface="Wingdings" pitchFamily="2" charset="2"/>
              <a:buChar char="§"/>
            </a:pPr>
            <a:r>
              <a:rPr lang="en-US" sz="2800" dirty="0" smtClean="0">
                <a:solidFill>
                  <a:schemeClr val="tx2"/>
                </a:solidFill>
              </a:rPr>
              <a:t>Challenge exams</a:t>
            </a:r>
          </a:p>
          <a:p>
            <a:pPr eaLnBrk="1" hangingPunct="1">
              <a:buFont typeface="Wingdings" pitchFamily="2" charset="2"/>
              <a:buChar char="§"/>
            </a:pPr>
            <a:r>
              <a:rPr lang="en-US" sz="2800" dirty="0" smtClean="0">
                <a:solidFill>
                  <a:schemeClr val="tx2"/>
                </a:solidFill>
              </a:rPr>
              <a:t>Individual student portfolios</a:t>
            </a:r>
          </a:p>
          <a:p>
            <a:pPr eaLnBrk="1" hangingPunct="1">
              <a:buFont typeface="Wingdings" pitchFamily="2" charset="2"/>
              <a:buChar char="§"/>
            </a:pPr>
            <a:r>
              <a:rPr lang="en-US" sz="2800" dirty="0" smtClean="0">
                <a:solidFill>
                  <a:schemeClr val="tx2"/>
                </a:solidFill>
              </a:rPr>
              <a:t>Evaluation of non-college training </a:t>
            </a:r>
          </a:p>
          <a:p>
            <a:pPr lvl="2" eaLnBrk="1" hangingPunct="1">
              <a:buClr>
                <a:schemeClr val="accent1">
                  <a:lumMod val="75000"/>
                </a:schemeClr>
              </a:buClr>
              <a:buFont typeface="Wingdings" pitchFamily="2" charset="2"/>
              <a:buChar char="Ø"/>
            </a:pPr>
            <a:r>
              <a:rPr lang="en-US" dirty="0" smtClean="0">
                <a:solidFill>
                  <a:schemeClr val="accent1">
                    <a:lumMod val="75000"/>
                  </a:schemeClr>
                </a:solidFill>
              </a:rPr>
              <a:t>Corporate or Military Training</a:t>
            </a:r>
          </a:p>
          <a:p>
            <a:pPr eaLnBrk="1" hangingPunct="1">
              <a:buFont typeface="Wingdings" pitchFamily="2" charset="2"/>
              <a:buChar char="§"/>
            </a:pPr>
            <a:r>
              <a:rPr lang="en-US" sz="2800" dirty="0" smtClean="0">
                <a:solidFill>
                  <a:schemeClr val="tx2"/>
                </a:solidFill>
              </a:rPr>
              <a:t>Evaluation of non-credit instruction</a:t>
            </a:r>
            <a:endParaRPr lang="en-US" dirty="0" smtClean="0">
              <a:solidFill>
                <a:schemeClr val="tx2"/>
              </a:solidFill>
            </a:endParaRP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10400" cy="1143000"/>
          </a:xfrm>
        </p:spPr>
        <p:txBody>
          <a:bodyPr/>
          <a:lstStyle/>
          <a:p>
            <a:pPr fontAlgn="auto">
              <a:spcAft>
                <a:spcPts val="0"/>
              </a:spcAft>
              <a:defRPr/>
            </a:pPr>
            <a:r>
              <a:rPr lang="en-US" sz="2800" dirty="0" smtClean="0"/>
              <a:t>CAEL’s History as Leader in Prior Learning Assessment (PLA)</a:t>
            </a:r>
            <a:endParaRPr lang="en-US" sz="2800" dirty="0"/>
          </a:p>
        </p:txBody>
      </p:sp>
      <p:sp>
        <p:nvSpPr>
          <p:cNvPr id="79874" name="Content Placeholder 2"/>
          <p:cNvSpPr>
            <a:spLocks noGrp="1"/>
          </p:cNvSpPr>
          <p:nvPr>
            <p:ph idx="1"/>
          </p:nvPr>
        </p:nvSpPr>
        <p:spPr>
          <a:xfrm>
            <a:off x="533400" y="1676400"/>
            <a:ext cx="8229600" cy="3124200"/>
          </a:xfrm>
        </p:spPr>
        <p:txBody>
          <a:bodyPr/>
          <a:lstStyle/>
          <a:p>
            <a:pPr>
              <a:spcBef>
                <a:spcPts val="1800"/>
              </a:spcBef>
            </a:pPr>
            <a:r>
              <a:rPr lang="en-US" dirty="0" smtClean="0"/>
              <a:t>	CAEL founded in 1974 as a project of the Educational Testing Service</a:t>
            </a:r>
          </a:p>
          <a:p>
            <a:pPr>
              <a:spcBef>
                <a:spcPts val="1800"/>
              </a:spcBef>
            </a:pPr>
            <a:endParaRPr lang="en-US" dirty="0" smtClean="0"/>
          </a:p>
        </p:txBody>
      </p:sp>
      <p:sp>
        <p:nvSpPr>
          <p:cNvPr id="6" name="Slide Number Placeholder 5"/>
          <p:cNvSpPr>
            <a:spLocks noGrp="1"/>
          </p:cNvSpPr>
          <p:nvPr>
            <p:ph type="sldNum" sz="quarter" idx="12"/>
          </p:nvPr>
        </p:nvSpPr>
        <p:spPr/>
        <p:txBody>
          <a:bodyPr/>
          <a:lstStyle/>
          <a:p>
            <a:pPr>
              <a:defRPr/>
            </a:pPr>
            <a:fld id="{17D591DD-3080-4174-902E-1D5B25E5775F}" type="slidenum">
              <a:rPr lang="en-US" smtClean="0"/>
              <a:pPr>
                <a:defRPr/>
              </a:pPr>
              <a:t>11</a:t>
            </a:fld>
            <a:endParaRPr lang="en-US" dirty="0"/>
          </a:p>
        </p:txBody>
      </p:sp>
      <p:pic>
        <p:nvPicPr>
          <p:cNvPr id="9" name="Picture 8" descr="iStock_000000779795Medium.jpg"/>
          <p:cNvPicPr>
            <a:picLocks noChangeAspect="1"/>
          </p:cNvPicPr>
          <p:nvPr/>
        </p:nvPicPr>
        <p:blipFill>
          <a:blip r:embed="rId2" cstate="print"/>
          <a:stretch>
            <a:fillRect/>
          </a:stretch>
        </p:blipFill>
        <p:spPr>
          <a:xfrm>
            <a:off x="5334000" y="2466361"/>
            <a:ext cx="3810000" cy="2867639"/>
          </a:xfrm>
          <a:prstGeom prst="rect">
            <a:avLst/>
          </a:prstGeom>
          <a:ln>
            <a:noFill/>
          </a:ln>
          <a:effectLst>
            <a:outerShdw blurRad="190500" algn="tl" rotWithShape="0">
              <a:srgbClr val="000000">
                <a:alpha val="70000"/>
              </a:srgbClr>
            </a:outerShdw>
          </a:effectLst>
        </p:spPr>
      </p:pic>
      <p:sp>
        <p:nvSpPr>
          <p:cNvPr id="10" name="TextBox 9"/>
          <p:cNvSpPr txBox="1"/>
          <p:nvPr/>
        </p:nvSpPr>
        <p:spPr>
          <a:xfrm>
            <a:off x="914400" y="2438400"/>
            <a:ext cx="3962400" cy="3046988"/>
          </a:xfrm>
          <a:prstGeom prst="rect">
            <a:avLst/>
          </a:prstGeom>
          <a:noFill/>
        </p:spPr>
        <p:txBody>
          <a:bodyPr wrap="square" rtlCol="0">
            <a:spAutoFit/>
          </a:bodyPr>
          <a:lstStyle/>
          <a:p>
            <a:pPr>
              <a:spcBef>
                <a:spcPts val="1800"/>
              </a:spcBef>
            </a:pPr>
            <a:r>
              <a:rPr lang="en-US" b="1" dirty="0" smtClean="0">
                <a:solidFill>
                  <a:schemeClr val="accent1">
                    <a:lumMod val="75000"/>
                  </a:schemeClr>
                </a:solidFill>
                <a:latin typeface="+mj-lt"/>
              </a:rPr>
              <a:t>Question: is it possible to conduct valid and reliable assessment of learning gained from work or life experience?</a:t>
            </a:r>
          </a:p>
          <a:p>
            <a:pPr>
              <a:spcBef>
                <a:spcPts val="1800"/>
              </a:spcBef>
            </a:pPr>
            <a:endParaRPr lang="en-US" b="1" dirty="0" smtClean="0">
              <a:latin typeface="+mj-lt"/>
            </a:endParaRPr>
          </a:p>
          <a:p>
            <a:pPr>
              <a:spcBef>
                <a:spcPts val="1800"/>
              </a:spcBef>
            </a:pPr>
            <a:r>
              <a:rPr lang="en-US" b="1" dirty="0" smtClean="0">
                <a:solidFill>
                  <a:srgbClr val="FF0000"/>
                </a:solidFill>
                <a:latin typeface="+mj-lt"/>
              </a:rPr>
              <a:t>Answer: Yes, with appropriate procedures and processes in place to evaluate that learning.</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10400" cy="1143000"/>
          </a:xfrm>
        </p:spPr>
        <p:txBody>
          <a:bodyPr/>
          <a:lstStyle/>
          <a:p>
            <a:pPr fontAlgn="auto">
              <a:spcAft>
                <a:spcPts val="0"/>
              </a:spcAft>
              <a:defRPr/>
            </a:pPr>
            <a:r>
              <a:rPr lang="en-US" sz="2800" dirty="0" smtClean="0"/>
              <a:t>CAEL’s History as Leader in Prior Learning Assessment (PLA)</a:t>
            </a:r>
            <a:endParaRPr lang="en-US" sz="2800" dirty="0"/>
          </a:p>
        </p:txBody>
      </p:sp>
      <p:sp>
        <p:nvSpPr>
          <p:cNvPr id="79874" name="Content Placeholder 2"/>
          <p:cNvSpPr>
            <a:spLocks noGrp="1"/>
          </p:cNvSpPr>
          <p:nvPr>
            <p:ph idx="1"/>
          </p:nvPr>
        </p:nvSpPr>
        <p:spPr>
          <a:xfrm>
            <a:off x="914400" y="1828800"/>
            <a:ext cx="7521575" cy="3124200"/>
          </a:xfrm>
        </p:spPr>
        <p:txBody>
          <a:bodyPr/>
          <a:lstStyle/>
          <a:p>
            <a:pPr>
              <a:spcBef>
                <a:spcPts val="1800"/>
              </a:spcBef>
              <a:buFont typeface="Wingdings" pitchFamily="2" charset="2"/>
              <a:buChar char="Ø"/>
            </a:pPr>
            <a:r>
              <a:rPr lang="en-US" sz="2400" dirty="0" smtClean="0">
                <a:solidFill>
                  <a:schemeClr val="accent1">
                    <a:lumMod val="75000"/>
                  </a:schemeClr>
                </a:solidFill>
              </a:rPr>
              <a:t>For 37 years, nationally recognized as the leader in the assessment of learning from life and work experience</a:t>
            </a:r>
          </a:p>
          <a:p>
            <a:pPr>
              <a:spcBef>
                <a:spcPts val="1800"/>
              </a:spcBef>
              <a:buFont typeface="Wingdings" pitchFamily="2" charset="2"/>
              <a:buChar char="Ø"/>
            </a:pPr>
            <a:r>
              <a:rPr lang="en-US" sz="2400" dirty="0" smtClean="0">
                <a:solidFill>
                  <a:schemeClr val="accent1">
                    <a:lumMod val="75000"/>
                  </a:schemeClr>
                </a:solidFill>
              </a:rPr>
              <a:t>Wrote the standards  and best practices followed by colleges and universities</a:t>
            </a:r>
          </a:p>
          <a:p>
            <a:pPr>
              <a:spcBef>
                <a:spcPts val="1800"/>
              </a:spcBef>
              <a:buFont typeface="Wingdings" pitchFamily="2" charset="2"/>
              <a:buChar char="Ø"/>
            </a:pPr>
            <a:r>
              <a:rPr lang="en-US" sz="2400" dirty="0" smtClean="0">
                <a:solidFill>
                  <a:schemeClr val="accent1">
                    <a:lumMod val="75000"/>
                  </a:schemeClr>
                </a:solidFill>
              </a:rPr>
              <a:t>Trained hundreds of faculty and colleges in how to assess learning</a:t>
            </a:r>
          </a:p>
          <a:p>
            <a:pPr>
              <a:spcBef>
                <a:spcPts val="1800"/>
              </a:spcBef>
              <a:buFont typeface="Wingdings" pitchFamily="2" charset="2"/>
              <a:buChar char="Ø"/>
            </a:pPr>
            <a:r>
              <a:rPr lang="en-US" sz="2400" dirty="0" smtClean="0">
                <a:solidFill>
                  <a:schemeClr val="accent1">
                    <a:lumMod val="75000"/>
                  </a:schemeClr>
                </a:solidFill>
              </a:rPr>
              <a:t>Recognized by regional accrediting bodies</a:t>
            </a:r>
          </a:p>
        </p:txBody>
      </p:sp>
      <p:sp>
        <p:nvSpPr>
          <p:cNvPr id="6" name="Slide Number Placeholder 5"/>
          <p:cNvSpPr>
            <a:spLocks noGrp="1"/>
          </p:cNvSpPr>
          <p:nvPr>
            <p:ph type="sldNum" sz="quarter" idx="12"/>
          </p:nvPr>
        </p:nvSpPr>
        <p:spPr/>
        <p:txBody>
          <a:bodyPr/>
          <a:lstStyle/>
          <a:p>
            <a:pPr>
              <a:defRPr/>
            </a:pPr>
            <a:fld id="{17D591DD-3080-4174-902E-1D5B25E5775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Academic Standards</a:t>
            </a:r>
            <a:endParaRPr lang="en-US" dirty="0"/>
          </a:p>
        </p:txBody>
      </p:sp>
      <p:sp>
        <p:nvSpPr>
          <p:cNvPr id="3" name="Content Placeholder 2"/>
          <p:cNvSpPr>
            <a:spLocks noGrp="1"/>
          </p:cNvSpPr>
          <p:nvPr>
            <p:ph idx="1"/>
          </p:nvPr>
        </p:nvSpPr>
        <p:spPr>
          <a:xfrm>
            <a:off x="914400" y="1981200"/>
            <a:ext cx="7520940" cy="3810000"/>
          </a:xfrm>
        </p:spPr>
        <p:txBody>
          <a:bodyPr/>
          <a:lstStyle/>
          <a:p>
            <a:pPr marL="457200" indent="-457200">
              <a:buFont typeface="+mj-lt"/>
              <a:buAutoNum type="arabicPeriod"/>
            </a:pPr>
            <a:r>
              <a:rPr lang="en-US" dirty="0" smtClean="0">
                <a:solidFill>
                  <a:srgbClr val="FF0000"/>
                </a:solidFill>
              </a:rPr>
              <a:t>Credit or its equivalent should be awarded only for learning, and not for experience.</a:t>
            </a:r>
          </a:p>
          <a:p>
            <a:pPr marL="457200" indent="-457200">
              <a:buFont typeface="+mj-lt"/>
              <a:buAutoNum type="arabicPeriod"/>
            </a:pPr>
            <a:r>
              <a:rPr lang="en-US" dirty="0" smtClean="0"/>
              <a:t>Assessment should be based on standards and criteria for the level of acceptable learning that are both agreed upon and made public. </a:t>
            </a:r>
          </a:p>
          <a:p>
            <a:pPr marL="457200" indent="-457200">
              <a:buFont typeface="+mj-lt"/>
              <a:buAutoNum type="arabicPeriod"/>
            </a:pPr>
            <a:r>
              <a:rPr lang="en-US" dirty="0" smtClean="0"/>
              <a:t>Assessment should be treated as an integral part of learning, not separate from it, and should be based on an understanding of learning processes. </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Academic Standards</a:t>
            </a:r>
            <a:endParaRPr lang="en-US" dirty="0"/>
          </a:p>
        </p:txBody>
      </p:sp>
      <p:sp>
        <p:nvSpPr>
          <p:cNvPr id="3" name="Content Placeholder 2"/>
          <p:cNvSpPr>
            <a:spLocks noGrp="1"/>
          </p:cNvSpPr>
          <p:nvPr>
            <p:ph idx="1"/>
          </p:nvPr>
        </p:nvSpPr>
        <p:spPr>
          <a:xfrm>
            <a:off x="914400" y="1981200"/>
            <a:ext cx="7520940" cy="3810000"/>
          </a:xfrm>
        </p:spPr>
        <p:txBody>
          <a:bodyPr/>
          <a:lstStyle/>
          <a:p>
            <a:pPr marL="457200" indent="-457200"/>
            <a:r>
              <a:rPr lang="en-US" dirty="0" smtClean="0">
                <a:solidFill>
                  <a:srgbClr val="FF0000"/>
                </a:solidFill>
              </a:rPr>
              <a:t>4.	The determination of credit awards and competence levels must be made by appropriate subject matter and academic or credentialing experts.</a:t>
            </a:r>
          </a:p>
          <a:p>
            <a:pPr marL="457200" indent="-457200"/>
            <a:r>
              <a:rPr lang="en-US" dirty="0" smtClean="0"/>
              <a:t>5.	Credit or other credentialing should be appropriate to the context in which it is awarded and accepted. </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277100" cy="457200"/>
          </a:xfrm>
        </p:spPr>
        <p:txBody>
          <a:bodyPr/>
          <a:lstStyle/>
          <a:p>
            <a:r>
              <a:rPr lang="en-US" dirty="0" smtClean="0"/>
              <a:t>5 Administrative Standards</a:t>
            </a:r>
            <a:endParaRPr lang="en-US" dirty="0"/>
          </a:p>
        </p:txBody>
      </p:sp>
      <p:sp>
        <p:nvSpPr>
          <p:cNvPr id="3" name="Content Placeholder 2"/>
          <p:cNvSpPr>
            <a:spLocks noGrp="1"/>
          </p:cNvSpPr>
          <p:nvPr>
            <p:ph idx="1"/>
          </p:nvPr>
        </p:nvSpPr>
        <p:spPr>
          <a:xfrm>
            <a:off x="914400" y="1676400"/>
            <a:ext cx="7520940" cy="3810000"/>
          </a:xfrm>
        </p:spPr>
        <p:txBody>
          <a:bodyPr/>
          <a:lstStyle/>
          <a:p>
            <a:pPr>
              <a:buFont typeface="+mj-lt"/>
              <a:buAutoNum type="arabicPeriod"/>
            </a:pPr>
            <a:r>
              <a:rPr lang="en-US" sz="1600" dirty="0" smtClean="0"/>
              <a:t>If awards are for credit, transcript entries should clearly describe what learning is being recognized and should be monitored to avoid giving credit twice for the same learning.</a:t>
            </a:r>
          </a:p>
          <a:p>
            <a:pPr>
              <a:buFont typeface="+mj-lt"/>
              <a:buAutoNum type="arabicPeriod"/>
            </a:pPr>
            <a:r>
              <a:rPr lang="en-US" sz="1600" dirty="0" smtClean="0"/>
              <a:t>Policies, procedures, and criteria applied to assessment, including provision for appeal, should be fully disclosed and prominently available to all parties involved in the assessment process.</a:t>
            </a:r>
          </a:p>
          <a:p>
            <a:pPr>
              <a:buFont typeface="+mj-lt"/>
              <a:buAutoNum type="arabicPeriod"/>
            </a:pPr>
            <a:r>
              <a:rPr lang="en-US" sz="1600" dirty="0" smtClean="0">
                <a:solidFill>
                  <a:srgbClr val="FF0000"/>
                </a:solidFill>
              </a:rPr>
              <a:t>Fees charged for assessment should be based on the services performed in the process and not determined by the amount of credit awarded.</a:t>
            </a:r>
          </a:p>
          <a:p>
            <a:pPr>
              <a:buFont typeface="+mj-lt"/>
              <a:buAutoNum type="arabicPeriod"/>
            </a:pPr>
            <a:r>
              <a:rPr lang="en-US" sz="1600" dirty="0" smtClean="0"/>
              <a:t>All personnel involved in the assessment of learning should pursue and receive adequate training and continuing professional development for the functions they perform.</a:t>
            </a:r>
          </a:p>
          <a:p>
            <a:pPr>
              <a:buFont typeface="+mj-lt"/>
              <a:buAutoNum type="arabicPeriod"/>
            </a:pPr>
            <a:r>
              <a:rPr lang="en-US" sz="1600" dirty="0" smtClean="0"/>
              <a:t>Assessment programs should be regularly monitored, reviewed, evaluated, and revised as needed to reflect changes in the needs being served, the purposes being met, and the state of the assessment arts.</a:t>
            </a:r>
            <a:endParaRPr lang="en-US" sz="16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6019800" cy="457200"/>
          </a:xfrm>
        </p:spPr>
        <p:txBody>
          <a:bodyPr/>
          <a:lstStyle/>
          <a:p>
            <a:pPr fontAlgn="auto">
              <a:spcAft>
                <a:spcPts val="0"/>
              </a:spcAft>
              <a:defRPr/>
            </a:pPr>
            <a:r>
              <a:rPr lang="en-US" dirty="0" smtClean="0"/>
              <a:t>CAEL Research </a:t>
            </a:r>
            <a:r>
              <a:rPr lang="en-US" dirty="0" smtClean="0"/>
              <a:t>on Value of PLA </a:t>
            </a:r>
            <a:endParaRPr lang="en-US" dirty="0"/>
          </a:p>
        </p:txBody>
      </p:sp>
      <p:sp>
        <p:nvSpPr>
          <p:cNvPr id="3" name="Content Placeholder 2"/>
          <p:cNvSpPr>
            <a:spLocks noGrp="1"/>
          </p:cNvSpPr>
          <p:nvPr>
            <p:ph idx="1"/>
          </p:nvPr>
        </p:nvSpPr>
        <p:spPr>
          <a:xfrm>
            <a:off x="860425" y="1600200"/>
            <a:ext cx="7521575" cy="4343400"/>
          </a:xfrm>
        </p:spPr>
        <p:txBody>
          <a:bodyPr rtlCol="0">
            <a:normAutofit/>
          </a:bodyPr>
          <a:lstStyle/>
          <a:p>
            <a:pPr>
              <a:spcBef>
                <a:spcPts val="1800"/>
              </a:spcBef>
              <a:buClr>
                <a:srgbClr val="D4A67C"/>
              </a:buClr>
              <a:buFont typeface="Arial" pitchFamily="34" charset="0"/>
              <a:buNone/>
              <a:defRPr/>
            </a:pPr>
            <a:endParaRPr lang="en-US" kern="0" dirty="0" smtClean="0">
              <a:solidFill>
                <a:schemeClr val="accent1">
                  <a:lumMod val="75000"/>
                </a:schemeClr>
              </a:solidFill>
            </a:endParaRPr>
          </a:p>
          <a:p>
            <a:pPr>
              <a:spcBef>
                <a:spcPts val="1800"/>
              </a:spcBef>
              <a:buFont typeface="Wingdings" pitchFamily="2" charset="2"/>
              <a:buChar char="Ø"/>
              <a:defRPr/>
            </a:pPr>
            <a:r>
              <a:rPr lang="en-US" kern="0" dirty="0" smtClean="0">
                <a:solidFill>
                  <a:schemeClr val="accent1">
                    <a:lumMod val="75000"/>
                  </a:schemeClr>
                </a:solidFill>
              </a:rPr>
              <a:t>48-institution study </a:t>
            </a:r>
            <a:r>
              <a:rPr lang="en-US" kern="0" dirty="0">
                <a:solidFill>
                  <a:schemeClr val="accent1">
                    <a:lumMod val="75000"/>
                  </a:schemeClr>
                </a:solidFill>
              </a:rPr>
              <a:t>of PLA and academic outcomes (funded by Lumina </a:t>
            </a:r>
            <a:r>
              <a:rPr lang="en-US" kern="0" dirty="0" smtClean="0">
                <a:solidFill>
                  <a:schemeClr val="accent1">
                    <a:lumMod val="75000"/>
                  </a:schemeClr>
                </a:solidFill>
              </a:rPr>
              <a:t>Foundation)</a:t>
            </a:r>
          </a:p>
          <a:p>
            <a:pPr>
              <a:spcBef>
                <a:spcPts val="1800"/>
              </a:spcBef>
              <a:buFont typeface="Wingdings" pitchFamily="2" charset="2"/>
              <a:buChar char="Ø"/>
              <a:defRPr/>
            </a:pPr>
            <a:r>
              <a:rPr lang="en-US" kern="0" dirty="0" smtClean="0">
                <a:solidFill>
                  <a:schemeClr val="accent1">
                    <a:lumMod val="75000"/>
                  </a:schemeClr>
                </a:solidFill>
              </a:rPr>
              <a:t>62,475 </a:t>
            </a:r>
            <a:r>
              <a:rPr lang="en-US" kern="0" dirty="0">
                <a:solidFill>
                  <a:schemeClr val="accent1">
                    <a:lumMod val="75000"/>
                  </a:schemeClr>
                </a:solidFill>
              </a:rPr>
              <a:t>total adult students in sample (adult = age 25 or </a:t>
            </a:r>
            <a:r>
              <a:rPr lang="en-US" kern="0" dirty="0" smtClean="0">
                <a:solidFill>
                  <a:schemeClr val="accent1">
                    <a:lumMod val="75000"/>
                  </a:schemeClr>
                </a:solidFill>
              </a:rPr>
              <a:t>older)</a:t>
            </a:r>
          </a:p>
          <a:p>
            <a:pPr>
              <a:spcBef>
                <a:spcPts val="1800"/>
              </a:spcBef>
              <a:buFont typeface="Wingdings" pitchFamily="2" charset="2"/>
              <a:buChar char="Ø"/>
              <a:defRPr/>
            </a:pPr>
            <a:r>
              <a:rPr lang="en-US" kern="0" dirty="0" smtClean="0">
                <a:solidFill>
                  <a:schemeClr val="accent1">
                    <a:lumMod val="75000"/>
                  </a:schemeClr>
                </a:solidFill>
              </a:rPr>
              <a:t>PLA increases graduation rates and persistence; decreases time to degree completion</a:t>
            </a:r>
            <a:endParaRPr lang="en-US" kern="0" dirty="0">
              <a:solidFill>
                <a:schemeClr val="accent1">
                  <a:lumMod val="75000"/>
                </a:schemeClr>
              </a:solidFill>
            </a:endParaRPr>
          </a:p>
          <a:p>
            <a:pPr fontAlgn="auto">
              <a:spcBef>
                <a:spcPts val="1800"/>
              </a:spcBef>
              <a:spcAft>
                <a:spcPts val="0"/>
              </a:spcAft>
              <a:buFont typeface="Arial" pitchFamily="34" charset="0"/>
              <a:buNone/>
              <a:defRPr/>
            </a:pPr>
            <a:endParaRPr lang="en-US" sz="1400" i="1" kern="0" dirty="0" smtClean="0">
              <a:solidFill>
                <a:schemeClr val="accent1">
                  <a:lumMod val="75000"/>
                </a:schemeClr>
              </a:solidFill>
            </a:endParaRPr>
          </a:p>
          <a:p>
            <a:pPr fontAlgn="auto">
              <a:spcBef>
                <a:spcPts val="1800"/>
              </a:spcBef>
              <a:spcAft>
                <a:spcPts val="0"/>
              </a:spcAft>
              <a:buFont typeface="Arial" pitchFamily="34" charset="0"/>
              <a:buNone/>
              <a:defRPr/>
            </a:pPr>
            <a:endParaRPr lang="en-US" sz="1400" i="1" kern="0" dirty="0" smtClean="0">
              <a:solidFill>
                <a:schemeClr val="accent1">
                  <a:lumMod val="75000"/>
                </a:schemeClr>
              </a:solidFill>
            </a:endParaRPr>
          </a:p>
          <a:p>
            <a:pPr fontAlgn="auto">
              <a:spcBef>
                <a:spcPts val="1800"/>
              </a:spcBef>
              <a:spcAft>
                <a:spcPts val="0"/>
              </a:spcAft>
              <a:buFont typeface="Arial" pitchFamily="34" charset="0"/>
              <a:buNone/>
              <a:defRPr/>
            </a:pPr>
            <a:r>
              <a:rPr lang="en-US" sz="1400" b="0" i="1" kern="0" dirty="0" smtClean="0">
                <a:solidFill>
                  <a:schemeClr val="accent1">
                    <a:lumMod val="75000"/>
                  </a:schemeClr>
                </a:solidFill>
              </a:rPr>
              <a:t>	Fueling the Race to Postsecondary Success,</a:t>
            </a:r>
            <a:br>
              <a:rPr lang="en-US" sz="1400" b="0" i="1" kern="0" dirty="0" smtClean="0">
                <a:solidFill>
                  <a:schemeClr val="accent1">
                    <a:lumMod val="75000"/>
                  </a:schemeClr>
                </a:solidFill>
              </a:rPr>
            </a:br>
            <a:r>
              <a:rPr lang="en-US" sz="1400" b="0" kern="0" dirty="0" smtClean="0">
                <a:solidFill>
                  <a:schemeClr val="accent1">
                    <a:lumMod val="75000"/>
                  </a:schemeClr>
                </a:solidFill>
              </a:rPr>
              <a:t>Council for Adult and Experiential Learning, March 2010</a:t>
            </a:r>
          </a:p>
          <a:p>
            <a:pPr fontAlgn="auto">
              <a:spcBef>
                <a:spcPts val="1800"/>
              </a:spcBef>
              <a:spcAft>
                <a:spcPts val="0"/>
              </a:spcAft>
              <a:buFont typeface="Arial" pitchFamily="34" charset="0"/>
              <a:buNone/>
              <a:defRPr/>
            </a:pPr>
            <a:endParaRPr lang="en-US" sz="1800" dirty="0">
              <a:solidFill>
                <a:schemeClr val="accent1">
                  <a:lumMod val="75000"/>
                </a:schemeClr>
              </a:solidFill>
            </a:endParaRPr>
          </a:p>
        </p:txBody>
      </p:sp>
      <p:sp>
        <p:nvSpPr>
          <p:cNvPr id="4" name="Slide Number Placeholder 4"/>
          <p:cNvSpPr>
            <a:spLocks noGrp="1"/>
          </p:cNvSpPr>
          <p:nvPr>
            <p:ph type="sldNum" sz="quarter" idx="12"/>
          </p:nvPr>
        </p:nvSpPr>
        <p:spPr/>
        <p:txBody>
          <a:bodyPr/>
          <a:lstStyle/>
          <a:p>
            <a:pPr>
              <a:defRPr/>
            </a:pPr>
            <a:fld id="{0F9AA9EA-9F2F-4CE6-AC9C-CC780FBC17AE}" type="slidenum">
              <a:rPr lang="en-US"/>
              <a:pPr>
                <a:defRPr/>
              </a:pPr>
              <a:t>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533400"/>
            <a:ext cx="5905500" cy="457200"/>
          </a:xfrm>
        </p:spPr>
        <p:txBody>
          <a:bodyPr/>
          <a:lstStyle/>
          <a:p>
            <a:pPr fontAlgn="auto">
              <a:spcAft>
                <a:spcPts val="0"/>
              </a:spcAft>
              <a:defRPr/>
            </a:pPr>
            <a:r>
              <a:rPr lang="en-US" sz="2800" dirty="0" smtClean="0"/>
              <a:t>How Can PLA Help?</a:t>
            </a:r>
            <a:endParaRPr lang="en-US" sz="2800" dirty="0"/>
          </a:p>
        </p:txBody>
      </p:sp>
      <p:sp>
        <p:nvSpPr>
          <p:cNvPr id="82946" name="Content Placeholder 2"/>
          <p:cNvSpPr>
            <a:spLocks noGrp="1"/>
          </p:cNvSpPr>
          <p:nvPr>
            <p:ph idx="1"/>
          </p:nvPr>
        </p:nvSpPr>
        <p:spPr>
          <a:xfrm>
            <a:off x="1219200" y="1219200"/>
            <a:ext cx="5562600" cy="4495800"/>
          </a:xfrm>
        </p:spPr>
        <p:txBody>
          <a:bodyPr/>
          <a:lstStyle/>
          <a:p>
            <a:r>
              <a:rPr lang="en-US" dirty="0" smtClean="0">
                <a:solidFill>
                  <a:schemeClr val="accent1">
                    <a:lumMod val="75000"/>
                  </a:schemeClr>
                </a:solidFill>
              </a:rPr>
              <a:t>PLA’s Effect on Graduation Rates </a:t>
            </a:r>
          </a:p>
        </p:txBody>
      </p:sp>
      <p:sp>
        <p:nvSpPr>
          <p:cNvPr id="6" name="Slide Number Placeholder 4"/>
          <p:cNvSpPr>
            <a:spLocks noGrp="1"/>
          </p:cNvSpPr>
          <p:nvPr>
            <p:ph type="sldNum" sz="quarter" idx="12"/>
          </p:nvPr>
        </p:nvSpPr>
        <p:spPr/>
        <p:txBody>
          <a:bodyPr/>
          <a:lstStyle/>
          <a:p>
            <a:pPr>
              <a:defRPr/>
            </a:pPr>
            <a:fld id="{29267292-345D-48BF-BDCB-7E1ACE9A004E}" type="slidenum">
              <a:rPr lang="en-US"/>
              <a:pPr>
                <a:defRPr/>
              </a:pPr>
              <a:t>17</a:t>
            </a:fld>
            <a:endParaRPr lang="en-US" dirty="0"/>
          </a:p>
        </p:txBody>
      </p:sp>
      <p:pic>
        <p:nvPicPr>
          <p:cNvPr id="82948" name="Picture 3"/>
          <p:cNvPicPr>
            <a:picLocks noChangeAspect="1"/>
          </p:cNvPicPr>
          <p:nvPr/>
        </p:nvPicPr>
        <p:blipFill>
          <a:blip r:embed="rId2" cstate="print"/>
          <a:srcRect/>
          <a:stretch>
            <a:fillRect/>
          </a:stretch>
        </p:blipFill>
        <p:spPr bwMode="auto">
          <a:xfrm>
            <a:off x="1371600" y="1600200"/>
            <a:ext cx="4495800" cy="4121150"/>
          </a:xfrm>
          <a:prstGeom prst="rect">
            <a:avLst/>
          </a:prstGeom>
          <a:noFill/>
          <a:ln w="9525">
            <a:noFill/>
            <a:miter lim="800000"/>
            <a:headEnd/>
            <a:tailEnd/>
          </a:ln>
        </p:spPr>
      </p:pic>
      <p:sp>
        <p:nvSpPr>
          <p:cNvPr id="82949" name="TextBox 7"/>
          <p:cNvSpPr txBox="1">
            <a:spLocks noChangeArrowheads="1"/>
          </p:cNvSpPr>
          <p:nvPr/>
        </p:nvSpPr>
        <p:spPr bwMode="auto">
          <a:xfrm>
            <a:off x="6019800" y="4953000"/>
            <a:ext cx="2438400" cy="646113"/>
          </a:xfrm>
          <a:prstGeom prst="rect">
            <a:avLst/>
          </a:prstGeom>
          <a:noFill/>
          <a:ln w="9525">
            <a:noFill/>
            <a:miter lim="800000"/>
            <a:headEnd/>
            <a:tailEnd/>
          </a:ln>
        </p:spPr>
        <p:txBody>
          <a:bodyPr>
            <a:spAutoFit/>
          </a:bodyPr>
          <a:lstStyle/>
          <a:p>
            <a:r>
              <a:rPr lang="en-US" sz="1200" i="1" dirty="0"/>
              <a:t>Fueling the Race to Postsecondary Success</a:t>
            </a:r>
            <a:r>
              <a:rPr lang="en-US" sz="1200" dirty="0"/>
              <a:t>, CAEL, March 2010</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81000"/>
            <a:ext cx="6934200" cy="1066800"/>
          </a:xfrm>
        </p:spPr>
        <p:txBody>
          <a:bodyPr/>
          <a:lstStyle/>
          <a:p>
            <a:pPr eaLnBrk="1" hangingPunct="1">
              <a:defRPr/>
            </a:pPr>
            <a:r>
              <a:rPr lang="en-US" sz="3200" dirty="0" smtClean="0"/>
              <a:t>Summary – Graduation Rates</a:t>
            </a:r>
          </a:p>
        </p:txBody>
      </p:sp>
      <p:sp>
        <p:nvSpPr>
          <p:cNvPr id="53251" name="Rectangle 3"/>
          <p:cNvSpPr>
            <a:spLocks noGrp="1" noChangeArrowheads="1"/>
          </p:cNvSpPr>
          <p:nvPr>
            <p:ph type="body" idx="1"/>
          </p:nvPr>
        </p:nvSpPr>
        <p:spPr>
          <a:xfrm>
            <a:off x="762000" y="1676400"/>
            <a:ext cx="7315200" cy="5334000"/>
          </a:xfrm>
        </p:spPr>
        <p:txBody>
          <a:bodyPr/>
          <a:lstStyle/>
          <a:p>
            <a:pPr marL="0" indent="0" eaLnBrk="1" hangingPunct="1">
              <a:buFont typeface="Arial Unicode MS" pitchFamily="34" charset="-128"/>
              <a:buNone/>
              <a:defRPr/>
            </a:pPr>
            <a:r>
              <a:rPr lang="en-US" sz="2400" b="0" dirty="0" err="1" smtClean="0"/>
              <a:t>PLA</a:t>
            </a:r>
            <a:r>
              <a:rPr lang="en-US" sz="2400" b="0" dirty="0" smtClean="0"/>
              <a:t> students in this study had better graduation rates than non-</a:t>
            </a:r>
            <a:r>
              <a:rPr lang="en-US" sz="2400" b="0" dirty="0" err="1" smtClean="0"/>
              <a:t>PLA</a:t>
            </a:r>
            <a:r>
              <a:rPr lang="en-US" sz="2400" b="0" dirty="0" smtClean="0"/>
              <a:t> students:</a:t>
            </a:r>
          </a:p>
          <a:p>
            <a:pPr eaLnBrk="1" hangingPunct="1">
              <a:buFont typeface="Arial" pitchFamily="34" charset="0"/>
              <a:buChar char="•"/>
              <a:defRPr/>
            </a:pPr>
            <a:r>
              <a:rPr lang="en-US" sz="2200" b="0" dirty="0" smtClean="0"/>
              <a:t>regardless of institutional size, level (two-year or four-year) or control (private for-profit, non-profit, or public)</a:t>
            </a:r>
          </a:p>
          <a:p>
            <a:pPr eaLnBrk="1" hangingPunct="1">
              <a:buFont typeface="Arial" pitchFamily="34" charset="0"/>
              <a:buChar char="•"/>
              <a:defRPr/>
            </a:pPr>
            <a:r>
              <a:rPr lang="en-US" sz="2200" b="0" dirty="0" smtClean="0"/>
              <a:t>regardless of the individual student’s academic ability or grade point average</a:t>
            </a:r>
          </a:p>
          <a:p>
            <a:pPr eaLnBrk="1" hangingPunct="1">
              <a:buFont typeface="Arial" pitchFamily="34" charset="0"/>
              <a:buChar char="•"/>
              <a:defRPr/>
            </a:pPr>
            <a:r>
              <a:rPr lang="en-US" sz="2200" b="0" dirty="0" smtClean="0"/>
              <a:t>regardless of the individual student’s age, gender, or race/ethnicity</a:t>
            </a:r>
          </a:p>
          <a:p>
            <a:pPr eaLnBrk="1" hangingPunct="1">
              <a:buFont typeface="Arial" pitchFamily="34" charset="0"/>
              <a:buChar char="•"/>
              <a:defRPr/>
            </a:pPr>
            <a:r>
              <a:rPr lang="en-US" sz="2200" b="0" dirty="0" smtClean="0"/>
              <a:t>regardless of whether or not the individual student receives financial aid </a:t>
            </a:r>
          </a:p>
        </p:txBody>
      </p:sp>
      <p:sp>
        <p:nvSpPr>
          <p:cNvPr id="5" name="Slide Number Placeholder 4"/>
          <p:cNvSpPr>
            <a:spLocks noGrp="1"/>
          </p:cNvSpPr>
          <p:nvPr>
            <p:ph type="sldNum" sz="quarter" idx="10"/>
          </p:nvPr>
        </p:nvSpPr>
        <p:spPr/>
        <p:txBody>
          <a:bodyPr/>
          <a:lstStyle/>
          <a:p>
            <a:pPr>
              <a:defRPr/>
            </a:pPr>
            <a:fld id="{05E85A9B-04A3-4628-AB8C-F28C6E8501FA}" type="slidenum">
              <a:rPr lang="en-US" smtClean="0"/>
              <a:pPr>
                <a:defRPr/>
              </a:pPr>
              <a:t>18</a:t>
            </a:fld>
            <a:endParaRPr lang="en-US"/>
          </a:p>
        </p:txBody>
      </p:sp>
    </p:spTree>
    <p:extLst>
      <p:ext uri="{BB962C8B-B14F-4D97-AF65-F5344CB8AC3E}">
        <p14:creationId xmlns:p14="http://schemas.microsoft.com/office/powerpoint/2010/main" xmlns="" val="3120401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381000"/>
            <a:ext cx="6934200" cy="1066800"/>
          </a:xfrm>
        </p:spPr>
        <p:txBody>
          <a:bodyPr/>
          <a:lstStyle/>
          <a:p>
            <a:pPr eaLnBrk="1" hangingPunct="1">
              <a:defRPr/>
            </a:pPr>
            <a:r>
              <a:rPr lang="en-US" dirty="0" smtClean="0"/>
              <a:t>Summary – Time to Degree</a:t>
            </a:r>
          </a:p>
        </p:txBody>
      </p:sp>
      <p:sp>
        <p:nvSpPr>
          <p:cNvPr id="48131" name="Rectangle 3"/>
          <p:cNvSpPr>
            <a:spLocks noGrp="1" noChangeArrowheads="1"/>
          </p:cNvSpPr>
          <p:nvPr>
            <p:ph type="body" idx="1"/>
          </p:nvPr>
        </p:nvSpPr>
        <p:spPr>
          <a:xfrm>
            <a:off x="762000" y="1905000"/>
            <a:ext cx="7315200" cy="4724400"/>
          </a:xfrm>
        </p:spPr>
        <p:txBody>
          <a:bodyPr/>
          <a:lstStyle/>
          <a:p>
            <a:pPr eaLnBrk="1" hangingPunct="1">
              <a:lnSpc>
                <a:spcPct val="90000"/>
              </a:lnSpc>
            </a:pPr>
            <a:r>
              <a:rPr lang="en-US" b="0" dirty="0" smtClean="0"/>
              <a:t>	PLA students earned bachelor’s degrees faster, compared with non-PLA students – between 2.5 and 10.1 months faster, depending upon the number of PLA credits earned. </a:t>
            </a:r>
          </a:p>
          <a:p>
            <a:pPr eaLnBrk="1" hangingPunct="1">
              <a:lnSpc>
                <a:spcPct val="90000"/>
              </a:lnSpc>
            </a:pPr>
            <a:endParaRPr lang="en-US" b="0" dirty="0" smtClean="0"/>
          </a:p>
          <a:p>
            <a:pPr eaLnBrk="1" hangingPunct="1">
              <a:lnSpc>
                <a:spcPct val="90000"/>
              </a:lnSpc>
            </a:pPr>
            <a:endParaRPr lang="en-US" sz="1800" dirty="0" smtClean="0"/>
          </a:p>
          <a:p>
            <a:pPr eaLnBrk="1" hangingPunct="1">
              <a:lnSpc>
                <a:spcPct val="90000"/>
              </a:lnSpc>
            </a:pPr>
            <a:endParaRPr lang="en-US" sz="1800" dirty="0" smtClean="0"/>
          </a:p>
        </p:txBody>
      </p:sp>
      <p:sp>
        <p:nvSpPr>
          <p:cNvPr id="2" name="Slide Number Placeholder 1"/>
          <p:cNvSpPr>
            <a:spLocks noGrp="1"/>
          </p:cNvSpPr>
          <p:nvPr>
            <p:ph type="sldNum" sz="quarter" idx="12"/>
          </p:nvPr>
        </p:nvSpPr>
        <p:spPr/>
        <p:txBody>
          <a:bodyPr/>
          <a:lstStyle/>
          <a:p>
            <a:pPr>
              <a:defRPr/>
            </a:pPr>
            <a:fld id="{17D591DD-3080-4174-902E-1D5B25E5775F}" type="slidenum">
              <a:rPr lang="en-US" smtClean="0"/>
              <a:pPr>
                <a:defRPr/>
              </a:pPr>
              <a:t>19</a:t>
            </a:fld>
            <a:endParaRPr lang="en-US" dirty="0"/>
          </a:p>
        </p:txBody>
      </p:sp>
      <p:pic>
        <p:nvPicPr>
          <p:cNvPr id="5" name="Picture 4" descr="thumbnai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005002" y="3810000"/>
            <a:ext cx="4138997" cy="1981200"/>
          </a:xfrm>
          <a:prstGeom prst="rect">
            <a:avLst/>
          </a:prstGeom>
        </p:spPr>
      </p:pic>
      <p:sp>
        <p:nvSpPr>
          <p:cNvPr id="6" name="TextBox 5"/>
          <p:cNvSpPr txBox="1"/>
          <p:nvPr/>
        </p:nvSpPr>
        <p:spPr>
          <a:xfrm>
            <a:off x="1143000" y="3124200"/>
            <a:ext cx="3657600" cy="2215991"/>
          </a:xfrm>
          <a:prstGeom prst="rect">
            <a:avLst/>
          </a:prstGeom>
          <a:noFill/>
        </p:spPr>
        <p:txBody>
          <a:bodyPr wrap="square" rtlCol="0">
            <a:spAutoFit/>
          </a:bodyPr>
          <a:lstStyle/>
          <a:p>
            <a:r>
              <a:rPr lang="en-US" sz="2000" dirty="0" smtClean="0">
                <a:latin typeface="+mj-lt"/>
              </a:rPr>
              <a:t>PLA earners with associate’s degrees saved on average between 1.5 and 4.5 months in earning their degrees, compared to non-PLA students earning associate’s degrees. </a:t>
            </a:r>
          </a:p>
          <a:p>
            <a:endParaRPr lang="en-US" sz="1600" b="1" dirty="0">
              <a:latin typeface="+mn-lt"/>
            </a:endParaRPr>
          </a:p>
        </p:txBody>
      </p:sp>
    </p:spTree>
    <p:extLst>
      <p:ext uri="{BB962C8B-B14F-4D97-AF65-F5344CB8AC3E}">
        <p14:creationId xmlns:p14="http://schemas.microsoft.com/office/powerpoint/2010/main" xmlns="" val="176706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85800"/>
            <a:ext cx="5410200" cy="457200"/>
          </a:xfrm>
        </p:spPr>
        <p:txBody>
          <a:bodyPr/>
          <a:lstStyle/>
          <a:p>
            <a:r>
              <a:rPr lang="en-US" sz="2800" dirty="0" smtClean="0"/>
              <a:t>About CAEL</a:t>
            </a:r>
            <a:endParaRPr lang="en-US" sz="2800" dirty="0"/>
          </a:p>
        </p:txBody>
      </p:sp>
      <p:sp>
        <p:nvSpPr>
          <p:cNvPr id="3" name="Content Placeholder 2"/>
          <p:cNvSpPr>
            <a:spLocks noGrp="1"/>
          </p:cNvSpPr>
          <p:nvPr>
            <p:ph idx="1"/>
          </p:nvPr>
        </p:nvSpPr>
        <p:spPr>
          <a:xfrm>
            <a:off x="914400" y="1676400"/>
            <a:ext cx="7520940" cy="3810000"/>
          </a:xfrm>
        </p:spPr>
        <p:txBody>
          <a:bodyPr/>
          <a:lstStyle/>
          <a:p>
            <a:pPr>
              <a:spcBef>
                <a:spcPts val="1800"/>
              </a:spcBef>
              <a:buBlip>
                <a:blip r:embed="rId2"/>
              </a:buBlip>
            </a:pPr>
            <a:r>
              <a:rPr lang="en-US" dirty="0" smtClean="0">
                <a:solidFill>
                  <a:schemeClr val="accent1">
                    <a:lumMod val="75000"/>
                  </a:schemeClr>
                </a:solidFill>
              </a:rPr>
              <a:t>CAEL is the Council for Adult and Experiential Learning</a:t>
            </a:r>
          </a:p>
          <a:p>
            <a:pPr>
              <a:spcBef>
                <a:spcPts val="1800"/>
              </a:spcBef>
              <a:buBlip>
                <a:blip r:embed="rId2"/>
              </a:buBlip>
            </a:pPr>
            <a:r>
              <a:rPr lang="en-US" dirty="0" smtClean="0">
                <a:solidFill>
                  <a:schemeClr val="accent1">
                    <a:lumMod val="75000"/>
                  </a:schemeClr>
                </a:solidFill>
              </a:rPr>
              <a:t>A 501(c)3 non-profit organization with 37 years of lifelong learning and workforce development experience</a:t>
            </a:r>
          </a:p>
          <a:p>
            <a:pPr>
              <a:spcBef>
                <a:spcPts val="1800"/>
              </a:spcBef>
              <a:buBlip>
                <a:blip r:embed="rId2"/>
              </a:buBlip>
            </a:pPr>
            <a:r>
              <a:rPr lang="en-US" dirty="0" smtClean="0">
                <a:solidFill>
                  <a:schemeClr val="accent1">
                    <a:lumMod val="75000"/>
                  </a:schemeClr>
                </a:solidFill>
              </a:rPr>
              <a:t>Mission to remove barriers to learning for the adult workforce</a:t>
            </a:r>
          </a:p>
          <a:p>
            <a:pPr>
              <a:spcBef>
                <a:spcPts val="1800"/>
              </a:spcBef>
              <a:buBlip>
                <a:blip r:embed="rId2"/>
              </a:buBlip>
            </a:pPr>
            <a:r>
              <a:rPr lang="en-US" dirty="0" smtClean="0">
                <a:solidFill>
                  <a:schemeClr val="accent1">
                    <a:lumMod val="75000"/>
                  </a:schemeClr>
                </a:solidFill>
              </a:rPr>
              <a:t>CAEL connects learning and work</a:t>
            </a:r>
          </a:p>
          <a:p>
            <a:pPr>
              <a:spcBef>
                <a:spcPts val="1800"/>
              </a:spcBef>
              <a:buBlip>
                <a:blip r:embed="rId2"/>
              </a:buBlip>
            </a:pPr>
            <a:r>
              <a:rPr lang="en-US" dirty="0" smtClean="0">
                <a:solidFill>
                  <a:schemeClr val="accent1">
                    <a:lumMod val="75000"/>
                  </a:schemeClr>
                </a:solidFill>
              </a:rPr>
              <a:t>CAEL has national network of hundreds of colleges and universities</a:t>
            </a:r>
          </a:p>
          <a:p>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Scale Up PLA</a:t>
            </a:r>
            <a:endParaRPr lang="en-US" dirty="0"/>
          </a:p>
        </p:txBody>
      </p:sp>
      <p:sp>
        <p:nvSpPr>
          <p:cNvPr id="3" name="Content Placeholder 2"/>
          <p:cNvSpPr>
            <a:spLocks noGrp="1"/>
          </p:cNvSpPr>
          <p:nvPr>
            <p:ph idx="1"/>
          </p:nvPr>
        </p:nvSpPr>
        <p:spPr>
          <a:xfrm>
            <a:off x="685800" y="1905000"/>
            <a:ext cx="7520940" cy="3810000"/>
          </a:xfrm>
        </p:spPr>
        <p:txBody>
          <a:bodyPr/>
          <a:lstStyle/>
          <a:p>
            <a:r>
              <a:rPr lang="en-US" dirty="0" smtClean="0"/>
              <a:t>	Only 66% of higher education institutions offer portfolio method; most serve </a:t>
            </a:r>
            <a:r>
              <a:rPr lang="en-US" dirty="0" smtClean="0">
                <a:solidFill>
                  <a:srgbClr val="FF0000"/>
                </a:solidFill>
              </a:rPr>
              <a:t>very few students </a:t>
            </a:r>
            <a:r>
              <a:rPr lang="en-US" dirty="0" smtClean="0"/>
              <a:t>annually</a:t>
            </a:r>
          </a:p>
          <a:p>
            <a:endParaRPr lang="en-US" dirty="0" smtClean="0"/>
          </a:p>
          <a:p>
            <a:r>
              <a:rPr lang="en-US" dirty="0" smtClean="0"/>
              <a:t>	Research indicates a need at institutions for more PLA, but a lack of capacity and resources</a:t>
            </a:r>
          </a:p>
          <a:p>
            <a:pPr lvl="3">
              <a:buClr>
                <a:schemeClr val="tx1">
                  <a:lumMod val="50000"/>
                  <a:lumOff val="50000"/>
                </a:schemeClr>
              </a:buClr>
              <a:buFont typeface="Wingdings" pitchFamily="2" charset="2"/>
              <a:buChar char="Ø"/>
            </a:pPr>
            <a:r>
              <a:rPr lang="en-US" b="1" dirty="0" smtClean="0">
                <a:solidFill>
                  <a:schemeClr val="accent3">
                    <a:lumMod val="75000"/>
                  </a:schemeClr>
                </a:solidFill>
              </a:rPr>
              <a:t>Specialized training for assessors, advisors, administrators</a:t>
            </a:r>
          </a:p>
          <a:p>
            <a:pPr lvl="3">
              <a:buClr>
                <a:schemeClr val="tx1">
                  <a:lumMod val="50000"/>
                  <a:lumOff val="50000"/>
                </a:schemeClr>
              </a:buClr>
              <a:buFont typeface="Wingdings" pitchFamily="2" charset="2"/>
              <a:buChar char="Ø"/>
            </a:pPr>
            <a:r>
              <a:rPr lang="en-US" b="1" dirty="0" smtClean="0">
                <a:solidFill>
                  <a:schemeClr val="accent3">
                    <a:lumMod val="75000"/>
                  </a:schemeClr>
                </a:solidFill>
              </a:rPr>
              <a:t>Time intensive program</a:t>
            </a:r>
          </a:p>
          <a:p>
            <a:pPr lvl="3">
              <a:buClr>
                <a:schemeClr val="tx1">
                  <a:lumMod val="50000"/>
                  <a:lumOff val="50000"/>
                </a:schemeClr>
              </a:buClr>
              <a:buFont typeface="Wingdings" pitchFamily="2" charset="2"/>
              <a:buChar char="Ø"/>
            </a:pPr>
            <a:r>
              <a:rPr lang="en-US" b="1" dirty="0" smtClean="0">
                <a:solidFill>
                  <a:schemeClr val="accent3">
                    <a:lumMod val="75000"/>
                  </a:schemeClr>
                </a:solidFill>
              </a:rPr>
              <a:t>Salaries, space, training, marketing</a:t>
            </a: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6781800" cy="1143000"/>
          </a:xfrm>
        </p:spPr>
        <p:txBody>
          <a:bodyPr/>
          <a:lstStyle/>
          <a:p>
            <a:pPr fontAlgn="auto">
              <a:spcAft>
                <a:spcPts val="0"/>
              </a:spcAft>
              <a:defRPr/>
            </a:pPr>
            <a:r>
              <a:rPr lang="en-US" sz="2800" dirty="0" smtClean="0"/>
              <a:t>Why CAEL Created LearningCOunts.org</a:t>
            </a:r>
            <a:endParaRPr lang="en-US" sz="2800" dirty="0"/>
          </a:p>
        </p:txBody>
      </p:sp>
      <p:sp>
        <p:nvSpPr>
          <p:cNvPr id="3" name="Content Placeholder 2"/>
          <p:cNvSpPr>
            <a:spLocks noGrp="1"/>
          </p:cNvSpPr>
          <p:nvPr>
            <p:ph idx="1"/>
          </p:nvPr>
        </p:nvSpPr>
        <p:spPr>
          <a:xfrm>
            <a:off x="838201" y="1828800"/>
            <a:ext cx="5715000" cy="3810000"/>
          </a:xfrm>
        </p:spPr>
        <p:txBody>
          <a:bodyPr rtlCol="0">
            <a:normAutofit/>
          </a:bodyPr>
          <a:lstStyle/>
          <a:p>
            <a:pPr fontAlgn="auto">
              <a:spcBef>
                <a:spcPts val="1800"/>
              </a:spcBef>
              <a:spcAft>
                <a:spcPts val="0"/>
              </a:spcAft>
              <a:buFont typeface="Wingdings" pitchFamily="2" charset="2"/>
              <a:buChar char="Ø"/>
              <a:defRPr/>
            </a:pPr>
            <a:r>
              <a:rPr lang="en-US" dirty="0" smtClean="0">
                <a:solidFill>
                  <a:schemeClr val="accent1">
                    <a:lumMod val="75000"/>
                  </a:schemeClr>
                </a:solidFill>
              </a:rPr>
              <a:t>Not enough colleges granting credit for prior learning</a:t>
            </a:r>
          </a:p>
          <a:p>
            <a:pPr fontAlgn="auto">
              <a:spcBef>
                <a:spcPts val="1800"/>
              </a:spcBef>
              <a:spcAft>
                <a:spcPts val="0"/>
              </a:spcAft>
              <a:buFont typeface="Wingdings" pitchFamily="2" charset="2"/>
              <a:buChar char="Ø"/>
              <a:defRPr/>
            </a:pPr>
            <a:r>
              <a:rPr lang="en-US" dirty="0" smtClean="0">
                <a:solidFill>
                  <a:schemeClr val="accent1">
                    <a:lumMod val="75000"/>
                  </a:schemeClr>
                </a:solidFill>
              </a:rPr>
              <a:t>Need for consistent standards </a:t>
            </a:r>
          </a:p>
          <a:p>
            <a:pPr fontAlgn="auto">
              <a:spcBef>
                <a:spcPts val="1800"/>
              </a:spcBef>
              <a:spcAft>
                <a:spcPts val="0"/>
              </a:spcAft>
              <a:buFont typeface="Wingdings" pitchFamily="2" charset="2"/>
              <a:buChar char="Ø"/>
              <a:defRPr/>
            </a:pPr>
            <a:r>
              <a:rPr lang="en-US" dirty="0" smtClean="0">
                <a:solidFill>
                  <a:schemeClr val="accent1">
                    <a:lumMod val="75000"/>
                  </a:schemeClr>
                </a:solidFill>
              </a:rPr>
              <a:t>Adult learners are not aware of PLA so they often repeat what they already know</a:t>
            </a:r>
          </a:p>
          <a:p>
            <a:pPr fontAlgn="auto">
              <a:spcBef>
                <a:spcPts val="1800"/>
              </a:spcBef>
              <a:spcAft>
                <a:spcPts val="0"/>
              </a:spcAft>
              <a:buFont typeface="Wingdings" pitchFamily="2" charset="2"/>
              <a:buChar char="Ø"/>
              <a:defRPr/>
            </a:pPr>
            <a:r>
              <a:rPr lang="en-US" dirty="0" smtClean="0">
                <a:solidFill>
                  <a:schemeClr val="accent1">
                    <a:lumMod val="75000"/>
                  </a:schemeClr>
                </a:solidFill>
              </a:rPr>
              <a:t>Need for a national, on-line approach with easy access </a:t>
            </a:r>
          </a:p>
          <a:p>
            <a:pPr fontAlgn="auto">
              <a:spcBef>
                <a:spcPts val="1800"/>
              </a:spcBef>
              <a:spcAft>
                <a:spcPts val="0"/>
              </a:spcAft>
              <a:buFont typeface="Wingdings" pitchFamily="2" charset="2"/>
              <a:buChar char="Ø"/>
              <a:defRPr/>
            </a:pPr>
            <a:r>
              <a:rPr lang="en-US" dirty="0" smtClean="0">
                <a:solidFill>
                  <a:schemeClr val="accent1">
                    <a:lumMod val="75000"/>
                  </a:schemeClr>
                </a:solidFill>
              </a:rPr>
              <a:t>Ability to use faculty experts nationwide to review learning portfolios in various disciplines</a:t>
            </a:r>
          </a:p>
          <a:p>
            <a:pPr fontAlgn="auto">
              <a:spcBef>
                <a:spcPts val="1800"/>
              </a:spcBef>
              <a:spcAft>
                <a:spcPts val="0"/>
              </a:spcAft>
              <a:buFont typeface="Arial" pitchFamily="34" charset="0"/>
              <a:buNone/>
              <a:defRPr/>
            </a:pPr>
            <a:endParaRPr lang="en-US" dirty="0" smtClean="0">
              <a:solidFill>
                <a:schemeClr val="accent1">
                  <a:lumMod val="75000"/>
                </a:schemeClr>
              </a:solidFill>
            </a:endParaRPr>
          </a:p>
          <a:p>
            <a:pPr fontAlgn="auto">
              <a:spcBef>
                <a:spcPts val="1800"/>
              </a:spcBef>
              <a:spcAft>
                <a:spcPts val="0"/>
              </a:spcAft>
              <a:buFont typeface="Arial" pitchFamily="34" charset="0"/>
              <a:buNone/>
              <a:defRPr/>
            </a:pPr>
            <a:endParaRPr lang="en-US" dirty="0" smtClean="0">
              <a:solidFill>
                <a:schemeClr val="accent1">
                  <a:lumMod val="75000"/>
                </a:schemeClr>
              </a:solidFill>
            </a:endParaRPr>
          </a:p>
        </p:txBody>
      </p:sp>
      <p:sp>
        <p:nvSpPr>
          <p:cNvPr id="5" name="Slide Number Placeholder 4"/>
          <p:cNvSpPr>
            <a:spLocks noGrp="1"/>
          </p:cNvSpPr>
          <p:nvPr>
            <p:ph type="sldNum" sz="quarter" idx="12"/>
          </p:nvPr>
        </p:nvSpPr>
        <p:spPr/>
        <p:txBody>
          <a:bodyPr/>
          <a:lstStyle/>
          <a:p>
            <a:pPr>
              <a:defRPr/>
            </a:pPr>
            <a:fld id="{7296391C-CD1F-419F-9270-EF8E8DE268C6}" type="slidenum">
              <a:rPr lang="en-US"/>
              <a:pPr>
                <a:defRPr/>
              </a:pPr>
              <a:t>21</a:t>
            </a:fld>
            <a:endParaRPr lang="en-US" dirty="0"/>
          </a:p>
        </p:txBody>
      </p:sp>
      <p:pic>
        <p:nvPicPr>
          <p:cNvPr id="6" name="Picture 3" descr="iStock_000004009404XSmall.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flipH="1">
            <a:off x="6324600" y="2133600"/>
            <a:ext cx="2490216"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BDE0A67-72A1-4794-BBBC-1B9B7EBE3601}" type="slidenum">
              <a:rPr lang="en-US"/>
              <a:pPr>
                <a:defRPr/>
              </a:pPr>
              <a:t>22</a:t>
            </a:fld>
            <a:endParaRPr lang="en-US" dirty="0"/>
          </a:p>
        </p:txBody>
      </p:sp>
      <p:pic>
        <p:nvPicPr>
          <p:cNvPr id="8" name="Picture 7" descr="learning-countsLOGOwTAG-right.jpg"/>
          <p:cNvPicPr>
            <a:picLocks noChangeAspect="1"/>
          </p:cNvPicPr>
          <p:nvPr/>
        </p:nvPicPr>
        <p:blipFill>
          <a:blip r:embed="rId2" cstate="print">
            <a:clrChange>
              <a:clrFrom>
                <a:srgbClr val="FFFFFE"/>
              </a:clrFrom>
              <a:clrTo>
                <a:srgbClr val="FFFFFE">
                  <a:alpha val="0"/>
                </a:srgbClr>
              </a:clrTo>
            </a:clrChange>
          </a:blip>
          <a:stretch>
            <a:fillRect/>
          </a:stretch>
        </p:blipFill>
        <p:spPr>
          <a:xfrm>
            <a:off x="872219" y="2362200"/>
            <a:ext cx="7585981" cy="243535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62200" y="685800"/>
            <a:ext cx="5257800" cy="457200"/>
          </a:xfrm>
        </p:spPr>
        <p:txBody>
          <a:bodyPr/>
          <a:lstStyle/>
          <a:p>
            <a:pPr fontAlgn="auto">
              <a:spcAft>
                <a:spcPts val="0"/>
              </a:spcAft>
              <a:defRPr/>
            </a:pPr>
            <a:r>
              <a:rPr lang="en-US" sz="2800" dirty="0" smtClean="0"/>
              <a:t>Learningcounts.org</a:t>
            </a:r>
            <a:endParaRPr lang="en-US" sz="2800" dirty="0"/>
          </a:p>
        </p:txBody>
      </p:sp>
      <p:sp>
        <p:nvSpPr>
          <p:cNvPr id="86018" name="Content Placeholder 2"/>
          <p:cNvSpPr>
            <a:spLocks noGrp="1"/>
          </p:cNvSpPr>
          <p:nvPr>
            <p:ph idx="1"/>
          </p:nvPr>
        </p:nvSpPr>
        <p:spPr>
          <a:xfrm>
            <a:off x="914400" y="1676400"/>
            <a:ext cx="6553200" cy="3810000"/>
          </a:xfrm>
        </p:spPr>
        <p:txBody>
          <a:bodyPr/>
          <a:lstStyle/>
          <a:p>
            <a:pPr>
              <a:spcBef>
                <a:spcPts val="1800"/>
              </a:spcBef>
              <a:buFont typeface="Wingdings" pitchFamily="2" charset="2"/>
              <a:buChar char="Ø"/>
            </a:pPr>
            <a:r>
              <a:rPr lang="en-US" dirty="0" smtClean="0">
                <a:solidFill>
                  <a:schemeClr val="accent1">
                    <a:lumMod val="75000"/>
                  </a:schemeClr>
                </a:solidFill>
              </a:rPr>
              <a:t>LC.org educates students (adult learners), colleges, universities, employers and workforce organizations about the various ways individuals </a:t>
            </a:r>
            <a:r>
              <a:rPr lang="en-US" dirty="0" smtClean="0"/>
              <a:t>can earn college credit for learning acquired from work and life experience</a:t>
            </a:r>
          </a:p>
          <a:p>
            <a:pPr>
              <a:spcBef>
                <a:spcPts val="1800"/>
              </a:spcBef>
              <a:buFont typeface="Wingdings" pitchFamily="2" charset="2"/>
              <a:buChar char="Ø"/>
            </a:pPr>
            <a:r>
              <a:rPr lang="en-US" dirty="0" smtClean="0">
                <a:solidFill>
                  <a:schemeClr val="accent1">
                    <a:lumMod val="75000"/>
                  </a:schemeClr>
                </a:solidFill>
              </a:rPr>
              <a:t>LC.org provides CAEL 100: Prior Learning Assessment Theory and Practice, </a:t>
            </a:r>
            <a:r>
              <a:rPr lang="en-US" dirty="0" smtClean="0"/>
              <a:t>a 3-credit </a:t>
            </a:r>
            <a:r>
              <a:rPr lang="en-US" dirty="0" smtClean="0"/>
              <a:t>, 6-week </a:t>
            </a:r>
            <a:r>
              <a:rPr lang="en-US" dirty="0" smtClean="0"/>
              <a:t>on-line course</a:t>
            </a:r>
            <a:r>
              <a:rPr lang="en-US" dirty="0" smtClean="0">
                <a:solidFill>
                  <a:schemeClr val="accent1">
                    <a:lumMod val="75000"/>
                  </a:schemeClr>
                </a:solidFill>
              </a:rPr>
              <a:t>, and also </a:t>
            </a:r>
            <a:r>
              <a:rPr lang="en-US" dirty="0" smtClean="0"/>
              <a:t>provides an online portal </a:t>
            </a:r>
            <a:r>
              <a:rPr lang="en-US" dirty="0" smtClean="0">
                <a:solidFill>
                  <a:schemeClr val="accent1">
                    <a:lumMod val="75000"/>
                  </a:schemeClr>
                </a:solidFill>
              </a:rPr>
              <a:t>where students can build and submit, to faculty in appropriate subject areas, a portfolio that demonstrates their learning.  Learning must be at the college level to receive credit.</a:t>
            </a:r>
          </a:p>
          <a:p>
            <a:pPr>
              <a:spcBef>
                <a:spcPts val="1800"/>
              </a:spcBef>
            </a:pPr>
            <a:endParaRPr lang="en-US" dirty="0" smtClean="0">
              <a:solidFill>
                <a:schemeClr val="accent1">
                  <a:lumMod val="75000"/>
                </a:schemeClr>
              </a:solidFill>
            </a:endParaRPr>
          </a:p>
        </p:txBody>
      </p:sp>
      <p:sp>
        <p:nvSpPr>
          <p:cNvPr id="3" name="Slide Number Placeholder 2"/>
          <p:cNvSpPr>
            <a:spLocks noGrp="1"/>
          </p:cNvSpPr>
          <p:nvPr>
            <p:ph type="sldNum" sz="quarter" idx="12"/>
          </p:nvPr>
        </p:nvSpPr>
        <p:spPr/>
        <p:txBody>
          <a:bodyPr/>
          <a:lstStyle/>
          <a:p>
            <a:pPr>
              <a:defRPr/>
            </a:pPr>
            <a:fld id="{2791DB98-C3EC-4D78-B919-98B3B9DB4731}" type="slidenum">
              <a:rPr lang="en-US"/>
              <a:pPr>
                <a:defRPr/>
              </a:pPr>
              <a:t>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096000" cy="457200"/>
          </a:xfrm>
        </p:spPr>
        <p:txBody>
          <a:bodyPr/>
          <a:lstStyle/>
          <a:p>
            <a:pPr algn="ctr" fontAlgn="auto">
              <a:spcAft>
                <a:spcPts val="0"/>
              </a:spcAft>
              <a:defRPr/>
            </a:pPr>
            <a:r>
              <a:rPr lang="en-US" sz="2800" dirty="0" smtClean="0"/>
              <a:t>Learningcounts.org</a:t>
            </a:r>
            <a:endParaRPr lang="en-US" sz="2800" dirty="0"/>
          </a:p>
        </p:txBody>
      </p:sp>
      <p:sp>
        <p:nvSpPr>
          <p:cNvPr id="3" name="Content Placeholder 2"/>
          <p:cNvSpPr>
            <a:spLocks noGrp="1"/>
          </p:cNvSpPr>
          <p:nvPr>
            <p:ph idx="1"/>
          </p:nvPr>
        </p:nvSpPr>
        <p:spPr>
          <a:xfrm>
            <a:off x="914400" y="1676400"/>
            <a:ext cx="7467600" cy="4343400"/>
          </a:xfrm>
        </p:spPr>
        <p:txBody>
          <a:bodyPr rtlCol="0">
            <a:noAutofit/>
          </a:bodyPr>
          <a:lstStyle/>
          <a:p>
            <a:pPr fontAlgn="auto">
              <a:spcBef>
                <a:spcPts val="1800"/>
              </a:spcBef>
              <a:spcAft>
                <a:spcPts val="0"/>
              </a:spcAft>
              <a:buFont typeface="Wingdings" pitchFamily="2" charset="2"/>
              <a:buChar char="Ø"/>
              <a:defRPr/>
            </a:pPr>
            <a:r>
              <a:rPr lang="en-US" dirty="0" smtClean="0">
                <a:solidFill>
                  <a:schemeClr val="accent1">
                    <a:lumMod val="75000"/>
                  </a:schemeClr>
                </a:solidFill>
              </a:rPr>
              <a:t>ACE CREDIT has evaluated </a:t>
            </a:r>
            <a:r>
              <a:rPr lang="en-US" i="1" dirty="0" smtClean="0">
                <a:solidFill>
                  <a:schemeClr val="accent1">
                    <a:lumMod val="75000"/>
                  </a:schemeClr>
                </a:solidFill>
              </a:rPr>
              <a:t>CAEL 100: Prior Learning Assessment Theory and Practice </a:t>
            </a:r>
            <a:r>
              <a:rPr lang="en-US" dirty="0" smtClean="0">
                <a:solidFill>
                  <a:schemeClr val="accent1">
                    <a:lumMod val="75000"/>
                  </a:schemeClr>
                </a:solidFill>
              </a:rPr>
              <a:t>and recommended it for 3 lower-division credits </a:t>
            </a:r>
          </a:p>
          <a:p>
            <a:pPr fontAlgn="auto">
              <a:spcBef>
                <a:spcPts val="1800"/>
              </a:spcBef>
              <a:spcAft>
                <a:spcPts val="0"/>
              </a:spcAft>
              <a:buFont typeface="Wingdings" pitchFamily="2" charset="2"/>
              <a:buChar char="Ø"/>
              <a:defRPr/>
            </a:pPr>
            <a:r>
              <a:rPr lang="en-US" dirty="0" smtClean="0">
                <a:solidFill>
                  <a:schemeClr val="accent1">
                    <a:lumMod val="75000"/>
                  </a:schemeClr>
                </a:solidFill>
              </a:rPr>
              <a:t>ACE CREDIT will transcript credit recommendations made by LearningCounts.org faculty. To view a list of colleges and universities that accept ACE CREDIT transcripts, please visit </a:t>
            </a:r>
            <a:r>
              <a:rPr lang="en-US" dirty="0" smtClean="0">
                <a:solidFill>
                  <a:schemeClr val="accent1">
                    <a:lumMod val="75000"/>
                  </a:schemeClr>
                </a:solidFill>
                <a:hlinkClick r:id="rId2"/>
              </a:rPr>
              <a:t>http://www2.acenet.edu/programs/ccrs/adult_learners/</a:t>
            </a:r>
            <a:r>
              <a:rPr lang="en-US" dirty="0" smtClean="0">
                <a:solidFill>
                  <a:schemeClr val="accent1">
                    <a:lumMod val="75000"/>
                  </a:schemeClr>
                </a:solidFill>
              </a:rPr>
              <a:t> </a:t>
            </a:r>
          </a:p>
          <a:p>
            <a:pPr fontAlgn="auto">
              <a:spcBef>
                <a:spcPts val="1800"/>
              </a:spcBef>
              <a:spcAft>
                <a:spcPts val="0"/>
              </a:spcAft>
              <a:buFont typeface="Wingdings" pitchFamily="2" charset="2"/>
              <a:buChar char="Ø"/>
              <a:defRPr/>
            </a:pPr>
            <a:r>
              <a:rPr lang="en-US" dirty="0" smtClean="0">
                <a:solidFill>
                  <a:schemeClr val="accent1">
                    <a:lumMod val="75000"/>
                  </a:schemeClr>
                </a:solidFill>
              </a:rPr>
              <a:t>Partners in LearningCounts.org are the American Council on Education (ACE CREDIT) and the College Board</a:t>
            </a:r>
            <a:endParaRPr lang="en-US" dirty="0">
              <a:solidFill>
                <a:schemeClr val="accent1">
                  <a:lumMod val="75000"/>
                </a:schemeClr>
              </a:solidFill>
            </a:endParaRPr>
          </a:p>
          <a:p>
            <a:pPr fontAlgn="auto">
              <a:spcBef>
                <a:spcPts val="1800"/>
              </a:spcBef>
              <a:spcAft>
                <a:spcPts val="0"/>
              </a:spcAft>
              <a:buFont typeface="Arial" pitchFamily="34" charset="0"/>
              <a:buNone/>
              <a:defRPr/>
            </a:pPr>
            <a:endParaRPr lang="en-US" sz="1300" dirty="0" smtClean="0">
              <a:solidFill>
                <a:schemeClr val="accent1">
                  <a:lumMod val="75000"/>
                </a:schemeClr>
              </a:solidFill>
            </a:endParaRPr>
          </a:p>
          <a:p>
            <a:pPr fontAlgn="auto">
              <a:spcBef>
                <a:spcPts val="1800"/>
              </a:spcBef>
              <a:spcAft>
                <a:spcPts val="0"/>
              </a:spcAft>
              <a:buFont typeface="Arial" pitchFamily="34" charset="0"/>
              <a:buNone/>
              <a:defRPr/>
            </a:pPr>
            <a:endParaRPr lang="en-US" sz="1300" dirty="0" smtClean="0">
              <a:solidFill>
                <a:schemeClr val="accent1">
                  <a:lumMod val="75000"/>
                </a:schemeClr>
              </a:solidFill>
            </a:endParaRPr>
          </a:p>
          <a:p>
            <a:pPr fontAlgn="auto">
              <a:spcBef>
                <a:spcPts val="1800"/>
              </a:spcBef>
              <a:spcAft>
                <a:spcPts val="0"/>
              </a:spcAft>
              <a:buFont typeface="Arial" pitchFamily="34" charset="0"/>
              <a:buNone/>
              <a:defRPr/>
            </a:pPr>
            <a:endParaRPr lang="en-US" sz="1300" dirty="0" smtClean="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09984D-81E9-4F00-B4AE-4FACECD34016}"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4419600" cy="762000"/>
          </a:xfrm>
        </p:spPr>
        <p:txBody>
          <a:bodyPr/>
          <a:lstStyle/>
          <a:p>
            <a:pPr fontAlgn="auto">
              <a:spcAft>
                <a:spcPts val="0"/>
              </a:spcAft>
              <a:defRPr/>
            </a:pPr>
            <a:r>
              <a:rPr lang="en-US" sz="2800" dirty="0" smtClean="0"/>
              <a:t>LEARNINGCOUNTS.org fact sheet</a:t>
            </a:r>
            <a:endParaRPr lang="en-US" sz="2800" dirty="0"/>
          </a:p>
        </p:txBody>
      </p:sp>
      <p:sp>
        <p:nvSpPr>
          <p:cNvPr id="3" name="Content Placeholder 2"/>
          <p:cNvSpPr>
            <a:spLocks noGrp="1"/>
          </p:cNvSpPr>
          <p:nvPr>
            <p:ph idx="1"/>
          </p:nvPr>
        </p:nvSpPr>
        <p:spPr>
          <a:xfrm>
            <a:off x="914400" y="1752600"/>
            <a:ext cx="7521575" cy="3810000"/>
          </a:xfrm>
        </p:spPr>
        <p:txBody>
          <a:bodyPr rtlCol="0">
            <a:normAutofit/>
          </a:bodyPr>
          <a:lstStyle/>
          <a:p>
            <a:pPr marL="457200" indent="-457200" fontAlgn="auto">
              <a:spcBef>
                <a:spcPts val="1200"/>
              </a:spcBef>
              <a:spcAft>
                <a:spcPts val="0"/>
              </a:spcAft>
              <a:buFont typeface="Wingdings" pitchFamily="2" charset="2"/>
              <a:buChar char="Ø"/>
              <a:defRPr/>
            </a:pPr>
            <a:r>
              <a:rPr lang="en-US" dirty="0">
                <a:solidFill>
                  <a:schemeClr val="accent1">
                    <a:lumMod val="75000"/>
                  </a:schemeClr>
                </a:solidFill>
              </a:rPr>
              <a:t>Website first online class launched January 24, 2011</a:t>
            </a:r>
          </a:p>
          <a:p>
            <a:pPr marL="457200" indent="-457200" fontAlgn="auto">
              <a:spcBef>
                <a:spcPts val="1200"/>
              </a:spcBef>
              <a:spcAft>
                <a:spcPts val="0"/>
              </a:spcAft>
              <a:buFont typeface="Wingdings" pitchFamily="2" charset="2"/>
              <a:buChar char="Ø"/>
              <a:defRPr/>
            </a:pPr>
            <a:r>
              <a:rPr lang="en-US" dirty="0">
                <a:solidFill>
                  <a:schemeClr val="accent1">
                    <a:lumMod val="75000"/>
                  </a:schemeClr>
                </a:solidFill>
              </a:rPr>
              <a:t>Two sections </a:t>
            </a:r>
            <a:r>
              <a:rPr lang="en-US" dirty="0" smtClean="0">
                <a:solidFill>
                  <a:schemeClr val="accent1">
                    <a:lumMod val="75000"/>
                  </a:schemeClr>
                </a:solidFill>
              </a:rPr>
              <a:t>completed, two currently running, with another 3 to begin before July</a:t>
            </a:r>
            <a:endParaRPr lang="en-US" dirty="0">
              <a:solidFill>
                <a:schemeClr val="accent1">
                  <a:lumMod val="75000"/>
                </a:schemeClr>
              </a:solidFill>
            </a:endParaRPr>
          </a:p>
          <a:p>
            <a:pPr marL="457200" indent="-457200" fontAlgn="auto">
              <a:spcBef>
                <a:spcPts val="1200"/>
              </a:spcBef>
              <a:spcAft>
                <a:spcPts val="0"/>
              </a:spcAft>
              <a:buFont typeface="Wingdings" pitchFamily="2" charset="2"/>
              <a:buChar char="Ø"/>
              <a:defRPr/>
            </a:pPr>
            <a:r>
              <a:rPr lang="en-US" dirty="0">
                <a:solidFill>
                  <a:schemeClr val="accent1">
                    <a:lumMod val="75000"/>
                  </a:schemeClr>
                </a:solidFill>
              </a:rPr>
              <a:t>Over 500 LearningCounts.org </a:t>
            </a:r>
            <a:r>
              <a:rPr lang="en-US" dirty="0" smtClean="0">
                <a:solidFill>
                  <a:schemeClr val="accent1">
                    <a:lumMod val="75000"/>
                  </a:schemeClr>
                </a:solidFill>
              </a:rPr>
              <a:t>faculty assessors </a:t>
            </a:r>
            <a:endParaRPr lang="en-US" dirty="0">
              <a:solidFill>
                <a:schemeClr val="accent1">
                  <a:lumMod val="75000"/>
                </a:schemeClr>
              </a:solidFill>
            </a:endParaRPr>
          </a:p>
          <a:p>
            <a:pPr marL="457200" indent="-457200" fontAlgn="auto">
              <a:spcBef>
                <a:spcPts val="1200"/>
              </a:spcBef>
              <a:spcAft>
                <a:spcPts val="0"/>
              </a:spcAft>
              <a:buFont typeface="Wingdings" pitchFamily="2" charset="2"/>
              <a:buChar char="Ø"/>
              <a:defRPr/>
            </a:pPr>
            <a:r>
              <a:rPr lang="en-US" dirty="0">
                <a:solidFill>
                  <a:schemeClr val="accent1">
                    <a:lumMod val="75000"/>
                  </a:schemeClr>
                </a:solidFill>
              </a:rPr>
              <a:t>Over 80 </a:t>
            </a:r>
            <a:r>
              <a:rPr lang="en-US" dirty="0" smtClean="0">
                <a:solidFill>
                  <a:schemeClr val="accent1">
                    <a:lumMod val="75000"/>
                  </a:schemeClr>
                </a:solidFill>
              </a:rPr>
              <a:t>partner institutions </a:t>
            </a:r>
            <a:r>
              <a:rPr lang="en-US" dirty="0">
                <a:solidFill>
                  <a:schemeClr val="accent1">
                    <a:lumMod val="75000"/>
                  </a:schemeClr>
                </a:solidFill>
              </a:rPr>
              <a:t>have agreed to send students to LC.org for assessment and to accept the credit recommendations in transfer</a:t>
            </a:r>
          </a:p>
          <a:p>
            <a:pPr marL="457200" indent="-457200" fontAlgn="auto">
              <a:spcBef>
                <a:spcPts val="1200"/>
              </a:spcBef>
              <a:spcAft>
                <a:spcPts val="0"/>
              </a:spcAft>
              <a:buFont typeface="Wingdings" pitchFamily="2" charset="2"/>
              <a:buChar char="Ø"/>
              <a:defRPr/>
            </a:pPr>
            <a:r>
              <a:rPr lang="en-US" dirty="0">
                <a:solidFill>
                  <a:schemeClr val="accent1">
                    <a:lumMod val="75000"/>
                  </a:schemeClr>
                </a:solidFill>
              </a:rPr>
              <a:t>We are recruiting more colleges, universities and community colleges as </a:t>
            </a:r>
            <a:r>
              <a:rPr lang="en-US" dirty="0" smtClean="0">
                <a:solidFill>
                  <a:schemeClr val="accent1">
                    <a:lumMod val="75000"/>
                  </a:schemeClr>
                </a:solidFill>
              </a:rPr>
              <a:t>partner institutions</a:t>
            </a:r>
            <a:r>
              <a:rPr lang="en-US" dirty="0">
                <a:solidFill>
                  <a:schemeClr val="accent1">
                    <a:lumMod val="75000"/>
                  </a:schemeClr>
                </a:solidFill>
              </a:rPr>
              <a:t>, and </a:t>
            </a:r>
            <a:r>
              <a:rPr lang="en-US" dirty="0" smtClean="0">
                <a:solidFill>
                  <a:schemeClr val="accent1">
                    <a:lumMod val="75000"/>
                  </a:schemeClr>
                </a:solidFill>
              </a:rPr>
              <a:t>we are beginning to reach agreements </a:t>
            </a:r>
            <a:r>
              <a:rPr lang="en-US" dirty="0">
                <a:solidFill>
                  <a:schemeClr val="accent1">
                    <a:lumMod val="75000"/>
                  </a:schemeClr>
                </a:solidFill>
              </a:rPr>
              <a:t>with state systems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66A9C53-DB7A-48FB-B877-C1A9BA8306E6}"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5486400" cy="457200"/>
          </a:xfrm>
        </p:spPr>
        <p:txBody>
          <a:bodyPr/>
          <a:lstStyle/>
          <a:p>
            <a:r>
              <a:rPr lang="en-US" sz="2800" dirty="0" smtClean="0"/>
              <a:t>LearningCounts.org costs</a:t>
            </a:r>
            <a:endParaRPr lang="en-US" sz="2800" dirty="0"/>
          </a:p>
        </p:txBody>
      </p:sp>
      <p:sp>
        <p:nvSpPr>
          <p:cNvPr id="3" name="Content Placeholder 2"/>
          <p:cNvSpPr>
            <a:spLocks noGrp="1"/>
          </p:cNvSpPr>
          <p:nvPr>
            <p:ph idx="1"/>
          </p:nvPr>
        </p:nvSpPr>
        <p:spPr>
          <a:xfrm>
            <a:off x="914400" y="2057400"/>
            <a:ext cx="7520940" cy="3810000"/>
          </a:xfrm>
        </p:spPr>
        <p:txBody>
          <a:bodyPr/>
          <a:lstStyle/>
          <a:p>
            <a:pPr>
              <a:spcBef>
                <a:spcPts val="1800"/>
              </a:spcBef>
              <a:buFont typeface="Wingdings" pitchFamily="2" charset="2"/>
              <a:buChar char="Ø"/>
            </a:pPr>
            <a:r>
              <a:rPr lang="en-US" sz="2400" dirty="0" smtClean="0">
                <a:solidFill>
                  <a:schemeClr val="accent1">
                    <a:lumMod val="75000"/>
                  </a:schemeClr>
                </a:solidFill>
              </a:rPr>
              <a:t>Initial phone and email-based advising:  </a:t>
            </a:r>
            <a:r>
              <a:rPr lang="en-US" sz="2400" dirty="0" smtClean="0">
                <a:solidFill>
                  <a:srgbClr val="FF0000"/>
                </a:solidFill>
              </a:rPr>
              <a:t>No charge</a:t>
            </a:r>
          </a:p>
          <a:p>
            <a:pPr>
              <a:spcBef>
                <a:spcPts val="1800"/>
              </a:spcBef>
              <a:buFont typeface="Wingdings" pitchFamily="2" charset="2"/>
              <a:buChar char="Ø"/>
            </a:pPr>
            <a:r>
              <a:rPr lang="en-US" sz="2400" dirty="0" smtClean="0">
                <a:solidFill>
                  <a:schemeClr val="accent1">
                    <a:lumMod val="75000"/>
                  </a:schemeClr>
                </a:solidFill>
              </a:rPr>
              <a:t>6-week, three-credit portfolio preparation </a:t>
            </a:r>
            <a:r>
              <a:rPr lang="en-US" sz="2400" dirty="0">
                <a:solidFill>
                  <a:schemeClr val="accent1">
                    <a:lumMod val="75000"/>
                  </a:schemeClr>
                </a:solidFill>
              </a:rPr>
              <a:t>course: </a:t>
            </a:r>
            <a:r>
              <a:rPr lang="en-US" sz="2400" dirty="0" smtClean="0">
                <a:solidFill>
                  <a:srgbClr val="FF0000"/>
                </a:solidFill>
              </a:rPr>
              <a:t>$500 </a:t>
            </a:r>
          </a:p>
          <a:p>
            <a:pPr>
              <a:spcBef>
                <a:spcPts val="1800"/>
              </a:spcBef>
              <a:buFont typeface="Wingdings" pitchFamily="2" charset="2"/>
              <a:buChar char="Ø"/>
            </a:pPr>
            <a:r>
              <a:rPr lang="en-US" sz="2400" dirty="0" smtClean="0">
                <a:solidFill>
                  <a:schemeClr val="accent1">
                    <a:lumMod val="75000"/>
                  </a:schemeClr>
                </a:solidFill>
              </a:rPr>
              <a:t>Assessment costs for the evaluation of the portfolio: </a:t>
            </a:r>
            <a:r>
              <a:rPr lang="en-US" sz="2400" b="1" dirty="0" smtClean="0">
                <a:solidFill>
                  <a:srgbClr val="FF0000"/>
                </a:solidFill>
              </a:rPr>
              <a:t>$250 </a:t>
            </a:r>
            <a:r>
              <a:rPr lang="en-US" sz="2400" dirty="0" smtClean="0">
                <a:solidFill>
                  <a:schemeClr val="bg2">
                    <a:lumMod val="75000"/>
                  </a:schemeClr>
                </a:solidFill>
              </a:rPr>
              <a:t>for every 1-6 credits </a:t>
            </a:r>
            <a:r>
              <a:rPr lang="en-US" sz="2400" dirty="0">
                <a:solidFill>
                  <a:schemeClr val="bg2">
                    <a:lumMod val="75000"/>
                  </a:schemeClr>
                </a:solidFill>
              </a:rPr>
              <a:t>attempted </a:t>
            </a:r>
            <a:r>
              <a:rPr lang="en-US" sz="2400" u="sng" dirty="0">
                <a:solidFill>
                  <a:schemeClr val="bg2">
                    <a:lumMod val="75000"/>
                  </a:schemeClr>
                </a:solidFill>
              </a:rPr>
              <a:t>in the same </a:t>
            </a:r>
            <a:r>
              <a:rPr lang="en-US" sz="2400" u="sng" dirty="0" smtClean="0">
                <a:solidFill>
                  <a:schemeClr val="bg2">
                    <a:lumMod val="75000"/>
                  </a:schemeClr>
                </a:solidFill>
              </a:rPr>
              <a:t>discipline; </a:t>
            </a:r>
            <a:r>
              <a:rPr lang="en-US" sz="2400" u="sng" dirty="0" smtClean="0">
                <a:solidFill>
                  <a:srgbClr val="FF0000"/>
                </a:solidFill>
              </a:rPr>
              <a:t>$500 </a:t>
            </a:r>
            <a:r>
              <a:rPr lang="en-US" sz="2400" u="sng" dirty="0" smtClean="0">
                <a:solidFill>
                  <a:schemeClr val="bg2">
                    <a:lumMod val="75000"/>
                  </a:schemeClr>
                </a:solidFill>
              </a:rPr>
              <a:t>for  every 7-12 credits attempted in the same discipline, etc.</a:t>
            </a:r>
            <a:endParaRPr lang="en-US" sz="2400" u="sng" dirty="0">
              <a:solidFill>
                <a:schemeClr val="bg2">
                  <a:lumMod val="75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867400" cy="457200"/>
          </a:xfrm>
        </p:spPr>
        <p:txBody>
          <a:bodyPr/>
          <a:lstStyle/>
          <a:p>
            <a:pPr fontAlgn="auto">
              <a:spcAft>
                <a:spcPts val="0"/>
              </a:spcAft>
              <a:defRPr/>
            </a:pPr>
            <a:r>
              <a:rPr lang="en-US" sz="2800" dirty="0" smtClean="0"/>
              <a:t>Sample </a:t>
            </a:r>
            <a:r>
              <a:rPr lang="en-US" sz="2800" dirty="0" smtClean="0"/>
              <a:t>Partner </a:t>
            </a:r>
            <a:r>
              <a:rPr lang="en-US" sz="2800" dirty="0" smtClean="0"/>
              <a:t>Institutions</a:t>
            </a:r>
            <a:endParaRPr lang="en-US" sz="2800" dirty="0"/>
          </a:p>
        </p:txBody>
      </p:sp>
      <p:sp>
        <p:nvSpPr>
          <p:cNvPr id="88066" name="Content Placeholder 2"/>
          <p:cNvSpPr>
            <a:spLocks noGrp="1"/>
          </p:cNvSpPr>
          <p:nvPr>
            <p:ph idx="1"/>
          </p:nvPr>
        </p:nvSpPr>
        <p:spPr>
          <a:xfrm>
            <a:off x="533400" y="1295400"/>
            <a:ext cx="7315200" cy="762000"/>
          </a:xfrm>
        </p:spPr>
        <p:txBody>
          <a:bodyPr/>
          <a:lstStyle/>
          <a:p>
            <a:r>
              <a:rPr lang="en-US" dirty="0" smtClean="0">
                <a:solidFill>
                  <a:schemeClr val="accent1">
                    <a:lumMod val="75000"/>
                  </a:schemeClr>
                </a:solidFill>
              </a:rPr>
              <a:t>	Over 80 colleges and universities serving as LearningCounts.org </a:t>
            </a:r>
            <a:r>
              <a:rPr lang="en-US" dirty="0" smtClean="0">
                <a:solidFill>
                  <a:schemeClr val="accent1">
                    <a:lumMod val="75000"/>
                  </a:schemeClr>
                </a:solidFill>
              </a:rPr>
              <a:t>partner </a:t>
            </a:r>
            <a:r>
              <a:rPr lang="en-US" dirty="0" smtClean="0">
                <a:solidFill>
                  <a:schemeClr val="accent1">
                    <a:lumMod val="75000"/>
                  </a:schemeClr>
                </a:solidFill>
              </a:rPr>
              <a:t>institutions</a:t>
            </a:r>
          </a:p>
          <a:p>
            <a:endParaRPr lang="en-US" dirty="0" smtClean="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87DA0B3-021B-41D8-98DF-A81536521E63}" type="slidenum">
              <a:rPr lang="en-US"/>
              <a:pPr>
                <a:defRPr/>
              </a:pPr>
              <a:t>27</a:t>
            </a:fld>
            <a:endParaRPr lang="en-US" dirty="0"/>
          </a:p>
        </p:txBody>
      </p:sp>
      <p:pic>
        <p:nvPicPr>
          <p:cNvPr id="88069" name="Picture 5"/>
          <p:cNvPicPr>
            <a:picLocks noChangeAspect="1"/>
          </p:cNvPicPr>
          <p:nvPr/>
        </p:nvPicPr>
        <p:blipFill>
          <a:blip r:embed="rId2" cstate="print"/>
          <a:srcRect/>
          <a:stretch>
            <a:fillRect/>
          </a:stretch>
        </p:blipFill>
        <p:spPr bwMode="auto">
          <a:xfrm>
            <a:off x="8056563" y="2438400"/>
            <a:ext cx="1087437" cy="1087438"/>
          </a:xfrm>
          <a:prstGeom prst="rect">
            <a:avLst/>
          </a:prstGeom>
          <a:noFill/>
          <a:ln w="9525">
            <a:noFill/>
            <a:miter lim="800000"/>
            <a:headEnd/>
            <a:tailEnd/>
          </a:ln>
        </p:spPr>
      </p:pic>
      <p:pic>
        <p:nvPicPr>
          <p:cNvPr id="88070" name="Picture 6"/>
          <p:cNvPicPr>
            <a:picLocks noChangeAspect="1"/>
          </p:cNvPicPr>
          <p:nvPr/>
        </p:nvPicPr>
        <p:blipFill>
          <a:blip r:embed="rId3" cstate="print"/>
          <a:srcRect/>
          <a:stretch>
            <a:fillRect/>
          </a:stretch>
        </p:blipFill>
        <p:spPr bwMode="auto">
          <a:xfrm>
            <a:off x="381000" y="2017713"/>
            <a:ext cx="1447800" cy="1447800"/>
          </a:xfrm>
          <a:prstGeom prst="rect">
            <a:avLst/>
          </a:prstGeom>
          <a:noFill/>
          <a:ln w="9525">
            <a:noFill/>
            <a:miter lim="800000"/>
            <a:headEnd/>
            <a:tailEnd/>
          </a:ln>
        </p:spPr>
      </p:pic>
      <p:pic>
        <p:nvPicPr>
          <p:cNvPr id="88071" name="Picture 7"/>
          <p:cNvPicPr>
            <a:picLocks noChangeAspect="1"/>
          </p:cNvPicPr>
          <p:nvPr/>
        </p:nvPicPr>
        <p:blipFill>
          <a:blip r:embed="rId4" cstate="print"/>
          <a:srcRect/>
          <a:stretch>
            <a:fillRect/>
          </a:stretch>
        </p:blipFill>
        <p:spPr bwMode="auto">
          <a:xfrm>
            <a:off x="2438400" y="3124200"/>
            <a:ext cx="1957388" cy="506413"/>
          </a:xfrm>
          <a:prstGeom prst="rect">
            <a:avLst/>
          </a:prstGeom>
          <a:noFill/>
          <a:ln w="9525">
            <a:noFill/>
            <a:miter lim="800000"/>
            <a:headEnd/>
            <a:tailEnd/>
          </a:ln>
        </p:spPr>
      </p:pic>
      <p:pic>
        <p:nvPicPr>
          <p:cNvPr id="88072" name="Picture 8"/>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36550" y="3405188"/>
            <a:ext cx="1295400" cy="763587"/>
          </a:xfrm>
          <a:prstGeom prst="rect">
            <a:avLst/>
          </a:prstGeom>
          <a:noFill/>
          <a:ln w="9525">
            <a:noFill/>
            <a:miter lim="800000"/>
            <a:headEnd/>
            <a:tailEnd/>
          </a:ln>
        </p:spPr>
      </p:pic>
      <p:pic>
        <p:nvPicPr>
          <p:cNvPr id="88073" name="Picture 9"/>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4495800" y="2709862"/>
            <a:ext cx="1316038" cy="947738"/>
          </a:xfrm>
          <a:prstGeom prst="rect">
            <a:avLst/>
          </a:prstGeom>
          <a:noFill/>
          <a:ln w="9525">
            <a:noFill/>
            <a:miter lim="800000"/>
            <a:headEnd/>
            <a:tailEnd/>
          </a:ln>
        </p:spPr>
      </p:pic>
      <p:pic>
        <p:nvPicPr>
          <p:cNvPr id="88074" name="Picture 11"/>
          <p:cNvPicPr>
            <a:picLocks noChangeAspect="1"/>
          </p:cNvPicPr>
          <p:nvPr/>
        </p:nvPicPr>
        <p:blipFill>
          <a:blip r:embed="rId7" cstate="print"/>
          <a:srcRect/>
          <a:stretch>
            <a:fillRect/>
          </a:stretch>
        </p:blipFill>
        <p:spPr bwMode="auto">
          <a:xfrm>
            <a:off x="5610225" y="3848100"/>
            <a:ext cx="1709738" cy="495300"/>
          </a:xfrm>
          <a:prstGeom prst="rect">
            <a:avLst/>
          </a:prstGeom>
          <a:noFill/>
          <a:ln w="9525">
            <a:noFill/>
            <a:miter lim="800000"/>
            <a:headEnd/>
            <a:tailEnd/>
          </a:ln>
        </p:spPr>
      </p:pic>
      <p:pic>
        <p:nvPicPr>
          <p:cNvPr id="88075" name="Picture 14"/>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1905000" y="3733800"/>
            <a:ext cx="1204913" cy="1204913"/>
          </a:xfrm>
          <a:prstGeom prst="rect">
            <a:avLst/>
          </a:prstGeom>
          <a:noFill/>
          <a:ln w="9525">
            <a:noFill/>
            <a:miter lim="800000"/>
            <a:headEnd/>
            <a:tailEnd/>
          </a:ln>
        </p:spPr>
      </p:pic>
      <p:pic>
        <p:nvPicPr>
          <p:cNvPr id="88076" name="Picture 15"/>
          <p:cNvPicPr>
            <a:picLocks noChangeAspect="1"/>
          </p:cNvPicPr>
          <p:nvPr/>
        </p:nvPicPr>
        <p:blipFill>
          <a:blip r:embed="rId9" cstate="print"/>
          <a:srcRect/>
          <a:stretch>
            <a:fillRect/>
          </a:stretch>
        </p:blipFill>
        <p:spPr bwMode="auto">
          <a:xfrm>
            <a:off x="4802188" y="4953000"/>
            <a:ext cx="1905000" cy="628650"/>
          </a:xfrm>
          <a:prstGeom prst="rect">
            <a:avLst/>
          </a:prstGeom>
          <a:noFill/>
          <a:ln w="9525">
            <a:noFill/>
            <a:miter lim="800000"/>
            <a:headEnd/>
            <a:tailEnd/>
          </a:ln>
        </p:spPr>
      </p:pic>
      <p:pic>
        <p:nvPicPr>
          <p:cNvPr id="88077" name="Picture 16"/>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7515225" y="3730625"/>
            <a:ext cx="1446213" cy="917575"/>
          </a:xfrm>
          <a:prstGeom prst="rect">
            <a:avLst/>
          </a:prstGeom>
          <a:noFill/>
          <a:ln w="9525">
            <a:noFill/>
            <a:miter lim="800000"/>
            <a:headEnd/>
            <a:tailEnd/>
          </a:ln>
        </p:spPr>
      </p:pic>
      <p:pic>
        <p:nvPicPr>
          <p:cNvPr id="88078" name="Picture 17"/>
          <p:cNvPicPr>
            <a:picLocks noChangeAspect="1"/>
          </p:cNvPicPr>
          <p:nvPr/>
        </p:nvPicPr>
        <p:blipFill>
          <a:blip r:embed="rId11" cstate="print"/>
          <a:srcRect/>
          <a:stretch>
            <a:fillRect/>
          </a:stretch>
        </p:blipFill>
        <p:spPr bwMode="auto">
          <a:xfrm>
            <a:off x="6248400" y="2781300"/>
            <a:ext cx="1622425" cy="876300"/>
          </a:xfrm>
          <a:prstGeom prst="rect">
            <a:avLst/>
          </a:prstGeom>
          <a:noFill/>
          <a:ln w="9525">
            <a:noFill/>
            <a:miter lim="800000"/>
            <a:headEnd/>
            <a:tailEnd/>
          </a:ln>
        </p:spPr>
      </p:pic>
      <p:pic>
        <p:nvPicPr>
          <p:cNvPr id="88079" name="Picture 19"/>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7239000" y="4876800"/>
            <a:ext cx="1514475" cy="704850"/>
          </a:xfrm>
          <a:prstGeom prst="rect">
            <a:avLst/>
          </a:prstGeom>
          <a:noFill/>
          <a:ln w="9525">
            <a:noFill/>
            <a:miter lim="800000"/>
            <a:headEnd/>
            <a:tailEnd/>
          </a:ln>
        </p:spPr>
      </p:pic>
      <p:pic>
        <p:nvPicPr>
          <p:cNvPr id="88080" name="Picture 20"/>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4246563" y="4489450"/>
            <a:ext cx="2400300" cy="323850"/>
          </a:xfrm>
          <a:prstGeom prst="rect">
            <a:avLst/>
          </a:prstGeom>
          <a:noFill/>
          <a:ln w="9525">
            <a:noFill/>
            <a:miter lim="800000"/>
            <a:headEnd/>
            <a:tailEnd/>
          </a:ln>
        </p:spPr>
      </p:pic>
      <p:pic>
        <p:nvPicPr>
          <p:cNvPr id="88081" name="Picture 21"/>
          <p:cNvPicPr>
            <a:picLocks noChangeAspect="1"/>
          </p:cNvPicPr>
          <p:nvPr/>
        </p:nvPicPr>
        <p:blipFill>
          <a:blip r:embed="rId14" cstate="print"/>
          <a:srcRect/>
          <a:stretch>
            <a:fillRect/>
          </a:stretch>
        </p:blipFill>
        <p:spPr bwMode="auto">
          <a:xfrm>
            <a:off x="3505200" y="3962400"/>
            <a:ext cx="1562100" cy="444500"/>
          </a:xfrm>
          <a:prstGeom prst="rect">
            <a:avLst/>
          </a:prstGeom>
          <a:noFill/>
          <a:ln w="9525">
            <a:noFill/>
            <a:miter lim="800000"/>
            <a:headEnd/>
            <a:tailEnd/>
          </a:ln>
        </p:spPr>
      </p:pic>
      <p:pic>
        <p:nvPicPr>
          <p:cNvPr id="88082" name="Picture 22"/>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381000" y="4713288"/>
            <a:ext cx="1276350" cy="919162"/>
          </a:xfrm>
          <a:prstGeom prst="rect">
            <a:avLst/>
          </a:prstGeom>
          <a:noFill/>
          <a:ln w="9525">
            <a:noFill/>
            <a:miter lim="800000"/>
            <a:headEnd/>
            <a:tailEnd/>
          </a:ln>
        </p:spPr>
      </p:pic>
      <p:pic>
        <p:nvPicPr>
          <p:cNvPr id="88083" name="Picture 24"/>
          <p:cNvPicPr>
            <a:picLocks noChangeAspect="1"/>
          </p:cNvPicPr>
          <p:nvPr/>
        </p:nvPicPr>
        <p:blipFill>
          <a:blip r:embed="rId16" cstate="print">
            <a:clrChange>
              <a:clrFrom>
                <a:srgbClr val="FFFFFF"/>
              </a:clrFrom>
              <a:clrTo>
                <a:srgbClr val="FFFFFF">
                  <a:alpha val="0"/>
                </a:srgbClr>
              </a:clrTo>
            </a:clrChange>
          </a:blip>
          <a:srcRect/>
          <a:stretch>
            <a:fillRect/>
          </a:stretch>
        </p:blipFill>
        <p:spPr bwMode="auto">
          <a:xfrm>
            <a:off x="2289175" y="5126038"/>
            <a:ext cx="1874838" cy="600075"/>
          </a:xfrm>
          <a:prstGeom prst="rect">
            <a:avLst/>
          </a:prstGeom>
          <a:noFill/>
          <a:ln w="9525">
            <a:noFill/>
            <a:miter lim="800000"/>
            <a:headEnd/>
            <a:tailEnd/>
          </a:ln>
        </p:spPr>
      </p:pic>
      <p:pic>
        <p:nvPicPr>
          <p:cNvPr id="88084" name="Picture 23" descr="alamo-colleges-logo.png"/>
          <p:cNvPicPr>
            <a:picLocks noChangeAspect="1"/>
          </p:cNvPicPr>
          <p:nvPr/>
        </p:nvPicPr>
        <p:blipFill>
          <a:blip r:embed="rId17" cstate="print"/>
          <a:srcRect/>
          <a:stretch>
            <a:fillRect/>
          </a:stretch>
        </p:blipFill>
        <p:spPr bwMode="auto">
          <a:xfrm>
            <a:off x="1981200" y="2438400"/>
            <a:ext cx="2128838" cy="457200"/>
          </a:xfrm>
          <a:prstGeom prst="rect">
            <a:avLst/>
          </a:prstGeom>
          <a:noFill/>
          <a:ln w="9525">
            <a:noFill/>
            <a:miter lim="800000"/>
            <a:headEnd/>
            <a:tailEnd/>
          </a:ln>
        </p:spPr>
      </p:pic>
      <p:pic>
        <p:nvPicPr>
          <p:cNvPr id="88085" name="Picture 25" descr="South Seattle.gif"/>
          <p:cNvPicPr>
            <a:picLocks noChangeAspect="1"/>
          </p:cNvPicPr>
          <p:nvPr/>
        </p:nvPicPr>
        <p:blipFill>
          <a:blip r:embed="rId18" cstate="print"/>
          <a:srcRect/>
          <a:stretch>
            <a:fillRect/>
          </a:stretch>
        </p:blipFill>
        <p:spPr bwMode="auto">
          <a:xfrm>
            <a:off x="4171950" y="2343150"/>
            <a:ext cx="398145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WhoM</a:t>
            </a:r>
            <a:r>
              <a:rPr lang="en-US" dirty="0" smtClean="0"/>
              <a:t> Will It Serve?</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28</a:t>
            </a:fld>
            <a:endParaRPr lang="en-US" dirty="0"/>
          </a:p>
        </p:txBody>
      </p:sp>
      <p:pic>
        <p:nvPicPr>
          <p:cNvPr id="6" name="Picture 5" descr="union-guys.jpg"/>
          <p:cNvPicPr>
            <a:picLocks noChangeAspect="1"/>
          </p:cNvPicPr>
          <p:nvPr/>
        </p:nvPicPr>
        <p:blipFill>
          <a:blip r:embed="rId2" cstate="print"/>
          <a:stretch>
            <a:fillRect/>
          </a:stretch>
        </p:blipFill>
        <p:spPr>
          <a:xfrm>
            <a:off x="1600200" y="1600200"/>
            <a:ext cx="3505200" cy="2334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Stock_000013263432Small.jpg"/>
          <p:cNvPicPr>
            <a:picLocks noChangeAspect="1"/>
          </p:cNvPicPr>
          <p:nvPr/>
        </p:nvPicPr>
        <p:blipFill>
          <a:blip r:embed="rId3" cstate="print"/>
          <a:stretch>
            <a:fillRect/>
          </a:stretch>
        </p:blipFill>
        <p:spPr>
          <a:xfrm>
            <a:off x="4876800" y="2032116"/>
            <a:ext cx="2515005" cy="37680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iStock_000009402270Medium.jpg"/>
          <p:cNvPicPr>
            <a:picLocks noChangeAspect="1"/>
          </p:cNvPicPr>
          <p:nvPr/>
        </p:nvPicPr>
        <p:blipFill>
          <a:blip r:embed="rId4" cstate="print"/>
          <a:stretch>
            <a:fillRect/>
          </a:stretch>
        </p:blipFill>
        <p:spPr>
          <a:xfrm>
            <a:off x="1447800" y="3251317"/>
            <a:ext cx="3657600" cy="24362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Whom Will It Serve?</a:t>
            </a:r>
            <a:endParaRPr lang="en-US" dirty="0"/>
          </a:p>
        </p:txBody>
      </p:sp>
      <p:sp>
        <p:nvSpPr>
          <p:cNvPr id="3" name="Content Placeholder 2"/>
          <p:cNvSpPr>
            <a:spLocks noGrp="1"/>
          </p:cNvSpPr>
          <p:nvPr>
            <p:ph idx="1"/>
          </p:nvPr>
        </p:nvSpPr>
        <p:spPr>
          <a:xfrm>
            <a:off x="990600" y="1752600"/>
            <a:ext cx="6731508" cy="3556374"/>
          </a:xfrm>
        </p:spPr>
        <p:txBody>
          <a:bodyPr/>
          <a:lstStyle/>
          <a:p>
            <a:r>
              <a:rPr lang="en-US" dirty="0" smtClean="0"/>
              <a:t>Individuals Already Enrolled in School</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29</a:t>
            </a:fld>
            <a:endParaRPr lang="en-US" dirty="0"/>
          </a:p>
        </p:txBody>
      </p:sp>
      <p:pic>
        <p:nvPicPr>
          <p:cNvPr id="6" name="Picture 5" descr="3194605_med.jpg"/>
          <p:cNvPicPr>
            <a:picLocks noChangeAspect="1"/>
          </p:cNvPicPr>
          <p:nvPr/>
        </p:nvPicPr>
        <p:blipFill>
          <a:blip r:embed="rId2" cstate="print"/>
          <a:stretch>
            <a:fillRect/>
          </a:stretch>
        </p:blipFill>
        <p:spPr>
          <a:xfrm>
            <a:off x="4191000" y="2438400"/>
            <a:ext cx="4451595" cy="29683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6248400" cy="838200"/>
          </a:xfrm>
        </p:spPr>
        <p:txBody>
          <a:bodyPr/>
          <a:lstStyle/>
          <a:p>
            <a:pPr>
              <a:defRPr/>
            </a:pPr>
            <a:r>
              <a:rPr lang="en-US" dirty="0" smtClean="0"/>
              <a:t>CAEL’s Intermediary Role</a:t>
            </a:r>
          </a:p>
        </p:txBody>
      </p:sp>
      <p:sp>
        <p:nvSpPr>
          <p:cNvPr id="2" name="Slide Number Placeholder 1"/>
          <p:cNvSpPr>
            <a:spLocks noGrp="1"/>
          </p:cNvSpPr>
          <p:nvPr>
            <p:ph type="sldNum" sz="quarter" idx="10"/>
          </p:nvPr>
        </p:nvSpPr>
        <p:spPr/>
        <p:txBody>
          <a:bodyPr/>
          <a:lstStyle/>
          <a:p>
            <a:pPr>
              <a:defRPr/>
            </a:pPr>
            <a:fld id="{58EC1F0E-E253-4A5C-A9BB-7263BCC573DC}" type="slidenum">
              <a:rPr lang="en-US" smtClean="0"/>
              <a:pPr>
                <a:defRPr/>
              </a:pPr>
              <a:t>3</a:t>
            </a:fld>
            <a:endParaRPr lang="en-US"/>
          </a:p>
        </p:txBody>
      </p:sp>
      <p:graphicFrame>
        <p:nvGraphicFramePr>
          <p:cNvPr id="5" name="Diagram 4"/>
          <p:cNvGraphicFramePr/>
          <p:nvPr>
            <p:extLst>
              <p:ext uri="{D42A27DB-BD31-4B8C-83A1-F6EECF244321}">
                <p14:modId xmlns:p14="http://schemas.microsoft.com/office/powerpoint/2010/main" xmlns="" val="1023902576"/>
              </p:ext>
            </p:extLst>
          </p:nvPr>
        </p:nvGraphicFramePr>
        <p:xfrm>
          <a:off x="838200" y="914400"/>
          <a:ext cx="7239000" cy="564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6800" y="838200"/>
            <a:ext cx="6019800" cy="923330"/>
          </a:xfrm>
          <a:prstGeom prst="rect">
            <a:avLst/>
          </a:prstGeom>
          <a:noFill/>
        </p:spPr>
        <p:txBody>
          <a:bodyPr wrap="square" rtlCol="0">
            <a:spAutoFit/>
          </a:bodyPr>
          <a:lstStyle/>
          <a:p>
            <a:pPr lvl="0"/>
            <a:r>
              <a:rPr lang="en-US" dirty="0" smtClean="0">
                <a:solidFill>
                  <a:schemeClr val="accent1">
                    <a:lumMod val="75000"/>
                  </a:schemeClr>
                </a:solidFill>
              </a:rPr>
              <a:t>CAEL is unique in its knowledge of adult/employee learning practices and in its ability to work as an active intermediary between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Whom Will It Serve?</a:t>
            </a:r>
            <a:endParaRPr lang="en-US" dirty="0"/>
          </a:p>
        </p:txBody>
      </p:sp>
      <p:sp>
        <p:nvSpPr>
          <p:cNvPr id="3" name="Content Placeholder 2"/>
          <p:cNvSpPr>
            <a:spLocks noGrp="1"/>
          </p:cNvSpPr>
          <p:nvPr>
            <p:ph idx="1"/>
          </p:nvPr>
        </p:nvSpPr>
        <p:spPr>
          <a:xfrm>
            <a:off x="381000" y="1828800"/>
            <a:ext cx="4724400" cy="2362200"/>
          </a:xfrm>
        </p:spPr>
        <p:txBody>
          <a:bodyPr/>
          <a:lstStyle/>
          <a:p>
            <a:r>
              <a:rPr lang="en-US" dirty="0" smtClean="0"/>
              <a:t>	Unaffiliated individuals not yet in college such as active duty military and veterans, workers in transition, and lower-income workers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30</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5000" y="1981200"/>
            <a:ext cx="2317319" cy="34766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Whom Will It Serve?</a:t>
            </a:r>
            <a:endParaRPr lang="en-US" dirty="0"/>
          </a:p>
        </p:txBody>
      </p:sp>
      <p:sp>
        <p:nvSpPr>
          <p:cNvPr id="3" name="Content Placeholder 2"/>
          <p:cNvSpPr>
            <a:spLocks noGrp="1"/>
          </p:cNvSpPr>
          <p:nvPr>
            <p:ph idx="1"/>
          </p:nvPr>
        </p:nvSpPr>
        <p:spPr/>
        <p:txBody>
          <a:bodyPr/>
          <a:lstStyle/>
          <a:p>
            <a:r>
              <a:rPr lang="en-US" dirty="0" smtClean="0"/>
              <a:t>Industries and Employer Groups</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31</a:t>
            </a:fld>
            <a:endParaRPr lang="en-US" dirty="0"/>
          </a:p>
        </p:txBody>
      </p:sp>
      <p:pic>
        <p:nvPicPr>
          <p:cNvPr id="6" name="Picture 5" descr="bigstockphoto_Engineer_Training_A_Newly_Hire_3508277.jpg"/>
          <p:cNvPicPr>
            <a:picLocks noChangeAspect="1"/>
          </p:cNvPicPr>
          <p:nvPr/>
        </p:nvPicPr>
        <p:blipFill>
          <a:blip r:embed="rId2" cstate="print"/>
          <a:stretch>
            <a:fillRect/>
          </a:stretch>
        </p:blipFill>
        <p:spPr>
          <a:xfrm>
            <a:off x="2286000" y="2057400"/>
            <a:ext cx="4876800" cy="32522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lstStyle/>
          <a:p>
            <a:pPr fontAlgn="auto">
              <a:spcAft>
                <a:spcPts val="0"/>
              </a:spcAft>
              <a:defRPr/>
            </a:pPr>
            <a:r>
              <a:rPr lang="en-US" sz="2800" dirty="0" smtClean="0"/>
              <a:t>Outreach and marketing efforts</a:t>
            </a:r>
            <a:endParaRPr lang="en-US" sz="28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D90D5ED-41B9-42AD-9370-66FC3B4ABAB7}" type="slidenum">
              <a:rPr lang="en-US"/>
              <a:pPr>
                <a:defRPr/>
              </a:pPr>
              <a:t>32</a:t>
            </a:fld>
            <a:endParaRPr lang="en-US" dirty="0"/>
          </a:p>
        </p:txBody>
      </p:sp>
      <p:graphicFrame>
        <p:nvGraphicFramePr>
          <p:cNvPr id="6" name="Diagram 5"/>
          <p:cNvGraphicFramePr/>
          <p:nvPr>
            <p:extLst>
              <p:ext uri="{D42A27DB-BD31-4B8C-83A1-F6EECF244321}">
                <p14:modId xmlns:p14="http://schemas.microsoft.com/office/powerpoint/2010/main" xmlns="" val="3926024836"/>
              </p:ext>
            </p:extLst>
          </p:nvPr>
        </p:nvGraphicFramePr>
        <p:xfrm>
          <a:off x="609600" y="11430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248400" cy="457200"/>
          </a:xfrm>
        </p:spPr>
        <p:txBody>
          <a:bodyPr/>
          <a:lstStyle/>
          <a:p>
            <a:pPr fontAlgn="auto">
              <a:spcAft>
                <a:spcPts val="0"/>
              </a:spcAft>
              <a:defRPr/>
            </a:pPr>
            <a:r>
              <a:rPr lang="en-US" sz="2800" dirty="0" smtClean="0"/>
              <a:t>Collaboration with Employers</a:t>
            </a:r>
            <a:endParaRPr lang="en-US" sz="2800" dirty="0"/>
          </a:p>
        </p:txBody>
      </p:sp>
      <p:sp>
        <p:nvSpPr>
          <p:cNvPr id="89090" name="Subtitle 2"/>
          <p:cNvSpPr>
            <a:spLocks noGrp="1"/>
          </p:cNvSpPr>
          <p:nvPr>
            <p:ph idx="1"/>
          </p:nvPr>
        </p:nvSpPr>
        <p:spPr>
          <a:xfrm>
            <a:off x="457200" y="1371600"/>
            <a:ext cx="4876800" cy="3733800"/>
          </a:xfrm>
        </p:spPr>
        <p:txBody>
          <a:bodyPr/>
          <a:lstStyle/>
          <a:p>
            <a:pPr>
              <a:spcBef>
                <a:spcPts val="600"/>
              </a:spcBef>
              <a:buFont typeface="Wingdings" pitchFamily="2" charset="2"/>
              <a:buChar char="Ø"/>
            </a:pPr>
            <a:r>
              <a:rPr lang="en-US" dirty="0" smtClean="0">
                <a:solidFill>
                  <a:schemeClr val="accent1">
                    <a:lumMod val="75000"/>
                  </a:schemeClr>
                </a:solidFill>
              </a:rPr>
              <a:t>2nd quarter, 2011—Launching campaign to educate employers about LearningCounts.org</a:t>
            </a:r>
          </a:p>
          <a:p>
            <a:pPr>
              <a:spcBef>
                <a:spcPts val="600"/>
              </a:spcBef>
              <a:buFont typeface="Wingdings" pitchFamily="2" charset="2"/>
              <a:buChar char="Ø"/>
            </a:pPr>
            <a:r>
              <a:rPr lang="en-US" dirty="0" smtClean="0">
                <a:solidFill>
                  <a:schemeClr val="accent1">
                    <a:lumMod val="75000"/>
                  </a:schemeClr>
                </a:solidFill>
              </a:rPr>
              <a:t>Pilot launched in February 2011 with Starbucks</a:t>
            </a:r>
          </a:p>
          <a:p>
            <a:pPr>
              <a:spcBef>
                <a:spcPts val="600"/>
              </a:spcBef>
              <a:buFont typeface="Wingdings" pitchFamily="2" charset="2"/>
              <a:buChar char="Ø"/>
            </a:pPr>
            <a:r>
              <a:rPr lang="en-US" dirty="0" smtClean="0">
                <a:solidFill>
                  <a:schemeClr val="accent1">
                    <a:lumMod val="75000"/>
                  </a:schemeClr>
                </a:solidFill>
              </a:rPr>
              <a:t>Working with McDonald’s Corporation , Brunswick, BJC Healthcare, Verizon Wireless and Verizon to bring LC.org to their employees and pay for the costs from their tuition benefit programs</a:t>
            </a:r>
          </a:p>
          <a:p>
            <a:pPr>
              <a:spcBef>
                <a:spcPts val="600"/>
              </a:spcBef>
              <a:buFont typeface="Wingdings" pitchFamily="2" charset="2"/>
              <a:buChar char="Ø"/>
            </a:pPr>
            <a:r>
              <a:rPr lang="en-US" dirty="0" smtClean="0">
                <a:solidFill>
                  <a:schemeClr val="accent1">
                    <a:lumMod val="75000"/>
                  </a:schemeClr>
                </a:solidFill>
              </a:rPr>
              <a:t>Interested in working with more employers in targeted urban areas</a:t>
            </a:r>
          </a:p>
          <a:p>
            <a:pPr>
              <a:spcBef>
                <a:spcPts val="600"/>
              </a:spcBef>
            </a:pPr>
            <a:endParaRPr lang="en-US" dirty="0" smtClean="0">
              <a:solidFill>
                <a:schemeClr val="accent1">
                  <a:lumMod val="75000"/>
                </a:schemeClr>
              </a:solidFill>
            </a:endParaRPr>
          </a:p>
          <a:p>
            <a:pPr>
              <a:spcBef>
                <a:spcPts val="600"/>
              </a:spcBef>
            </a:pPr>
            <a:endParaRPr lang="en-US" dirty="0" smtClean="0">
              <a:solidFill>
                <a:schemeClr val="accent1">
                  <a:lumMod val="75000"/>
                </a:schemeClr>
              </a:solidFill>
            </a:endParaRPr>
          </a:p>
          <a:p>
            <a:pPr>
              <a:spcBef>
                <a:spcPts val="600"/>
              </a:spcBef>
            </a:pPr>
            <a:endParaRPr lang="en-US" dirty="0" smtClean="0">
              <a:solidFill>
                <a:schemeClr val="accent1">
                  <a:lumMod val="75000"/>
                </a:schemeClr>
              </a:solidFill>
            </a:endParaRPr>
          </a:p>
          <a:p>
            <a:pPr>
              <a:spcBef>
                <a:spcPts val="600"/>
              </a:spcBef>
            </a:pPr>
            <a:endParaRPr lang="en-US" dirty="0" smtClean="0">
              <a:solidFill>
                <a:schemeClr val="accent1">
                  <a:lumMod val="75000"/>
                </a:schemeClr>
              </a:solidFill>
            </a:endParaRPr>
          </a:p>
        </p:txBody>
      </p:sp>
      <p:sp>
        <p:nvSpPr>
          <p:cNvPr id="4" name="Slide Number Placeholder 4"/>
          <p:cNvSpPr>
            <a:spLocks noGrp="1"/>
          </p:cNvSpPr>
          <p:nvPr>
            <p:ph type="sldNum" sz="quarter" idx="12"/>
          </p:nvPr>
        </p:nvSpPr>
        <p:spPr/>
        <p:txBody>
          <a:bodyPr/>
          <a:lstStyle/>
          <a:p>
            <a:pPr>
              <a:defRPr/>
            </a:pPr>
            <a:fld id="{00FADFC0-A920-4642-B1ED-C534FC4B3C2A}" type="slidenum">
              <a:rPr lang="en-US"/>
              <a:pPr>
                <a:defRPr/>
              </a:pPr>
              <a:t>33</a:t>
            </a:fld>
            <a:endParaRPr lang="en-US" dirty="0"/>
          </a:p>
        </p:txBody>
      </p:sp>
      <p:sp>
        <p:nvSpPr>
          <p:cNvPr id="5" name="Footer Placeholder 4"/>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36298" y="2286001"/>
            <a:ext cx="3407702" cy="2286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553200" cy="1447800"/>
          </a:xfrm>
        </p:spPr>
        <p:txBody>
          <a:bodyPr/>
          <a:lstStyle/>
          <a:p>
            <a:pPr fontAlgn="auto">
              <a:spcAft>
                <a:spcPts val="0"/>
              </a:spcAft>
              <a:defRPr/>
            </a:pPr>
            <a:r>
              <a:rPr lang="en-US" sz="2800" dirty="0" smtClean="0"/>
              <a:t>Outreach &amp; Marketing:</a:t>
            </a:r>
            <a:br>
              <a:rPr lang="en-US" sz="2800" dirty="0" smtClean="0"/>
            </a:br>
            <a:r>
              <a:rPr lang="en-US" sz="2800" dirty="0" smtClean="0"/>
              <a:t>Back to college initiatives</a:t>
            </a:r>
            <a:endParaRPr lang="en-US" sz="2800" dirty="0"/>
          </a:p>
        </p:txBody>
      </p:sp>
      <p:sp>
        <p:nvSpPr>
          <p:cNvPr id="103426" name="Content Placeholder 2"/>
          <p:cNvSpPr>
            <a:spLocks noGrp="1"/>
          </p:cNvSpPr>
          <p:nvPr>
            <p:ph idx="1"/>
          </p:nvPr>
        </p:nvSpPr>
        <p:spPr>
          <a:xfrm>
            <a:off x="914400" y="2133600"/>
            <a:ext cx="7521575" cy="2819400"/>
          </a:xfrm>
        </p:spPr>
        <p:txBody>
          <a:bodyPr/>
          <a:lstStyle/>
          <a:p>
            <a:pPr>
              <a:spcBef>
                <a:spcPts val="1800"/>
              </a:spcBef>
              <a:buFont typeface="Wingdings" pitchFamily="2" charset="2"/>
              <a:buChar char="Ø"/>
            </a:pPr>
            <a:r>
              <a:rPr lang="en-US" dirty="0" smtClean="0">
                <a:solidFill>
                  <a:schemeClr val="accent1">
                    <a:lumMod val="75000"/>
                  </a:schemeClr>
                </a:solidFill>
              </a:rPr>
              <a:t>Graduate! Philadelphia</a:t>
            </a:r>
          </a:p>
          <a:p>
            <a:pPr>
              <a:spcBef>
                <a:spcPts val="1800"/>
              </a:spcBef>
              <a:buFont typeface="Wingdings" pitchFamily="2" charset="2"/>
              <a:buChar char="Ø"/>
            </a:pPr>
            <a:r>
              <a:rPr lang="en-US" dirty="0" smtClean="0">
                <a:solidFill>
                  <a:schemeClr val="accent1">
                    <a:lumMod val="75000"/>
                  </a:schemeClr>
                </a:solidFill>
              </a:rPr>
              <a:t>Back To College (Chicago)</a:t>
            </a:r>
          </a:p>
          <a:p>
            <a:pPr>
              <a:spcBef>
                <a:spcPts val="1800"/>
              </a:spcBef>
              <a:buFont typeface="Wingdings" pitchFamily="2" charset="2"/>
              <a:buChar char="Ø"/>
            </a:pPr>
            <a:r>
              <a:rPr lang="en-US" dirty="0" smtClean="0">
                <a:solidFill>
                  <a:schemeClr val="accent1">
                    <a:lumMod val="75000"/>
                  </a:schemeClr>
                </a:solidFill>
              </a:rPr>
              <a:t>Louisville: 55,000 Degrees</a:t>
            </a:r>
          </a:p>
          <a:p>
            <a:pPr>
              <a:spcBef>
                <a:spcPts val="1800"/>
              </a:spcBef>
              <a:buFont typeface="Wingdings" pitchFamily="2" charset="2"/>
              <a:buChar char="Ø"/>
            </a:pPr>
            <a:r>
              <a:rPr lang="en-US" dirty="0" smtClean="0">
                <a:solidFill>
                  <a:schemeClr val="accent1">
                    <a:lumMod val="75000"/>
                  </a:schemeClr>
                </a:solidFill>
              </a:rPr>
              <a:t>Northeast Ohio Talent Dividend</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8967034-B129-4EAC-A58A-364C6D6ADB12}" type="slidenum">
              <a:rPr lang="en-US"/>
              <a:pPr>
                <a:defRPr/>
              </a:pPr>
              <a:t>34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81398" y="2209800"/>
            <a:ext cx="3962602" cy="263940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934200" cy="990600"/>
          </a:xfrm>
        </p:spPr>
        <p:txBody>
          <a:bodyPr/>
          <a:lstStyle/>
          <a:p>
            <a:pPr fontAlgn="auto">
              <a:spcAft>
                <a:spcPts val="0"/>
              </a:spcAft>
              <a:defRPr/>
            </a:pPr>
            <a:r>
              <a:rPr lang="en-US" sz="2800" dirty="0" smtClean="0"/>
              <a:t>New developments: Urban strategy</a:t>
            </a:r>
            <a:endParaRPr lang="en-US" sz="2800" dirty="0"/>
          </a:p>
        </p:txBody>
      </p:sp>
      <p:sp>
        <p:nvSpPr>
          <p:cNvPr id="104450" name="Content Placeholder 2"/>
          <p:cNvSpPr>
            <a:spLocks noGrp="1"/>
          </p:cNvSpPr>
          <p:nvPr>
            <p:ph idx="1"/>
          </p:nvPr>
        </p:nvSpPr>
        <p:spPr>
          <a:xfrm>
            <a:off x="914401" y="1828800"/>
            <a:ext cx="5410199" cy="3810000"/>
          </a:xfrm>
        </p:spPr>
        <p:txBody>
          <a:bodyPr/>
          <a:lstStyle/>
          <a:p>
            <a:pPr>
              <a:spcBef>
                <a:spcPts val="1800"/>
              </a:spcBef>
              <a:buFont typeface="Wingdings" pitchFamily="2" charset="2"/>
              <a:buChar char="Ø"/>
            </a:pPr>
            <a:r>
              <a:rPr lang="en-US" dirty="0" smtClean="0">
                <a:solidFill>
                  <a:schemeClr val="accent1">
                    <a:lumMod val="75000"/>
                  </a:schemeClr>
                </a:solidFill>
              </a:rPr>
              <a:t>Selecting </a:t>
            </a:r>
            <a:r>
              <a:rPr lang="en-US" dirty="0" smtClean="0">
                <a:solidFill>
                  <a:schemeClr val="accent1">
                    <a:lumMod val="75000"/>
                  </a:schemeClr>
                </a:solidFill>
              </a:rPr>
              <a:t>6-8 urban areas /regions for a targeted outreach campaign to promote LearningCounts.org</a:t>
            </a:r>
          </a:p>
          <a:p>
            <a:pPr>
              <a:spcBef>
                <a:spcPts val="1800"/>
              </a:spcBef>
              <a:buFont typeface="Wingdings" pitchFamily="2" charset="2"/>
              <a:buChar char="Ø"/>
            </a:pPr>
            <a:r>
              <a:rPr lang="en-US" dirty="0" smtClean="0">
                <a:solidFill>
                  <a:schemeClr val="accent1">
                    <a:lumMod val="75000"/>
                  </a:schemeClr>
                </a:solidFill>
              </a:rPr>
              <a:t>To date: San Antonio, El Paso, Houston, Boston, Seattle, Philadelphia, Chicago are </a:t>
            </a:r>
            <a:r>
              <a:rPr lang="en-US" dirty="0" smtClean="0">
                <a:solidFill>
                  <a:schemeClr val="accent1">
                    <a:lumMod val="75000"/>
                  </a:schemeClr>
                </a:solidFill>
              </a:rPr>
              <a:t>candidates; others can be added</a:t>
            </a:r>
            <a:endParaRPr lang="en-US" dirty="0" smtClean="0">
              <a:solidFill>
                <a:schemeClr val="accent1">
                  <a:lumMod val="75000"/>
                </a:schemeClr>
              </a:solidFill>
            </a:endParaRPr>
          </a:p>
          <a:p>
            <a:pPr>
              <a:spcBef>
                <a:spcPts val="1800"/>
              </a:spcBef>
              <a:buFont typeface="Wingdings" pitchFamily="2" charset="2"/>
              <a:buChar char="Ø"/>
            </a:pPr>
            <a:r>
              <a:rPr lang="en-US" dirty="0" smtClean="0">
                <a:solidFill>
                  <a:schemeClr val="accent1">
                    <a:lumMod val="75000"/>
                  </a:schemeClr>
                </a:solidFill>
              </a:rPr>
              <a:t>Approach regional and local foundations for support</a:t>
            </a:r>
          </a:p>
          <a:p>
            <a:pPr>
              <a:spcBef>
                <a:spcPts val="1800"/>
              </a:spcBef>
              <a:buFont typeface="Wingdings" pitchFamily="2" charset="2"/>
              <a:buChar char="Ø"/>
            </a:pPr>
            <a:r>
              <a:rPr lang="en-US" dirty="0" smtClean="0">
                <a:solidFill>
                  <a:schemeClr val="accent1">
                    <a:lumMod val="75000"/>
                  </a:schemeClr>
                </a:solidFill>
              </a:rPr>
              <a:t>Open to other urban areas where there are active </a:t>
            </a:r>
            <a:r>
              <a:rPr lang="en-US" dirty="0" smtClean="0">
                <a:solidFill>
                  <a:schemeClr val="accent1">
                    <a:lumMod val="75000"/>
                  </a:schemeClr>
                </a:solidFill>
              </a:rPr>
              <a:t>partner colleges</a:t>
            </a:r>
            <a:endParaRPr lang="en-US" dirty="0" smtClean="0">
              <a:solidFill>
                <a:schemeClr val="accent1">
                  <a:lumMod val="75000"/>
                </a:schemeClr>
              </a:solidFill>
            </a:endParaRPr>
          </a:p>
          <a:p>
            <a:pPr lvl="3">
              <a:spcBef>
                <a:spcPts val="1800"/>
              </a:spcBef>
              <a:buFontTx/>
              <a:buNone/>
            </a:pPr>
            <a:endParaRPr lang="en-US" sz="2000" b="1" dirty="0" smtClean="0">
              <a:solidFill>
                <a:schemeClr val="accent1">
                  <a:lumMod val="75000"/>
                </a:schemeClr>
              </a:solidFill>
            </a:endParaRPr>
          </a:p>
          <a:p>
            <a:pPr lvl="3">
              <a:spcBef>
                <a:spcPts val="1800"/>
              </a:spcBef>
              <a:buFont typeface="Arial" charset="0"/>
              <a:buChar char="•"/>
            </a:pPr>
            <a:endParaRPr lang="en-US" sz="2000" b="1" dirty="0" smtClean="0">
              <a:solidFill>
                <a:schemeClr val="accent1">
                  <a:lumMod val="75000"/>
                </a:schemeClr>
              </a:solidFill>
            </a:endParaRPr>
          </a:p>
          <a:p>
            <a:pPr lvl="3">
              <a:spcBef>
                <a:spcPts val="1800"/>
              </a:spcBef>
              <a:buFontTx/>
              <a:buNone/>
            </a:pPr>
            <a:endParaRPr lang="en-US" sz="2000" b="1" dirty="0" smtClean="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E901E5-DACB-4D6C-932B-455F2597455B}" type="slidenum">
              <a:rPr lang="en-US"/>
              <a:pPr>
                <a:defRPr/>
              </a:pPr>
              <a:t>35</a:t>
            </a:fld>
            <a:endParaRPr lang="en-US" dirty="0"/>
          </a:p>
        </p:txBody>
      </p:sp>
      <p:pic>
        <p:nvPicPr>
          <p:cNvPr id="6" name="Picture 5" descr="iStock_000000155653XSmall.jpg"/>
          <p:cNvPicPr>
            <a:picLocks noChangeAspect="1"/>
          </p:cNvPicPr>
          <p:nvPr/>
        </p:nvPicPr>
        <p:blipFill>
          <a:blip r:embed="rId2" cstate="print"/>
          <a:stretch>
            <a:fillRect/>
          </a:stretch>
        </p:blipFill>
        <p:spPr>
          <a:xfrm>
            <a:off x="6400800" y="1905000"/>
            <a:ext cx="2362200" cy="15673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Stock_000007909581XSmall.jpg"/>
          <p:cNvPicPr>
            <a:picLocks noChangeAspect="1"/>
          </p:cNvPicPr>
          <p:nvPr/>
        </p:nvPicPr>
        <p:blipFill>
          <a:blip r:embed="rId3" cstate="print"/>
          <a:srcRect b="2768"/>
          <a:stretch>
            <a:fillRect/>
          </a:stretch>
        </p:blipFill>
        <p:spPr>
          <a:xfrm>
            <a:off x="6400800" y="3886200"/>
            <a:ext cx="2362200" cy="152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629400" cy="838200"/>
          </a:xfrm>
        </p:spPr>
        <p:txBody>
          <a:bodyPr/>
          <a:lstStyle/>
          <a:p>
            <a:pPr fontAlgn="auto">
              <a:spcAft>
                <a:spcPts val="0"/>
              </a:spcAft>
              <a:defRPr/>
            </a:pPr>
            <a:r>
              <a:rPr lang="en-US" sz="2800" dirty="0" smtClean="0"/>
              <a:t>New developments:  </a:t>
            </a:r>
            <a:br>
              <a:rPr lang="en-US" sz="2800" dirty="0" smtClean="0"/>
            </a:br>
            <a:r>
              <a:rPr lang="en-US" sz="2800" dirty="0" smtClean="0"/>
              <a:t>walmart learning stipends</a:t>
            </a:r>
            <a:endParaRPr lang="en-US" sz="2800" dirty="0"/>
          </a:p>
        </p:txBody>
      </p:sp>
      <p:sp>
        <p:nvSpPr>
          <p:cNvPr id="105474" name="Content Placeholder 2"/>
          <p:cNvSpPr>
            <a:spLocks noGrp="1"/>
          </p:cNvSpPr>
          <p:nvPr>
            <p:ph idx="1"/>
          </p:nvPr>
        </p:nvSpPr>
        <p:spPr>
          <a:xfrm>
            <a:off x="838200" y="1981200"/>
            <a:ext cx="4267201" cy="3124200"/>
          </a:xfrm>
        </p:spPr>
        <p:txBody>
          <a:bodyPr/>
          <a:lstStyle/>
          <a:p>
            <a:pPr>
              <a:spcBef>
                <a:spcPts val="1800"/>
              </a:spcBef>
              <a:buFont typeface="Wingdings" pitchFamily="2" charset="2"/>
              <a:buChar char="Ø"/>
            </a:pPr>
            <a:r>
              <a:rPr lang="en-US" dirty="0" smtClean="0">
                <a:solidFill>
                  <a:schemeClr val="accent1">
                    <a:lumMod val="75000"/>
                  </a:schemeClr>
                </a:solidFill>
              </a:rPr>
              <a:t>114 stipends to cover cost of CAEL 100 and assessment fees for 1-6 credits</a:t>
            </a:r>
          </a:p>
          <a:p>
            <a:pPr>
              <a:spcBef>
                <a:spcPts val="1800"/>
              </a:spcBef>
              <a:buFont typeface="Wingdings" pitchFamily="2" charset="2"/>
              <a:buChar char="Ø"/>
            </a:pPr>
            <a:r>
              <a:rPr lang="en-US" dirty="0" smtClean="0">
                <a:solidFill>
                  <a:schemeClr val="accent1">
                    <a:lumMod val="75000"/>
                  </a:schemeClr>
                </a:solidFill>
              </a:rPr>
              <a:t>Targeting low-income, underserved adults</a:t>
            </a:r>
          </a:p>
          <a:p>
            <a:pPr>
              <a:spcBef>
                <a:spcPts val="1800"/>
              </a:spcBef>
              <a:buFont typeface="Wingdings" pitchFamily="2" charset="2"/>
              <a:buChar char="Ø"/>
            </a:pPr>
            <a:r>
              <a:rPr lang="en-US" dirty="0" smtClean="0">
                <a:solidFill>
                  <a:schemeClr val="accent1">
                    <a:lumMod val="75000"/>
                  </a:schemeClr>
                </a:solidFill>
              </a:rPr>
              <a:t>Working with Veterans Upward Bound and The Cara Program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CF67D97-ECBD-4414-BA64-74C1F7B8F72C}" type="slidenum">
              <a:rPr lang="en-US"/>
              <a:pPr>
                <a:defRPr/>
              </a:pPr>
              <a:t>36</a:t>
            </a:fld>
            <a:endParaRPr lang="en-US" dirty="0"/>
          </a:p>
        </p:txBody>
      </p:sp>
      <p:pic>
        <p:nvPicPr>
          <p:cNvPr id="9" name="Picture 8" descr="Veteran with Son SMALL.jpg"/>
          <p:cNvPicPr>
            <a:picLocks noChangeAspect="1"/>
          </p:cNvPicPr>
          <p:nvPr/>
        </p:nvPicPr>
        <p:blipFill>
          <a:blip r:embed="rId2" cstate="print"/>
          <a:srcRect l="8333" t="16317" r="6250"/>
          <a:stretch>
            <a:fillRect/>
          </a:stretch>
        </p:blipFill>
        <p:spPr>
          <a:xfrm>
            <a:off x="5638800" y="2133600"/>
            <a:ext cx="3505200" cy="2535490"/>
          </a:xfrm>
          <a:prstGeom prst="rect">
            <a:avLst/>
          </a:prstGeom>
          <a:ln>
            <a:noFill/>
          </a:ln>
          <a:effectLst>
            <a:outerShdw blurRad="177800" dist="38100" dir="13500000" algn="br" rotWithShape="0">
              <a:prstClr val="black">
                <a:alpha val="54000"/>
              </a:prst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5867400" cy="457200"/>
          </a:xfrm>
        </p:spPr>
        <p:txBody>
          <a:bodyPr/>
          <a:lstStyle/>
          <a:p>
            <a:r>
              <a:rPr lang="en-US" sz="2800" dirty="0" smtClean="0"/>
              <a:t>Examples of Policy Change We Would Like to See In </a:t>
            </a:r>
            <a:r>
              <a:rPr lang="en-US" sz="2800" dirty="0" smtClean="0"/>
              <a:t>Indiana to support learningcounts.org</a:t>
            </a:r>
            <a:endParaRPr lang="en-US" sz="2800" dirty="0"/>
          </a:p>
        </p:txBody>
      </p:sp>
      <p:sp>
        <p:nvSpPr>
          <p:cNvPr id="3" name="Content Placeholder 2"/>
          <p:cNvSpPr>
            <a:spLocks noGrp="1"/>
          </p:cNvSpPr>
          <p:nvPr>
            <p:ph idx="1"/>
          </p:nvPr>
        </p:nvSpPr>
        <p:spPr>
          <a:xfrm>
            <a:off x="914400" y="1905000"/>
            <a:ext cx="7520940" cy="3810000"/>
          </a:xfrm>
        </p:spPr>
        <p:txBody>
          <a:bodyPr/>
          <a:lstStyle/>
          <a:p>
            <a:pPr>
              <a:spcBef>
                <a:spcPts val="1800"/>
              </a:spcBef>
              <a:buFont typeface="Wingdings" pitchFamily="2" charset="2"/>
              <a:buChar char="Ø"/>
            </a:pPr>
            <a:r>
              <a:rPr lang="en-US" dirty="0" smtClean="0">
                <a:solidFill>
                  <a:schemeClr val="bg2">
                    <a:lumMod val="50000"/>
                  </a:schemeClr>
                </a:solidFill>
              </a:rPr>
              <a:t>General Policy letter in support of PLA </a:t>
            </a:r>
          </a:p>
          <a:p>
            <a:pPr>
              <a:spcBef>
                <a:spcPts val="1800"/>
              </a:spcBef>
              <a:buFont typeface="Wingdings" pitchFamily="2" charset="2"/>
              <a:buChar char="Ø"/>
            </a:pPr>
            <a:r>
              <a:rPr lang="en-US" dirty="0" smtClean="0">
                <a:solidFill>
                  <a:schemeClr val="bg2">
                    <a:lumMod val="50000"/>
                  </a:schemeClr>
                </a:solidFill>
              </a:rPr>
              <a:t>PLA </a:t>
            </a:r>
            <a:r>
              <a:rPr lang="en-US" dirty="0" smtClean="0">
                <a:solidFill>
                  <a:schemeClr val="bg2">
                    <a:lumMod val="50000"/>
                  </a:schemeClr>
                </a:solidFill>
              </a:rPr>
              <a:t>in State WIA </a:t>
            </a:r>
            <a:r>
              <a:rPr lang="en-US" dirty="0" smtClean="0">
                <a:solidFill>
                  <a:schemeClr val="bg2">
                    <a:lumMod val="50000"/>
                  </a:schemeClr>
                </a:solidFill>
              </a:rPr>
              <a:t>Plan and other state plans</a:t>
            </a:r>
            <a:endParaRPr lang="en-US" dirty="0" smtClean="0">
              <a:solidFill>
                <a:schemeClr val="bg2">
                  <a:lumMod val="50000"/>
                </a:schemeClr>
              </a:solidFill>
            </a:endParaRPr>
          </a:p>
          <a:p>
            <a:pPr>
              <a:spcBef>
                <a:spcPts val="1800"/>
              </a:spcBef>
              <a:buFont typeface="Wingdings" pitchFamily="2" charset="2"/>
              <a:buChar char="Ø"/>
            </a:pPr>
            <a:r>
              <a:rPr lang="en-US" dirty="0" smtClean="0">
                <a:solidFill>
                  <a:schemeClr val="bg2">
                    <a:lumMod val="50000"/>
                  </a:schemeClr>
                </a:solidFill>
              </a:rPr>
              <a:t>State or local policy letter from State WIB/Governor to agencies/contractors/providers verifying ITA usage for PLA  </a:t>
            </a:r>
          </a:p>
          <a:p>
            <a:pPr>
              <a:spcBef>
                <a:spcPts val="1800"/>
              </a:spcBef>
              <a:buFont typeface="Wingdings" pitchFamily="2" charset="2"/>
              <a:buChar char="Ø"/>
            </a:pPr>
            <a:r>
              <a:rPr lang="en-US" dirty="0" smtClean="0">
                <a:solidFill>
                  <a:schemeClr val="bg2">
                    <a:lumMod val="50000"/>
                  </a:schemeClr>
                </a:solidFill>
              </a:rPr>
              <a:t>PLA </a:t>
            </a:r>
            <a:r>
              <a:rPr lang="en-US" dirty="0" smtClean="0">
                <a:solidFill>
                  <a:schemeClr val="bg2">
                    <a:lumMod val="50000"/>
                  </a:schemeClr>
                </a:solidFill>
              </a:rPr>
              <a:t>Assessment classified as a core and intensive service </a:t>
            </a:r>
            <a:r>
              <a:rPr lang="en-US" dirty="0" smtClean="0">
                <a:solidFill>
                  <a:schemeClr val="bg2">
                    <a:lumMod val="50000"/>
                  </a:schemeClr>
                </a:solidFill>
              </a:rPr>
              <a:t> in WIA system</a:t>
            </a:r>
          </a:p>
          <a:p>
            <a:pPr>
              <a:spcBef>
                <a:spcPts val="1800"/>
              </a:spcBef>
              <a:buFont typeface="Wingdings" pitchFamily="2" charset="2"/>
              <a:buChar char="Ø"/>
            </a:pPr>
            <a:r>
              <a:rPr lang="en-US" dirty="0" smtClean="0">
                <a:solidFill>
                  <a:schemeClr val="bg2">
                    <a:lumMod val="50000"/>
                  </a:schemeClr>
                </a:solidFill>
              </a:rPr>
              <a:t>Allow state financial aid  to pay for assessment fees</a:t>
            </a:r>
          </a:p>
          <a:p>
            <a:pPr>
              <a:spcBef>
                <a:spcPts val="1800"/>
              </a:spcBef>
              <a:buFont typeface="Wingdings" pitchFamily="2" charset="2"/>
              <a:buChar char="Ø"/>
            </a:pPr>
            <a:r>
              <a:rPr lang="en-US" dirty="0" smtClean="0">
                <a:solidFill>
                  <a:schemeClr val="bg2">
                    <a:lumMod val="50000"/>
                  </a:schemeClr>
                </a:solidFill>
              </a:rPr>
              <a:t>Other?</a:t>
            </a:r>
            <a:endParaRPr lang="en-US" dirty="0" smtClean="0">
              <a:solidFill>
                <a:schemeClr val="bg2">
                  <a:lumMod val="5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81900" cy="457200"/>
          </a:xfrm>
        </p:spPr>
        <p:txBody>
          <a:bodyPr/>
          <a:lstStyle/>
          <a:p>
            <a:r>
              <a:rPr lang="en-US" dirty="0" smtClean="0"/>
              <a:t>Questions for Discussion</a:t>
            </a:r>
            <a:endParaRPr lang="en-US" dirty="0"/>
          </a:p>
        </p:txBody>
      </p:sp>
      <p:sp>
        <p:nvSpPr>
          <p:cNvPr id="3" name="Content Placeholder 2"/>
          <p:cNvSpPr>
            <a:spLocks noGrp="1"/>
          </p:cNvSpPr>
          <p:nvPr>
            <p:ph idx="1"/>
          </p:nvPr>
        </p:nvSpPr>
        <p:spPr>
          <a:xfrm>
            <a:off x="914400" y="2057400"/>
            <a:ext cx="7520940" cy="3429000"/>
          </a:xfrm>
        </p:spPr>
        <p:txBody>
          <a:bodyPr/>
          <a:lstStyle/>
          <a:p>
            <a:r>
              <a:rPr lang="en-US" sz="2800" dirty="0" smtClean="0"/>
              <a:t>What are your priorities as you advance PLA in the state?</a:t>
            </a:r>
          </a:p>
          <a:p>
            <a:endParaRPr lang="en-US" sz="2800" dirty="0" smtClean="0"/>
          </a:p>
          <a:p>
            <a:r>
              <a:rPr lang="en-US" sz="2800" dirty="0" smtClean="0"/>
              <a:t>What are the opportunities and challenges?</a:t>
            </a:r>
          </a:p>
          <a:p>
            <a:endParaRPr lang="en-US" sz="2800" dirty="0" smtClean="0"/>
          </a:p>
          <a:p>
            <a:r>
              <a:rPr lang="en-US" sz="2800" dirty="0" smtClean="0"/>
              <a:t>How can CAEL help?</a:t>
            </a:r>
            <a:endParaRPr lang="en-US" sz="28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5715000" cy="457200"/>
          </a:xfrm>
        </p:spPr>
        <p:txBody>
          <a:bodyPr/>
          <a:lstStyle/>
          <a:p>
            <a:r>
              <a:rPr lang="en-US" sz="2800" dirty="0" smtClean="0"/>
              <a:t>Discussion of next steps needed to work together</a:t>
            </a:r>
            <a:endParaRPr lang="en-US" sz="2800" dirty="0"/>
          </a:p>
        </p:txBody>
      </p:sp>
      <p:sp>
        <p:nvSpPr>
          <p:cNvPr id="3" name="Content Placeholder 2"/>
          <p:cNvSpPr>
            <a:spLocks noGrp="1"/>
          </p:cNvSpPr>
          <p:nvPr>
            <p:ph idx="1"/>
          </p:nvPr>
        </p:nvSpPr>
        <p:spPr>
          <a:xfrm>
            <a:off x="533400" y="1371600"/>
            <a:ext cx="7520940" cy="3810000"/>
          </a:xfrm>
        </p:spPr>
        <p:txBody>
          <a:bodyPr/>
          <a:lstStyle/>
          <a:p>
            <a:pPr algn="ctr"/>
            <a:endParaRPr lang="en-US" sz="2400" dirty="0" smtClean="0">
              <a:solidFill>
                <a:schemeClr val="accent1">
                  <a:lumMod val="75000"/>
                </a:schemeClr>
              </a:solidFill>
            </a:endParaRPr>
          </a:p>
          <a:p>
            <a:pPr algn="ctr"/>
            <a:endParaRPr lang="en-US" sz="2400" dirty="0" smtClean="0">
              <a:solidFill>
                <a:schemeClr val="accent1">
                  <a:lumMod val="75000"/>
                </a:schemeClr>
              </a:solidFill>
            </a:endParaRPr>
          </a:p>
          <a:p>
            <a:pPr algn="ctr"/>
            <a:r>
              <a:rPr lang="en-US" sz="2400" dirty="0" smtClean="0">
                <a:solidFill>
                  <a:schemeClr val="accent1">
                    <a:lumMod val="75000"/>
                  </a:schemeClr>
                </a:solidFill>
              </a:rPr>
              <a:t>Pamela Tate</a:t>
            </a:r>
          </a:p>
          <a:p>
            <a:pPr algn="ctr"/>
            <a:r>
              <a:rPr lang="en-US" sz="2400" dirty="0" smtClean="0">
                <a:solidFill>
                  <a:schemeClr val="accent1">
                    <a:lumMod val="75000"/>
                  </a:schemeClr>
                </a:solidFill>
                <a:hlinkClick r:id="rId2"/>
              </a:rPr>
              <a:t>ptate@cael.org</a:t>
            </a:r>
            <a:r>
              <a:rPr lang="en-US" sz="2400" dirty="0" smtClean="0">
                <a:solidFill>
                  <a:schemeClr val="accent1">
                    <a:lumMod val="75000"/>
                  </a:schemeClr>
                </a:solidFill>
              </a:rPr>
              <a:t> </a:t>
            </a:r>
          </a:p>
          <a:p>
            <a:pPr algn="ctr"/>
            <a:r>
              <a:rPr lang="en-US" sz="2400" dirty="0" smtClean="0">
                <a:solidFill>
                  <a:schemeClr val="accent1">
                    <a:lumMod val="75000"/>
                  </a:schemeClr>
                </a:solidFill>
              </a:rPr>
              <a:t>312-499-2681</a:t>
            </a:r>
          </a:p>
          <a:p>
            <a:pPr algn="ctr"/>
            <a:endParaRPr lang="en-US" sz="2400"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39</a:t>
            </a:fld>
            <a:endParaRPr lang="en-US" dirty="0"/>
          </a:p>
        </p:txBody>
      </p:sp>
    </p:spTree>
    <p:extLst>
      <p:ext uri="{BB962C8B-B14F-4D97-AF65-F5344CB8AC3E}">
        <p14:creationId xmlns:p14="http://schemas.microsoft.com/office/powerpoint/2010/main" xmlns="" val="250374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47800" y="228600"/>
            <a:ext cx="6705600" cy="1371600"/>
          </a:xfrm>
        </p:spPr>
        <p:txBody>
          <a:bodyPr/>
          <a:lstStyle/>
          <a:p>
            <a:pPr fontAlgn="auto">
              <a:spcAft>
                <a:spcPts val="0"/>
              </a:spcAft>
              <a:defRPr/>
            </a:pPr>
            <a:r>
              <a:rPr lang="en-US" sz="2800" dirty="0"/>
              <a:t>Why </a:t>
            </a:r>
            <a:r>
              <a:rPr lang="en-US" sz="2800" dirty="0" smtClean="0"/>
              <a:t>Does </a:t>
            </a:r>
            <a:r>
              <a:rPr lang="en-US" sz="2800" dirty="0"/>
              <a:t>College </a:t>
            </a:r>
            <a:r>
              <a:rPr lang="en-US" sz="2800" dirty="0" smtClean="0"/>
              <a:t>Completion Matter to Our Nation?</a:t>
            </a:r>
            <a:endParaRPr lang="en-US" sz="2800" dirty="0"/>
          </a:p>
        </p:txBody>
      </p:sp>
      <p:sp>
        <p:nvSpPr>
          <p:cNvPr id="7" name="Content Placeholder 6"/>
          <p:cNvSpPr>
            <a:spLocks noGrp="1"/>
          </p:cNvSpPr>
          <p:nvPr>
            <p:ph idx="1"/>
          </p:nvPr>
        </p:nvSpPr>
        <p:spPr>
          <a:xfrm>
            <a:off x="685800" y="1752600"/>
            <a:ext cx="4572000" cy="2895600"/>
          </a:xfrm>
        </p:spPr>
        <p:txBody>
          <a:bodyPr rtlCol="0">
            <a:normAutofit lnSpcReduction="10000"/>
          </a:bodyPr>
          <a:lstStyle/>
          <a:p>
            <a:pPr marL="0" indent="0" fontAlgn="auto">
              <a:spcBef>
                <a:spcPts val="1800"/>
              </a:spcBef>
              <a:spcAft>
                <a:spcPts val="0"/>
              </a:spcAft>
              <a:buFont typeface="Wingdings" pitchFamily="2" charset="2"/>
              <a:buChar char="Ø"/>
              <a:defRPr/>
            </a:pPr>
            <a:r>
              <a:rPr lang="en-US" dirty="0" smtClean="0">
                <a:solidFill>
                  <a:schemeClr val="accent1">
                    <a:lumMod val="75000"/>
                  </a:schemeClr>
                </a:solidFill>
              </a:rPr>
              <a:t>U.S. position as a world leader in education has slipped in recent years, from 4</a:t>
            </a:r>
            <a:r>
              <a:rPr lang="en-US" baseline="30000" dirty="0" smtClean="0">
                <a:solidFill>
                  <a:schemeClr val="accent1">
                    <a:lumMod val="75000"/>
                  </a:schemeClr>
                </a:solidFill>
              </a:rPr>
              <a:t>th</a:t>
            </a:r>
            <a:r>
              <a:rPr lang="en-US" dirty="0" smtClean="0">
                <a:solidFill>
                  <a:schemeClr val="accent1">
                    <a:lumMod val="75000"/>
                  </a:schemeClr>
                </a:solidFill>
              </a:rPr>
              <a:t> place in 1997 to 11</a:t>
            </a:r>
            <a:r>
              <a:rPr lang="en-US" baseline="30000" dirty="0" smtClean="0">
                <a:solidFill>
                  <a:schemeClr val="accent1">
                    <a:lumMod val="75000"/>
                  </a:schemeClr>
                </a:solidFill>
              </a:rPr>
              <a:t>th</a:t>
            </a:r>
            <a:r>
              <a:rPr lang="en-US" dirty="0" smtClean="0">
                <a:solidFill>
                  <a:schemeClr val="accent1">
                    <a:lumMod val="75000"/>
                  </a:schemeClr>
                </a:solidFill>
              </a:rPr>
              <a:t> place in 2009</a:t>
            </a:r>
          </a:p>
          <a:p>
            <a:pPr marL="0" indent="0" fontAlgn="auto">
              <a:spcBef>
                <a:spcPts val="1800"/>
              </a:spcBef>
              <a:spcAft>
                <a:spcPts val="0"/>
              </a:spcAft>
              <a:buFont typeface="Wingdings" pitchFamily="2" charset="2"/>
              <a:buChar char="Ø"/>
              <a:defRPr/>
            </a:pPr>
            <a:r>
              <a:rPr lang="en-US" dirty="0" smtClean="0">
                <a:solidFill>
                  <a:schemeClr val="accent1">
                    <a:lumMod val="75000"/>
                  </a:schemeClr>
                </a:solidFill>
              </a:rPr>
              <a:t>By </a:t>
            </a:r>
            <a:r>
              <a:rPr lang="en-US" dirty="0">
                <a:solidFill>
                  <a:schemeClr val="accent1">
                    <a:lumMod val="75000"/>
                  </a:schemeClr>
                </a:solidFill>
              </a:rPr>
              <a:t>2018, </a:t>
            </a:r>
            <a:r>
              <a:rPr lang="en-US" dirty="0" smtClean="0">
                <a:solidFill>
                  <a:schemeClr val="accent1">
                    <a:lumMod val="75000"/>
                  </a:schemeClr>
                </a:solidFill>
              </a:rPr>
              <a:t>63% </a:t>
            </a:r>
            <a:r>
              <a:rPr lang="en-US" dirty="0">
                <a:solidFill>
                  <a:schemeClr val="accent1">
                    <a:lumMod val="75000"/>
                  </a:schemeClr>
                </a:solidFill>
              </a:rPr>
              <a:t>of </a:t>
            </a:r>
            <a:r>
              <a:rPr lang="en-US" dirty="0" smtClean="0">
                <a:solidFill>
                  <a:schemeClr val="accent1">
                    <a:lumMod val="75000"/>
                  </a:schemeClr>
                </a:solidFill>
              </a:rPr>
              <a:t>jobs </a:t>
            </a:r>
            <a:r>
              <a:rPr lang="en-US" dirty="0">
                <a:solidFill>
                  <a:schemeClr val="accent1">
                    <a:lumMod val="75000"/>
                  </a:schemeClr>
                </a:solidFill>
              </a:rPr>
              <a:t>will require </a:t>
            </a:r>
            <a:r>
              <a:rPr lang="en-US" dirty="0" smtClean="0">
                <a:solidFill>
                  <a:schemeClr val="accent1">
                    <a:lumMod val="75000"/>
                  </a:schemeClr>
                </a:solidFill>
              </a:rPr>
              <a:t>some college or above</a:t>
            </a:r>
            <a:endParaRPr lang="en-US" dirty="0">
              <a:solidFill>
                <a:schemeClr val="accent1">
                  <a:lumMod val="75000"/>
                </a:schemeClr>
              </a:solidFill>
            </a:endParaRPr>
          </a:p>
          <a:p>
            <a:pPr marL="0" indent="0" fontAlgn="auto">
              <a:spcBef>
                <a:spcPts val="1800"/>
              </a:spcBef>
              <a:spcAft>
                <a:spcPts val="0"/>
              </a:spcAft>
              <a:buFont typeface="Wingdings" pitchFamily="2" charset="2"/>
              <a:buChar char="Ø"/>
              <a:defRPr/>
            </a:pPr>
            <a:r>
              <a:rPr lang="en-US" dirty="0" smtClean="0">
                <a:solidFill>
                  <a:schemeClr val="accent1">
                    <a:lumMod val="75000"/>
                  </a:schemeClr>
                </a:solidFill>
              </a:rPr>
              <a:t>But only 42% of adults 25-34 have attained a post secondary degree</a:t>
            </a:r>
            <a:endParaRPr lang="en-US" dirty="0">
              <a:solidFill>
                <a:schemeClr val="accent1">
                  <a:lumMod val="75000"/>
                </a:schemeClr>
              </a:solidFill>
            </a:endParaRPr>
          </a:p>
          <a:p>
            <a:pPr fontAlgn="auto">
              <a:spcBef>
                <a:spcPts val="1800"/>
              </a:spcBef>
              <a:spcAft>
                <a:spcPts val="0"/>
              </a:spcAft>
              <a:buFont typeface="Arial" pitchFamily="34" charset="0"/>
              <a:buNone/>
              <a:defRPr/>
            </a:pPr>
            <a:endParaRPr lang="en-US"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pPr>
              <a:defRPr/>
            </a:pPr>
            <a:fld id="{E71C4B58-8A48-4E8A-9087-C6E9B48AFBCA}" type="slidenum">
              <a:rPr lang="en-US" smtClean="0"/>
              <a:pPr>
                <a:defRPr/>
              </a:pPr>
              <a:t>4</a:t>
            </a:fld>
            <a:endParaRPr lang="en-US" dirty="0"/>
          </a:p>
        </p:txBody>
      </p:sp>
      <p:sp>
        <p:nvSpPr>
          <p:cNvPr id="6" name="Content Placeholder 2"/>
          <p:cNvSpPr txBox="1">
            <a:spLocks/>
          </p:cNvSpPr>
          <p:nvPr/>
        </p:nvSpPr>
        <p:spPr bwMode="auto">
          <a:xfrm>
            <a:off x="1524000" y="5410200"/>
            <a:ext cx="7391400" cy="1295400"/>
          </a:xfrm>
          <a:prstGeom prst="rect">
            <a:avLst/>
          </a:prstGeom>
          <a:noFill/>
          <a:ln w="9525">
            <a:noFill/>
            <a:miter lim="800000"/>
            <a:headEnd/>
            <a:tailEnd/>
          </a:ln>
        </p:spPr>
        <p:txBody>
          <a:bodyPr/>
          <a:lstStyle/>
          <a:p>
            <a:pPr eaLnBrk="0" hangingPunct="0">
              <a:spcBef>
                <a:spcPts val="3000"/>
              </a:spcBef>
              <a:buClr>
                <a:srgbClr val="D4A67C"/>
              </a:buClr>
              <a:buFont typeface="Arial Unicode MS" pitchFamily="34" charset="-128"/>
              <a:buNone/>
              <a:defRPr/>
            </a:pPr>
            <a:endParaRPr lang="en-US" sz="3200" i="1" kern="0" dirty="0">
              <a:solidFill>
                <a:srgbClr val="267373"/>
              </a:solidFill>
              <a:latin typeface="+mn-lt"/>
              <a:cs typeface="+mn-cs"/>
            </a:endParaRPr>
          </a:p>
        </p:txBody>
      </p:sp>
      <p:sp>
        <p:nvSpPr>
          <p:cNvPr id="75781" name="TextBox 4"/>
          <p:cNvSpPr txBox="1">
            <a:spLocks noChangeArrowheads="1"/>
          </p:cNvSpPr>
          <p:nvPr/>
        </p:nvSpPr>
        <p:spPr bwMode="auto">
          <a:xfrm>
            <a:off x="838200" y="4800600"/>
            <a:ext cx="7156450" cy="830997"/>
          </a:xfrm>
          <a:prstGeom prst="rect">
            <a:avLst/>
          </a:prstGeom>
          <a:noFill/>
          <a:ln w="9525">
            <a:noFill/>
            <a:miter lim="800000"/>
            <a:headEnd/>
            <a:tailEnd/>
          </a:ln>
        </p:spPr>
        <p:txBody>
          <a:bodyPr>
            <a:spAutoFit/>
          </a:bodyPr>
          <a:lstStyle/>
          <a:p>
            <a:r>
              <a:rPr lang="en-US" sz="1600" dirty="0"/>
              <a:t>Source: </a:t>
            </a:r>
            <a:r>
              <a:rPr lang="en-US" sz="1600" i="1" dirty="0"/>
              <a:t>Help Wanted: Projections of Jobs and Education Requirements through 2018</a:t>
            </a:r>
            <a:r>
              <a:rPr lang="en-US" sz="1600" dirty="0"/>
              <a:t>, Georgetown University, Center for Education and the Workforce, June 2010</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19700" y="1894609"/>
            <a:ext cx="3837432" cy="2610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Degrees Matter?</a:t>
            </a: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5</a:t>
            </a:fld>
            <a:endParaRPr lang="en-US" dirty="0"/>
          </a:p>
        </p:txBody>
      </p:sp>
      <p:sp>
        <p:nvSpPr>
          <p:cNvPr id="7" name="Text Box 58"/>
          <p:cNvSpPr txBox="1">
            <a:spLocks noChangeArrowheads="1"/>
          </p:cNvSpPr>
          <p:nvPr/>
        </p:nvSpPr>
        <p:spPr bwMode="auto">
          <a:xfrm>
            <a:off x="5486400" y="5986462"/>
            <a:ext cx="3810000" cy="261938"/>
          </a:xfrm>
          <a:prstGeom prst="rect">
            <a:avLst/>
          </a:prstGeom>
          <a:noFill/>
          <a:ln w="9525">
            <a:noFill/>
            <a:miter lim="800000"/>
            <a:headEnd/>
            <a:tailEnd/>
          </a:ln>
        </p:spPr>
        <p:txBody>
          <a:bodyPr>
            <a:spAutoFit/>
          </a:bodyPr>
          <a:lstStyle/>
          <a:p>
            <a:pPr>
              <a:spcBef>
                <a:spcPct val="50000"/>
              </a:spcBef>
            </a:pPr>
            <a:r>
              <a:rPr lang="en-US" sz="1100" dirty="0">
                <a:solidFill>
                  <a:schemeClr val="bg2"/>
                </a:solidFill>
                <a:latin typeface="Times New Roman" pitchFamily="18" charset="0"/>
              </a:rPr>
              <a:t>** Best performance is the average of the top three states.</a:t>
            </a:r>
          </a:p>
        </p:txBody>
      </p:sp>
      <p:sp>
        <p:nvSpPr>
          <p:cNvPr id="8" name="Rectangle 3"/>
          <p:cNvSpPr>
            <a:spLocks noChangeArrowheads="1"/>
          </p:cNvSpPr>
          <p:nvPr/>
        </p:nvSpPr>
        <p:spPr bwMode="auto">
          <a:xfrm>
            <a:off x="3313112" y="2898775"/>
            <a:ext cx="3155950" cy="525463"/>
          </a:xfrm>
          <a:prstGeom prst="rect">
            <a:avLst/>
          </a:prstGeom>
          <a:solidFill>
            <a:srgbClr val="FF0000"/>
          </a:solidFill>
          <a:ln w="12700" algn="ctr">
            <a:solidFill>
              <a:srgbClr val="000000"/>
            </a:solidFill>
            <a:miter lim="800000"/>
            <a:headEnd/>
            <a:tailEnd/>
          </a:ln>
        </p:spPr>
        <p:txBody>
          <a:bodyPr/>
          <a:lstStyle/>
          <a:p>
            <a:pPr algn="ctr" fontAlgn="auto">
              <a:spcBef>
                <a:spcPts val="0"/>
              </a:spcBef>
              <a:spcAft>
                <a:spcPts val="0"/>
              </a:spcAft>
              <a:defRPr/>
            </a:pPr>
            <a:endParaRPr lang="en-US">
              <a:latin typeface="+mn-lt"/>
            </a:endParaRPr>
          </a:p>
        </p:txBody>
      </p:sp>
      <p:sp>
        <p:nvSpPr>
          <p:cNvPr id="9" name="Rectangle 10"/>
          <p:cNvSpPr>
            <a:spLocks noChangeArrowheads="1"/>
          </p:cNvSpPr>
          <p:nvPr/>
        </p:nvSpPr>
        <p:spPr bwMode="auto">
          <a:xfrm>
            <a:off x="3313112" y="1909763"/>
            <a:ext cx="2154238" cy="527050"/>
          </a:xfrm>
          <a:prstGeom prst="rect">
            <a:avLst/>
          </a:prstGeom>
          <a:solidFill>
            <a:schemeClr val="accent3">
              <a:lumMod val="60000"/>
              <a:lumOff val="40000"/>
            </a:schemeClr>
          </a:solidFill>
          <a:ln w="12700" algn="ctr">
            <a:solidFill>
              <a:srgbClr val="000000"/>
            </a:solidFill>
            <a:miter lim="800000"/>
            <a:headEnd/>
            <a:tailEnd/>
          </a:ln>
        </p:spPr>
        <p:txBody>
          <a:bodyPr/>
          <a:lstStyle/>
          <a:p>
            <a:pPr algn="ctr"/>
            <a:endParaRPr lang="en-US">
              <a:latin typeface="Arial Unicode MS" pitchFamily="34" charset="-128"/>
            </a:endParaRPr>
          </a:p>
        </p:txBody>
      </p:sp>
      <p:sp>
        <p:nvSpPr>
          <p:cNvPr id="10" name="Line 11"/>
          <p:cNvSpPr>
            <a:spLocks noChangeShapeType="1"/>
          </p:cNvSpPr>
          <p:nvPr/>
        </p:nvSpPr>
        <p:spPr bwMode="auto">
          <a:xfrm>
            <a:off x="3313112" y="3722688"/>
            <a:ext cx="3992563" cy="1587"/>
          </a:xfrm>
          <a:prstGeom prst="line">
            <a:avLst/>
          </a:prstGeom>
          <a:noFill/>
          <a:ln w="0">
            <a:solidFill>
              <a:srgbClr val="000000"/>
            </a:solidFill>
            <a:round/>
            <a:headEnd/>
            <a:tailEnd/>
          </a:ln>
        </p:spPr>
        <p:txBody>
          <a:bodyPr/>
          <a:lstStyle/>
          <a:p>
            <a:endParaRPr lang="en-US"/>
          </a:p>
        </p:txBody>
      </p:sp>
      <p:sp>
        <p:nvSpPr>
          <p:cNvPr id="11" name="Line 12"/>
          <p:cNvSpPr>
            <a:spLocks noChangeShapeType="1"/>
          </p:cNvSpPr>
          <p:nvPr/>
        </p:nvSpPr>
        <p:spPr bwMode="auto">
          <a:xfrm flipV="1">
            <a:off x="3351212" y="3706813"/>
            <a:ext cx="1588" cy="55562"/>
          </a:xfrm>
          <a:prstGeom prst="line">
            <a:avLst/>
          </a:prstGeom>
          <a:noFill/>
          <a:ln w="0">
            <a:solidFill>
              <a:srgbClr val="000000"/>
            </a:solidFill>
            <a:round/>
            <a:headEnd/>
            <a:tailEnd/>
          </a:ln>
        </p:spPr>
        <p:txBody>
          <a:bodyPr/>
          <a:lstStyle/>
          <a:p>
            <a:endParaRPr lang="en-US"/>
          </a:p>
        </p:txBody>
      </p:sp>
      <p:sp>
        <p:nvSpPr>
          <p:cNvPr id="12" name="Line 13"/>
          <p:cNvSpPr>
            <a:spLocks noChangeShapeType="1"/>
          </p:cNvSpPr>
          <p:nvPr/>
        </p:nvSpPr>
        <p:spPr bwMode="auto">
          <a:xfrm flipV="1">
            <a:off x="4348162" y="3706813"/>
            <a:ext cx="3175" cy="55562"/>
          </a:xfrm>
          <a:prstGeom prst="line">
            <a:avLst/>
          </a:prstGeom>
          <a:noFill/>
          <a:ln w="0">
            <a:solidFill>
              <a:srgbClr val="000000"/>
            </a:solidFill>
            <a:round/>
            <a:headEnd/>
            <a:tailEnd/>
          </a:ln>
        </p:spPr>
        <p:txBody>
          <a:bodyPr/>
          <a:lstStyle/>
          <a:p>
            <a:endParaRPr lang="en-US"/>
          </a:p>
        </p:txBody>
      </p:sp>
      <p:sp>
        <p:nvSpPr>
          <p:cNvPr id="13" name="Line 14"/>
          <p:cNvSpPr>
            <a:spLocks noChangeShapeType="1"/>
          </p:cNvSpPr>
          <p:nvPr/>
        </p:nvSpPr>
        <p:spPr bwMode="auto">
          <a:xfrm flipV="1">
            <a:off x="5348287" y="3706813"/>
            <a:ext cx="1588" cy="55562"/>
          </a:xfrm>
          <a:prstGeom prst="line">
            <a:avLst/>
          </a:prstGeom>
          <a:noFill/>
          <a:ln w="0">
            <a:solidFill>
              <a:srgbClr val="000000"/>
            </a:solidFill>
            <a:round/>
            <a:headEnd/>
            <a:tailEnd/>
          </a:ln>
        </p:spPr>
        <p:txBody>
          <a:bodyPr/>
          <a:lstStyle/>
          <a:p>
            <a:endParaRPr lang="en-US"/>
          </a:p>
        </p:txBody>
      </p:sp>
      <p:sp>
        <p:nvSpPr>
          <p:cNvPr id="14" name="Line 15"/>
          <p:cNvSpPr>
            <a:spLocks noChangeShapeType="1"/>
          </p:cNvSpPr>
          <p:nvPr/>
        </p:nvSpPr>
        <p:spPr bwMode="auto">
          <a:xfrm flipV="1">
            <a:off x="6346825" y="3706813"/>
            <a:ext cx="1587" cy="55562"/>
          </a:xfrm>
          <a:prstGeom prst="line">
            <a:avLst/>
          </a:prstGeom>
          <a:noFill/>
          <a:ln w="0">
            <a:solidFill>
              <a:srgbClr val="000000"/>
            </a:solidFill>
            <a:round/>
            <a:headEnd/>
            <a:tailEnd/>
          </a:ln>
        </p:spPr>
        <p:txBody>
          <a:bodyPr/>
          <a:lstStyle/>
          <a:p>
            <a:endParaRPr lang="en-US"/>
          </a:p>
        </p:txBody>
      </p:sp>
      <p:sp>
        <p:nvSpPr>
          <p:cNvPr id="15" name="Line 16"/>
          <p:cNvSpPr>
            <a:spLocks noChangeShapeType="1"/>
          </p:cNvSpPr>
          <p:nvPr/>
        </p:nvSpPr>
        <p:spPr bwMode="auto">
          <a:xfrm flipV="1">
            <a:off x="7345362" y="3706813"/>
            <a:ext cx="1588" cy="55562"/>
          </a:xfrm>
          <a:prstGeom prst="line">
            <a:avLst/>
          </a:prstGeom>
          <a:noFill/>
          <a:ln w="0">
            <a:solidFill>
              <a:srgbClr val="000000"/>
            </a:solidFill>
            <a:round/>
            <a:headEnd/>
            <a:tailEnd/>
          </a:ln>
        </p:spPr>
        <p:txBody>
          <a:bodyPr/>
          <a:lstStyle/>
          <a:p>
            <a:endParaRPr lang="en-US"/>
          </a:p>
        </p:txBody>
      </p:sp>
      <p:sp>
        <p:nvSpPr>
          <p:cNvPr id="16" name="Line 18"/>
          <p:cNvSpPr>
            <a:spLocks noChangeShapeType="1"/>
          </p:cNvSpPr>
          <p:nvPr/>
        </p:nvSpPr>
        <p:spPr bwMode="auto">
          <a:xfrm>
            <a:off x="3297237" y="3706813"/>
            <a:ext cx="53975" cy="1587"/>
          </a:xfrm>
          <a:prstGeom prst="line">
            <a:avLst/>
          </a:prstGeom>
          <a:noFill/>
          <a:ln w="0">
            <a:solidFill>
              <a:srgbClr val="000000"/>
            </a:solidFill>
            <a:round/>
            <a:headEnd/>
            <a:tailEnd/>
          </a:ln>
        </p:spPr>
        <p:txBody>
          <a:bodyPr/>
          <a:lstStyle/>
          <a:p>
            <a:endParaRPr lang="en-US"/>
          </a:p>
        </p:txBody>
      </p:sp>
      <p:sp>
        <p:nvSpPr>
          <p:cNvPr id="17" name="Rectangle 27"/>
          <p:cNvSpPr>
            <a:spLocks noChangeArrowheads="1"/>
          </p:cNvSpPr>
          <p:nvPr/>
        </p:nvSpPr>
        <p:spPr bwMode="auto">
          <a:xfrm>
            <a:off x="6545262" y="2987675"/>
            <a:ext cx="1216025" cy="250825"/>
          </a:xfrm>
          <a:prstGeom prst="rect">
            <a:avLst/>
          </a:prstGeom>
          <a:noFill/>
          <a:ln w="9525">
            <a:noFill/>
            <a:miter lim="800000"/>
            <a:headEnd/>
            <a:tailEnd/>
          </a:ln>
        </p:spPr>
        <p:txBody>
          <a:bodyPr wrap="none" lIns="0" tIns="0" rIns="0" bIns="0">
            <a:spAutoFit/>
          </a:bodyPr>
          <a:lstStyle/>
          <a:p>
            <a:pPr algn="ctr"/>
            <a:r>
              <a:rPr lang="en-US" sz="1400">
                <a:solidFill>
                  <a:srgbClr val="000000"/>
                </a:solidFill>
                <a:latin typeface="Verdana" pitchFamily="34" charset="0"/>
              </a:rPr>
              <a:t>63,127,642</a:t>
            </a:r>
            <a:endParaRPr lang="en-US" sz="1400">
              <a:latin typeface="Verdana" pitchFamily="34" charset="0"/>
            </a:endParaRPr>
          </a:p>
        </p:txBody>
      </p:sp>
      <p:sp>
        <p:nvSpPr>
          <p:cNvPr id="18" name="Rectangle 34"/>
          <p:cNvSpPr>
            <a:spLocks noChangeArrowheads="1"/>
          </p:cNvSpPr>
          <p:nvPr/>
        </p:nvSpPr>
        <p:spPr bwMode="auto">
          <a:xfrm>
            <a:off x="5557837" y="2000250"/>
            <a:ext cx="1216025" cy="250825"/>
          </a:xfrm>
          <a:prstGeom prst="rect">
            <a:avLst/>
          </a:prstGeom>
          <a:noFill/>
          <a:ln w="9525">
            <a:noFill/>
            <a:miter lim="800000"/>
            <a:headEnd/>
            <a:tailEnd/>
          </a:ln>
        </p:spPr>
        <p:txBody>
          <a:bodyPr wrap="none" lIns="0" tIns="0" rIns="0" bIns="0">
            <a:spAutoFit/>
          </a:bodyPr>
          <a:lstStyle/>
          <a:p>
            <a:pPr algn="ctr"/>
            <a:r>
              <a:rPr lang="en-US" sz="1400">
                <a:latin typeface="Verdana" pitchFamily="34" charset="0"/>
              </a:rPr>
              <a:t>41,860,914</a:t>
            </a:r>
          </a:p>
        </p:txBody>
      </p:sp>
      <p:sp>
        <p:nvSpPr>
          <p:cNvPr id="19" name="Rectangle 35"/>
          <p:cNvSpPr>
            <a:spLocks noChangeArrowheads="1"/>
          </p:cNvSpPr>
          <p:nvPr/>
        </p:nvSpPr>
        <p:spPr bwMode="auto">
          <a:xfrm>
            <a:off x="3348037" y="3848100"/>
            <a:ext cx="104775" cy="198438"/>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Verdana" pitchFamily="34" charset="0"/>
              </a:rPr>
              <a:t>0</a:t>
            </a:r>
            <a:endParaRPr lang="en-US" sz="1400">
              <a:latin typeface="Verdana" pitchFamily="34" charset="0"/>
            </a:endParaRPr>
          </a:p>
        </p:txBody>
      </p:sp>
      <p:sp>
        <p:nvSpPr>
          <p:cNvPr id="20" name="Rectangle 36"/>
          <p:cNvSpPr>
            <a:spLocks noChangeArrowheads="1"/>
          </p:cNvSpPr>
          <p:nvPr/>
        </p:nvSpPr>
        <p:spPr bwMode="auto">
          <a:xfrm>
            <a:off x="4254500" y="3848100"/>
            <a:ext cx="209550" cy="198438"/>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Verdana" pitchFamily="34" charset="0"/>
              </a:rPr>
              <a:t>20</a:t>
            </a:r>
            <a:endParaRPr lang="en-US" sz="1400">
              <a:latin typeface="Verdana" pitchFamily="34" charset="0"/>
            </a:endParaRPr>
          </a:p>
        </p:txBody>
      </p:sp>
      <p:sp>
        <p:nvSpPr>
          <p:cNvPr id="21" name="Rectangle 37"/>
          <p:cNvSpPr>
            <a:spLocks noChangeArrowheads="1"/>
          </p:cNvSpPr>
          <p:nvPr/>
        </p:nvSpPr>
        <p:spPr bwMode="auto">
          <a:xfrm>
            <a:off x="5254625" y="3848100"/>
            <a:ext cx="209550" cy="198438"/>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Verdana" pitchFamily="34" charset="0"/>
              </a:rPr>
              <a:t>40</a:t>
            </a:r>
            <a:endParaRPr lang="en-US" sz="1400">
              <a:latin typeface="Verdana" pitchFamily="34" charset="0"/>
            </a:endParaRPr>
          </a:p>
        </p:txBody>
      </p:sp>
      <p:sp>
        <p:nvSpPr>
          <p:cNvPr id="22" name="Rectangle 38"/>
          <p:cNvSpPr>
            <a:spLocks noChangeArrowheads="1"/>
          </p:cNvSpPr>
          <p:nvPr/>
        </p:nvSpPr>
        <p:spPr bwMode="auto">
          <a:xfrm>
            <a:off x="6253162" y="3848100"/>
            <a:ext cx="209550" cy="198438"/>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Verdana" pitchFamily="34" charset="0"/>
              </a:rPr>
              <a:t>60</a:t>
            </a:r>
            <a:endParaRPr lang="en-US" sz="1400">
              <a:latin typeface="Verdana" pitchFamily="34" charset="0"/>
            </a:endParaRPr>
          </a:p>
        </p:txBody>
      </p:sp>
      <p:sp>
        <p:nvSpPr>
          <p:cNvPr id="23" name="Rectangle 39"/>
          <p:cNvSpPr>
            <a:spLocks noChangeArrowheads="1"/>
          </p:cNvSpPr>
          <p:nvPr/>
        </p:nvSpPr>
        <p:spPr bwMode="auto">
          <a:xfrm>
            <a:off x="7251700" y="3848100"/>
            <a:ext cx="209550" cy="198438"/>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Verdana" pitchFamily="34" charset="0"/>
              </a:rPr>
              <a:t>80</a:t>
            </a:r>
            <a:endParaRPr lang="en-US" sz="1400">
              <a:latin typeface="Verdana" pitchFamily="34" charset="0"/>
            </a:endParaRPr>
          </a:p>
        </p:txBody>
      </p:sp>
      <p:sp>
        <p:nvSpPr>
          <p:cNvPr id="24" name="Rectangle 40"/>
          <p:cNvSpPr>
            <a:spLocks noChangeArrowheads="1"/>
          </p:cNvSpPr>
          <p:nvPr/>
        </p:nvSpPr>
        <p:spPr bwMode="auto">
          <a:xfrm>
            <a:off x="609600" y="2994025"/>
            <a:ext cx="2557462" cy="434975"/>
          </a:xfrm>
          <a:prstGeom prst="rect">
            <a:avLst/>
          </a:prstGeom>
          <a:noFill/>
          <a:ln w="9525">
            <a:noFill/>
            <a:miter lim="800000"/>
            <a:headEnd/>
            <a:tailEnd/>
          </a:ln>
        </p:spPr>
        <p:txBody>
          <a:bodyPr wrap="none" lIns="0" tIns="0" rIns="0" bIns="0">
            <a:spAutoFit/>
          </a:bodyPr>
          <a:lstStyle/>
          <a:p>
            <a:pPr algn="ctr"/>
            <a:r>
              <a:rPr lang="en-US" sz="1400" dirty="0">
                <a:solidFill>
                  <a:srgbClr val="000000"/>
                </a:solidFill>
                <a:latin typeface="Verdana" pitchFamily="34" charset="0"/>
              </a:rPr>
              <a:t>Degrees Needed to Meet</a:t>
            </a:r>
            <a:br>
              <a:rPr lang="en-US" sz="1400" dirty="0">
                <a:solidFill>
                  <a:srgbClr val="000000"/>
                </a:solidFill>
                <a:latin typeface="Verdana" pitchFamily="34" charset="0"/>
              </a:rPr>
            </a:br>
            <a:r>
              <a:rPr lang="en-US" sz="1400" dirty="0">
                <a:solidFill>
                  <a:srgbClr val="000000"/>
                </a:solidFill>
                <a:latin typeface="Verdana" pitchFamily="34" charset="0"/>
              </a:rPr>
              <a:t> Best Performance** (55%)</a:t>
            </a:r>
            <a:endParaRPr lang="en-US" sz="1400" dirty="0">
              <a:latin typeface="Verdana" pitchFamily="34" charset="0"/>
            </a:endParaRPr>
          </a:p>
        </p:txBody>
      </p:sp>
      <p:sp>
        <p:nvSpPr>
          <p:cNvPr id="25" name="Rectangle 52"/>
          <p:cNvSpPr>
            <a:spLocks noChangeArrowheads="1"/>
          </p:cNvSpPr>
          <p:nvPr/>
        </p:nvSpPr>
        <p:spPr bwMode="auto">
          <a:xfrm>
            <a:off x="620712" y="1676400"/>
            <a:ext cx="2438400" cy="1077913"/>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Verdana" pitchFamily="34" charset="0"/>
              </a:rPr>
              <a:t>Degrees* Produced from </a:t>
            </a:r>
            <a:br>
              <a:rPr lang="en-US" sz="1400" dirty="0">
                <a:solidFill>
                  <a:srgbClr val="000000"/>
                </a:solidFill>
                <a:latin typeface="Verdana" pitchFamily="34" charset="0"/>
              </a:rPr>
            </a:br>
            <a:r>
              <a:rPr lang="en-US" sz="1400" dirty="0">
                <a:solidFill>
                  <a:srgbClr val="000000"/>
                </a:solidFill>
                <a:latin typeface="Verdana" pitchFamily="34" charset="0"/>
              </a:rPr>
              <a:t>2005 to 2025 with Current Rate of Production plus Population Growth </a:t>
            </a:r>
          </a:p>
          <a:p>
            <a:pPr algn="ctr"/>
            <a:endParaRPr lang="en-US" sz="1400" dirty="0">
              <a:latin typeface="Verdana" pitchFamily="34" charset="0"/>
            </a:endParaRPr>
          </a:p>
        </p:txBody>
      </p:sp>
      <p:sp>
        <p:nvSpPr>
          <p:cNvPr id="26" name="Rectangle 54"/>
          <p:cNvSpPr>
            <a:spLocks noChangeArrowheads="1"/>
          </p:cNvSpPr>
          <p:nvPr/>
        </p:nvSpPr>
        <p:spPr bwMode="auto">
          <a:xfrm>
            <a:off x="5257800" y="4068763"/>
            <a:ext cx="608012" cy="198437"/>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Verdana" pitchFamily="34" charset="0"/>
              </a:rPr>
              <a:t>Millions</a:t>
            </a:r>
            <a:endParaRPr lang="en-US" sz="1400">
              <a:latin typeface="Verdana" pitchFamily="34" charset="0"/>
            </a:endParaRPr>
          </a:p>
        </p:txBody>
      </p:sp>
      <p:sp>
        <p:nvSpPr>
          <p:cNvPr id="27" name="Line 25"/>
          <p:cNvSpPr>
            <a:spLocks noChangeShapeType="1"/>
          </p:cNvSpPr>
          <p:nvPr/>
        </p:nvSpPr>
        <p:spPr bwMode="auto">
          <a:xfrm>
            <a:off x="3313112" y="1371600"/>
            <a:ext cx="0" cy="2335213"/>
          </a:xfrm>
          <a:prstGeom prst="line">
            <a:avLst/>
          </a:prstGeom>
          <a:noFill/>
          <a:ln w="9525">
            <a:solidFill>
              <a:schemeClr val="tx1"/>
            </a:solidFill>
            <a:round/>
            <a:headEnd/>
            <a:tailEnd/>
          </a:ln>
        </p:spPr>
        <p:txBody>
          <a:bodyPr/>
          <a:lstStyle/>
          <a:p>
            <a:endParaRPr lang="en-US"/>
          </a:p>
        </p:txBody>
      </p:sp>
      <p:sp>
        <p:nvSpPr>
          <p:cNvPr id="28" name="Text Box 27"/>
          <p:cNvSpPr txBox="1">
            <a:spLocks noChangeArrowheads="1"/>
          </p:cNvSpPr>
          <p:nvPr/>
        </p:nvSpPr>
        <p:spPr bwMode="auto">
          <a:xfrm>
            <a:off x="5410200" y="5791200"/>
            <a:ext cx="3625850" cy="261937"/>
          </a:xfrm>
          <a:prstGeom prst="rect">
            <a:avLst/>
          </a:prstGeom>
          <a:noFill/>
          <a:ln w="9525" algn="ctr">
            <a:noFill/>
            <a:miter lim="800000"/>
            <a:headEnd/>
            <a:tailEnd/>
          </a:ln>
        </p:spPr>
        <p:txBody>
          <a:bodyPr>
            <a:spAutoFit/>
          </a:bodyPr>
          <a:lstStyle/>
          <a:p>
            <a:pPr algn="ctr"/>
            <a:r>
              <a:rPr lang="en-US" sz="1100" dirty="0">
                <a:solidFill>
                  <a:schemeClr val="bg2"/>
                </a:solidFill>
                <a:latin typeface="Times New Roman" pitchFamily="18" charset="0"/>
              </a:rPr>
              <a:t>* Degrees includes both </a:t>
            </a:r>
            <a:r>
              <a:rPr lang="en-US" sz="1100" dirty="0" smtClean="0">
                <a:solidFill>
                  <a:schemeClr val="bg2"/>
                </a:solidFill>
                <a:latin typeface="Times New Roman" pitchFamily="18" charset="0"/>
              </a:rPr>
              <a:t>Associates and </a:t>
            </a:r>
            <a:r>
              <a:rPr lang="en-US" sz="1100" dirty="0">
                <a:solidFill>
                  <a:schemeClr val="bg2"/>
                </a:solidFill>
                <a:latin typeface="Times New Roman" pitchFamily="18" charset="0"/>
              </a:rPr>
              <a:t>4-year degrees.</a:t>
            </a:r>
          </a:p>
        </p:txBody>
      </p:sp>
      <p:sp>
        <p:nvSpPr>
          <p:cNvPr id="29" name="Text Box 28"/>
          <p:cNvSpPr txBox="1">
            <a:spLocks noChangeArrowheads="1"/>
          </p:cNvSpPr>
          <p:nvPr/>
        </p:nvSpPr>
        <p:spPr bwMode="auto">
          <a:xfrm>
            <a:off x="652462" y="4343400"/>
            <a:ext cx="7391400" cy="1077913"/>
          </a:xfrm>
          <a:prstGeom prst="rect">
            <a:avLst/>
          </a:prstGeom>
          <a:noFill/>
          <a:ln w="9525" algn="ctr">
            <a:noFill/>
            <a:miter lim="800000"/>
            <a:headEnd/>
            <a:tailEnd/>
          </a:ln>
        </p:spPr>
        <p:txBody>
          <a:bodyPr>
            <a:spAutoFit/>
          </a:bodyPr>
          <a:lstStyle/>
          <a:p>
            <a:pPr algn="ctr"/>
            <a:r>
              <a:rPr lang="en-US" sz="3200" dirty="0">
                <a:solidFill>
                  <a:srgbClr val="FF0000"/>
                </a:solidFill>
                <a:latin typeface="Arial Unicode MS" pitchFamily="34" charset="-128"/>
              </a:rPr>
              <a:t>We need to increase the rate of degree production in the U.S. by 50.8%.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a:t>
            </a:r>
            <a:endParaRPr lang="en-US" dirty="0"/>
          </a:p>
        </p:txBody>
      </p:sp>
      <p:sp>
        <p:nvSpPr>
          <p:cNvPr id="3" name="Content Placeholder 2"/>
          <p:cNvSpPr>
            <a:spLocks noGrp="1"/>
          </p:cNvSpPr>
          <p:nvPr>
            <p:ph idx="1"/>
          </p:nvPr>
        </p:nvSpPr>
        <p:spPr>
          <a:xfrm>
            <a:off x="914400" y="1371600"/>
            <a:ext cx="6705600" cy="3810000"/>
          </a:xfrm>
        </p:spPr>
        <p:txBody>
          <a:bodyPr/>
          <a:lstStyle/>
          <a:p>
            <a:r>
              <a:rPr lang="en-US" dirty="0" smtClean="0"/>
              <a:t>	In 2008, 730,000 residents have completed some college without earning a degree (nearly 21.8% of the state’s adult population)</a:t>
            </a:r>
          </a:p>
          <a:p>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6</a:t>
            </a:fld>
            <a:endParaRPr lang="en-US"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1" y="2286000"/>
            <a:ext cx="7162799" cy="348375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IndianA</a:t>
            </a:r>
            <a:endParaRPr lang="en-US" dirty="0"/>
          </a:p>
        </p:txBody>
      </p:sp>
      <p:sp>
        <p:nvSpPr>
          <p:cNvPr id="3" name="Content Placeholder 2"/>
          <p:cNvSpPr>
            <a:spLocks noGrp="1"/>
          </p:cNvSpPr>
          <p:nvPr>
            <p:ph idx="1"/>
          </p:nvPr>
        </p:nvSpPr>
        <p:spPr>
          <a:xfrm>
            <a:off x="2286000" y="1524000"/>
            <a:ext cx="5410200" cy="3810000"/>
          </a:xfrm>
        </p:spPr>
        <p:txBody>
          <a:bodyPr/>
          <a:lstStyle/>
          <a:p>
            <a:pPr>
              <a:buFont typeface="Wingdings" pitchFamily="2" charset="2"/>
              <a:buChar char="Ø"/>
            </a:pPr>
            <a:endParaRPr lang="en-US" dirty="0" smtClean="0"/>
          </a:p>
          <a:p>
            <a:pPr>
              <a:buFont typeface="Wingdings" pitchFamily="2" charset="2"/>
              <a:buChar char="Ø"/>
            </a:pPr>
            <a:r>
              <a:rPr lang="en-US" dirty="0" smtClean="0"/>
              <a:t>By 2018, 55% of Indiana’s jobs will require postsecondary education </a:t>
            </a:r>
          </a:p>
          <a:p>
            <a:endParaRPr lang="en-US" dirty="0" smtClean="0"/>
          </a:p>
          <a:p>
            <a:pPr>
              <a:buFont typeface="Wingdings" pitchFamily="2" charset="2"/>
              <a:buChar char="Ø"/>
            </a:pPr>
            <a:r>
              <a:rPr lang="en-US" dirty="0" smtClean="0"/>
              <a:t>Indiana will need to fill about 930,000 job vacancies between now and 2018. Of these vacancies, 506,000 will require postsecondary credentials</a:t>
            </a:r>
          </a:p>
          <a:p>
            <a:endParaRPr lang="en-US" dirty="0" smtClean="0"/>
          </a:p>
          <a:p>
            <a:r>
              <a:rPr lang="en-US" sz="1200" dirty="0" smtClean="0"/>
              <a:t>	</a:t>
            </a:r>
            <a:r>
              <a:rPr lang="en-US" sz="1200" b="0" dirty="0" smtClean="0"/>
              <a:t>Help Wanted: Projections of Jobs and Education Requirements Through 2018, Georgetown University Center on Education and the Workforce,  June 2010</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7</a:t>
            </a:fld>
            <a:endParaRPr lang="en-US" dirty="0"/>
          </a:p>
        </p:txBody>
      </p:sp>
      <p:pic>
        <p:nvPicPr>
          <p:cNvPr id="6" name="Picture 5" descr="indiana.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4800" y="1600200"/>
            <a:ext cx="1990642" cy="3486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CAEL’s response</a:t>
            </a:r>
            <a:endParaRPr lang="en-US" dirty="0"/>
          </a:p>
        </p:txBody>
      </p:sp>
      <p:sp>
        <p:nvSpPr>
          <p:cNvPr id="3" name="Content Placeholder 2"/>
          <p:cNvSpPr>
            <a:spLocks noGrp="1"/>
          </p:cNvSpPr>
          <p:nvPr>
            <p:ph idx="1"/>
          </p:nvPr>
        </p:nvSpPr>
        <p:spPr/>
        <p:txBody>
          <a:bodyPr/>
          <a:lstStyle/>
          <a:p>
            <a:pPr marL="0" indent="0" eaLnBrk="1" hangingPunct="1">
              <a:lnSpc>
                <a:spcPct val="90000"/>
              </a:lnSpc>
              <a:spcBef>
                <a:spcPts val="1200"/>
              </a:spcBef>
              <a:buFont typeface="Arial Unicode MS" pitchFamily="34" charset="-128"/>
              <a:buNone/>
              <a:defRPr/>
            </a:pPr>
            <a:r>
              <a:rPr lang="en-US" sz="2800" dirty="0" smtClean="0"/>
              <a:t>The evaluation for college credit of the knowledge and skills </a:t>
            </a:r>
            <a:r>
              <a:rPr lang="en-US" sz="2800" dirty="0" smtClean="0"/>
              <a:t> adults gain from</a:t>
            </a:r>
            <a:r>
              <a:rPr lang="en-US" sz="2800" dirty="0" smtClean="0"/>
              <a:t>:</a:t>
            </a:r>
          </a:p>
          <a:p>
            <a:pPr fontAlgn="auto">
              <a:spcAft>
                <a:spcPts val="0"/>
              </a:spcAft>
              <a:buFont typeface="Wingdings" pitchFamily="2" charset="2"/>
              <a:buChar char="Ø"/>
              <a:defRPr/>
            </a:pPr>
            <a:r>
              <a:rPr lang="en-US" dirty="0" smtClean="0">
                <a:solidFill>
                  <a:schemeClr val="accent1">
                    <a:lumMod val="75000"/>
                  </a:schemeClr>
                </a:solidFill>
              </a:rPr>
              <a:t>employment</a:t>
            </a:r>
          </a:p>
          <a:p>
            <a:pPr fontAlgn="auto">
              <a:spcAft>
                <a:spcPts val="0"/>
              </a:spcAft>
              <a:buFont typeface="Wingdings" pitchFamily="2" charset="2"/>
              <a:buChar char="Ø"/>
              <a:defRPr/>
            </a:pPr>
            <a:r>
              <a:rPr lang="en-US" dirty="0" smtClean="0">
                <a:solidFill>
                  <a:schemeClr val="accent1">
                    <a:lumMod val="75000"/>
                  </a:schemeClr>
                </a:solidFill>
              </a:rPr>
              <a:t>military service</a:t>
            </a:r>
          </a:p>
          <a:p>
            <a:pPr fontAlgn="auto">
              <a:spcAft>
                <a:spcPts val="0"/>
              </a:spcAft>
              <a:buFont typeface="Wingdings" pitchFamily="2" charset="2"/>
              <a:buChar char="Ø"/>
              <a:defRPr/>
            </a:pPr>
            <a:r>
              <a:rPr lang="en-US" dirty="0" smtClean="0">
                <a:solidFill>
                  <a:schemeClr val="accent1">
                    <a:lumMod val="75000"/>
                  </a:schemeClr>
                </a:solidFill>
              </a:rPr>
              <a:t>non-credit instruction/training</a:t>
            </a:r>
          </a:p>
          <a:p>
            <a:pPr fontAlgn="auto">
              <a:spcAft>
                <a:spcPts val="0"/>
              </a:spcAft>
              <a:buFont typeface="Wingdings" pitchFamily="2" charset="2"/>
              <a:buChar char="Ø"/>
              <a:defRPr/>
            </a:pPr>
            <a:r>
              <a:rPr lang="en-US" dirty="0" smtClean="0">
                <a:solidFill>
                  <a:schemeClr val="accent1">
                    <a:lumMod val="75000"/>
                  </a:schemeClr>
                </a:solidFill>
              </a:rPr>
              <a:t>travel</a:t>
            </a:r>
          </a:p>
          <a:p>
            <a:pPr fontAlgn="auto">
              <a:spcAft>
                <a:spcPts val="0"/>
              </a:spcAft>
              <a:buFont typeface="Wingdings" pitchFamily="2" charset="2"/>
              <a:buChar char="Ø"/>
              <a:defRPr/>
            </a:pPr>
            <a:r>
              <a:rPr lang="en-US" dirty="0" smtClean="0">
                <a:solidFill>
                  <a:schemeClr val="accent1">
                    <a:lumMod val="75000"/>
                  </a:schemeClr>
                </a:solidFill>
              </a:rPr>
              <a:t>hobbies</a:t>
            </a:r>
          </a:p>
          <a:p>
            <a:pPr fontAlgn="auto">
              <a:spcAft>
                <a:spcPts val="0"/>
              </a:spcAft>
              <a:buFont typeface="Wingdings" pitchFamily="2" charset="2"/>
              <a:buChar char="Ø"/>
              <a:defRPr/>
            </a:pPr>
            <a:r>
              <a:rPr lang="en-US" dirty="0" smtClean="0">
                <a:solidFill>
                  <a:schemeClr val="accent1">
                    <a:lumMod val="75000"/>
                  </a:schemeClr>
                </a:solidFill>
              </a:rPr>
              <a:t>civic activities</a:t>
            </a:r>
          </a:p>
          <a:p>
            <a:pPr fontAlgn="auto">
              <a:spcAft>
                <a:spcPts val="0"/>
              </a:spcAft>
              <a:buFont typeface="Wingdings" pitchFamily="2" charset="2"/>
              <a:buChar char="Ø"/>
              <a:defRPr/>
            </a:pPr>
            <a:r>
              <a:rPr lang="en-US" dirty="0" smtClean="0">
                <a:solidFill>
                  <a:schemeClr val="accent1">
                    <a:lumMod val="75000"/>
                  </a:schemeClr>
                </a:solidFill>
              </a:rPr>
              <a:t>volunteer service</a:t>
            </a: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D591DD-3080-4174-902E-1D5B25E5775F}" type="slidenum">
              <a:rPr lang="en-US" smtClean="0"/>
              <a:pPr>
                <a:defRPr/>
              </a:pPr>
              <a:t>8</a:t>
            </a:fld>
            <a:endParaRPr lang="en-US" dirty="0"/>
          </a:p>
        </p:txBody>
      </p:sp>
      <p:pic>
        <p:nvPicPr>
          <p:cNvPr id="9" name="Picture 8" descr="iStock_000014422506Small.jpg"/>
          <p:cNvPicPr>
            <a:picLocks noChangeAspect="1"/>
          </p:cNvPicPr>
          <p:nvPr/>
        </p:nvPicPr>
        <p:blipFill>
          <a:blip r:embed="rId2" cstate="print"/>
          <a:stretch>
            <a:fillRect/>
          </a:stretch>
        </p:blipFill>
        <p:spPr>
          <a:xfrm>
            <a:off x="5029200" y="2590800"/>
            <a:ext cx="3505200" cy="2329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4876800" cy="762000"/>
          </a:xfrm>
        </p:spPr>
        <p:txBody>
          <a:bodyPr/>
          <a:lstStyle/>
          <a:p>
            <a:pPr fontAlgn="auto">
              <a:spcAft>
                <a:spcPts val="0"/>
              </a:spcAft>
              <a:defRPr/>
            </a:pPr>
            <a:r>
              <a:rPr lang="en-US" dirty="0" smtClean="0"/>
              <a:t>CAEL’s Response:  </a:t>
            </a:r>
            <a:endParaRPr lang="en-US" dirty="0"/>
          </a:p>
        </p:txBody>
      </p:sp>
      <p:sp>
        <p:nvSpPr>
          <p:cNvPr id="3" name="Content Placeholder 2"/>
          <p:cNvSpPr>
            <a:spLocks noGrp="1"/>
          </p:cNvSpPr>
          <p:nvPr>
            <p:ph idx="1"/>
          </p:nvPr>
        </p:nvSpPr>
        <p:spPr>
          <a:xfrm>
            <a:off x="609600" y="2012769"/>
            <a:ext cx="7749540" cy="3245031"/>
          </a:xfrm>
        </p:spPr>
        <p:txBody>
          <a:bodyPr rtlCol="0">
            <a:noAutofit/>
          </a:bodyPr>
          <a:lstStyle/>
          <a:p>
            <a:pPr fontAlgn="auto">
              <a:spcAft>
                <a:spcPts val="0"/>
              </a:spcAft>
              <a:defRPr/>
            </a:pPr>
            <a:endParaRPr lang="en-US" sz="2400" dirty="0" smtClean="0"/>
          </a:p>
          <a:p>
            <a:pPr fontAlgn="auto">
              <a:spcAft>
                <a:spcPts val="0"/>
              </a:spcAft>
              <a:buFont typeface="Wingdings" pitchFamily="2" charset="2"/>
              <a:buChar char="Ø"/>
              <a:defRPr/>
            </a:pPr>
            <a:r>
              <a:rPr lang="en-US" sz="2400" dirty="0" smtClean="0">
                <a:solidFill>
                  <a:schemeClr val="accent1">
                    <a:lumMod val="75000"/>
                  </a:schemeClr>
                </a:solidFill>
              </a:rPr>
              <a:t>Called “Prior Learning Assessment” (PLA) by educators</a:t>
            </a:r>
          </a:p>
          <a:p>
            <a:pPr fontAlgn="auto">
              <a:spcAft>
                <a:spcPts val="0"/>
              </a:spcAft>
              <a:buFont typeface="Wingdings" pitchFamily="2" charset="2"/>
              <a:buChar char="Ø"/>
              <a:defRPr/>
            </a:pPr>
            <a:r>
              <a:rPr lang="en-US" sz="2400" dirty="0" smtClean="0">
                <a:solidFill>
                  <a:schemeClr val="accent1">
                    <a:lumMod val="75000"/>
                  </a:schemeClr>
                </a:solidFill>
              </a:rPr>
              <a:t>Evaluations of learning are conducted by faculty experts</a:t>
            </a:r>
          </a:p>
          <a:p>
            <a:pPr fontAlgn="auto">
              <a:spcAft>
                <a:spcPts val="0"/>
              </a:spcAft>
              <a:buFont typeface="Wingdings" pitchFamily="2" charset="2"/>
              <a:buChar char="Ø"/>
              <a:defRPr/>
            </a:pPr>
            <a:r>
              <a:rPr lang="en-US" sz="2400" dirty="0" smtClean="0">
                <a:solidFill>
                  <a:schemeClr val="accent1">
                    <a:lumMod val="75000"/>
                  </a:schemeClr>
                </a:solidFill>
              </a:rPr>
              <a:t>PLA accelerates progress toward degrees and credentials by not requiring adult learners to take college courses for learning already acquired</a:t>
            </a:r>
          </a:p>
          <a:p>
            <a:pPr lvl="5">
              <a:buFont typeface="Arial" charset="0"/>
              <a:buChar cha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D1CF4E5-84B8-4F5D-9B6B-D255032EFC12}" type="slidenum">
              <a:rPr lang="en-US" smtClean="0"/>
              <a:pPr>
                <a:defRPr/>
              </a:pPr>
              <a:t>9</a:t>
            </a:fld>
            <a:endParaRPr lang="en-US" dirty="0"/>
          </a:p>
        </p:txBody>
      </p:sp>
      <p:sp>
        <p:nvSpPr>
          <p:cNvPr id="6" name="TextBox 5"/>
          <p:cNvSpPr txBox="1"/>
          <p:nvPr/>
        </p:nvSpPr>
        <p:spPr>
          <a:xfrm>
            <a:off x="609600" y="1524000"/>
            <a:ext cx="7010400" cy="830997"/>
          </a:xfrm>
          <a:prstGeom prst="rect">
            <a:avLst/>
          </a:prstGeom>
          <a:noFill/>
        </p:spPr>
        <p:txBody>
          <a:bodyPr wrap="square">
            <a:spAutoFit/>
          </a:bodyPr>
          <a:lstStyle/>
          <a:p>
            <a:pPr algn="ctr">
              <a:defRPr/>
            </a:pPr>
            <a:r>
              <a:rPr lang="en-US" sz="2400" b="1" dirty="0">
                <a:solidFill>
                  <a:schemeClr val="accent6">
                    <a:lumMod val="75000"/>
                  </a:schemeClr>
                </a:solidFill>
              </a:rPr>
              <a:t>Grant Credit for </a:t>
            </a:r>
            <a:r>
              <a:rPr lang="en-US" sz="2400" b="1" dirty="0" smtClean="0">
                <a:solidFill>
                  <a:schemeClr val="accent6">
                    <a:lumMod val="75000"/>
                  </a:schemeClr>
                </a:solidFill>
              </a:rPr>
              <a:t>College Level Learning </a:t>
            </a:r>
            <a:r>
              <a:rPr lang="en-US" sz="2400" b="1" dirty="0">
                <a:solidFill>
                  <a:schemeClr val="accent6">
                    <a:lumMod val="75000"/>
                  </a:schemeClr>
                </a:solidFill>
              </a:rPr>
              <a:t>from Work and Life Experience</a:t>
            </a:r>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PLA-CAEL">
  <a:themeElements>
    <a:clrScheme name="EdLink Colors">
      <a:dk1>
        <a:srgbClr val="003333"/>
      </a:dk1>
      <a:lt1>
        <a:srgbClr val="FFFFFF"/>
      </a:lt1>
      <a:dk2>
        <a:srgbClr val="339999"/>
      </a:dk2>
      <a:lt2>
        <a:srgbClr val="FFFFFF"/>
      </a:lt2>
      <a:accent1>
        <a:srgbClr val="339999"/>
      </a:accent1>
      <a:accent2>
        <a:srgbClr val="006666"/>
      </a:accent2>
      <a:accent3>
        <a:srgbClr val="003333"/>
      </a:accent3>
      <a:accent4>
        <a:srgbClr val="33CCCC"/>
      </a:accent4>
      <a:accent5>
        <a:srgbClr val="A5A5A5"/>
      </a:accent5>
      <a:accent6>
        <a:srgbClr val="FFFFFF"/>
      </a:accent6>
      <a:hlink>
        <a:srgbClr val="003333"/>
      </a:hlink>
      <a:folHlink>
        <a:srgbClr val="33CCCC"/>
      </a:folHlink>
    </a:clrScheme>
    <a:fontScheme name="Pixel">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LA-CAEL">
  <a:themeElements>
    <a:clrScheme name="EdLink Colors">
      <a:dk1>
        <a:srgbClr val="003333"/>
      </a:dk1>
      <a:lt1>
        <a:srgbClr val="FFFFFF"/>
      </a:lt1>
      <a:dk2>
        <a:srgbClr val="339999"/>
      </a:dk2>
      <a:lt2>
        <a:srgbClr val="FFFFFF"/>
      </a:lt2>
      <a:accent1>
        <a:srgbClr val="339999"/>
      </a:accent1>
      <a:accent2>
        <a:srgbClr val="006666"/>
      </a:accent2>
      <a:accent3>
        <a:srgbClr val="003333"/>
      </a:accent3>
      <a:accent4>
        <a:srgbClr val="33CCCC"/>
      </a:accent4>
      <a:accent5>
        <a:srgbClr val="A5A5A5"/>
      </a:accent5>
      <a:accent6>
        <a:srgbClr val="FFFFFF"/>
      </a:accent6>
      <a:hlink>
        <a:srgbClr val="003333"/>
      </a:hlink>
      <a:folHlink>
        <a:srgbClr val="33CCCC"/>
      </a:folHlink>
    </a:clrScheme>
    <a:fontScheme name="Pixel">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ingCounts">
  <a:themeElements>
    <a:clrScheme name="Learning Counts">
      <a:dk1>
        <a:srgbClr val="323231"/>
      </a:dk1>
      <a:lt1>
        <a:srgbClr val="FFFFFF"/>
      </a:lt1>
      <a:dk2>
        <a:srgbClr val="3C3D3F"/>
      </a:dk2>
      <a:lt2>
        <a:srgbClr val="A0B9C8"/>
      </a:lt2>
      <a:accent1>
        <a:srgbClr val="5D87A1"/>
      </a:accent1>
      <a:accent2>
        <a:srgbClr val="FF0000"/>
      </a:accent2>
      <a:accent3>
        <a:srgbClr val="5D87A1"/>
      </a:accent3>
      <a:accent4>
        <a:srgbClr val="7E2E58"/>
      </a:accent4>
      <a:accent5>
        <a:srgbClr val="FF9966"/>
      </a:accent5>
      <a:accent6>
        <a:srgbClr val="C94B05"/>
      </a:accent6>
      <a:hlink>
        <a:srgbClr val="FF0000"/>
      </a:hlink>
      <a:folHlink>
        <a:srgbClr val="5D87A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PLA-CAEL</Template>
  <TotalTime>8963</TotalTime>
  <Words>1684</Words>
  <Application>Microsoft Office PowerPoint</Application>
  <PresentationFormat>On-screen Show (4:3)</PresentationFormat>
  <Paragraphs>255</Paragraphs>
  <Slides>39</Slides>
  <Notes>4</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PLA-CAEL</vt:lpstr>
      <vt:lpstr>Custom Design</vt:lpstr>
      <vt:lpstr>1_PLA-CAEL</vt:lpstr>
      <vt:lpstr>1_Custom Design</vt:lpstr>
      <vt:lpstr>LearningCounts</vt:lpstr>
      <vt:lpstr>Slide 1</vt:lpstr>
      <vt:lpstr>About CAEL</vt:lpstr>
      <vt:lpstr>CAEL’s Intermediary Role</vt:lpstr>
      <vt:lpstr>Why Does College Completion Matter to Our Nation?</vt:lpstr>
      <vt:lpstr>Why Do Degrees Matter?</vt:lpstr>
      <vt:lpstr>Indiana</vt:lpstr>
      <vt:lpstr>IndianA</vt:lpstr>
      <vt:lpstr>CAEL’s response</vt:lpstr>
      <vt:lpstr>CAEL’s Response:  </vt:lpstr>
      <vt:lpstr>PLA Methods</vt:lpstr>
      <vt:lpstr>CAEL’s History as Leader in Prior Learning Assessment (PLA)</vt:lpstr>
      <vt:lpstr>CAEL’s History as Leader in Prior Learning Assessment (PLA)</vt:lpstr>
      <vt:lpstr>5 Academic Standards</vt:lpstr>
      <vt:lpstr>5 Academic Standards</vt:lpstr>
      <vt:lpstr>5 Administrative Standards</vt:lpstr>
      <vt:lpstr>CAEL Research on Value of PLA </vt:lpstr>
      <vt:lpstr>How Can PLA Help?</vt:lpstr>
      <vt:lpstr>Summary – Graduation Rates</vt:lpstr>
      <vt:lpstr>Summary – Time to Degree</vt:lpstr>
      <vt:lpstr>Need to Scale Up PLA</vt:lpstr>
      <vt:lpstr>Why CAEL Created LearningCOunts.org</vt:lpstr>
      <vt:lpstr>Slide 22</vt:lpstr>
      <vt:lpstr>Learningcounts.org</vt:lpstr>
      <vt:lpstr>Learningcounts.org</vt:lpstr>
      <vt:lpstr>LEARNINGCOUNTS.org fact sheet</vt:lpstr>
      <vt:lpstr>LearningCounts.org costs</vt:lpstr>
      <vt:lpstr>Sample Partner Institutions</vt:lpstr>
      <vt:lpstr>WhoM Will It Serve?</vt:lpstr>
      <vt:lpstr>Whom Will It Serve?</vt:lpstr>
      <vt:lpstr>Whom Will It Serve?</vt:lpstr>
      <vt:lpstr>Whom Will It Serve?</vt:lpstr>
      <vt:lpstr>Outreach and marketing efforts</vt:lpstr>
      <vt:lpstr>Collaboration with Employers</vt:lpstr>
      <vt:lpstr>Outreach &amp; Marketing: Back to college initiatives</vt:lpstr>
      <vt:lpstr>New developments: Urban strategy</vt:lpstr>
      <vt:lpstr>New developments:   walmart learning stipends</vt:lpstr>
      <vt:lpstr>Examples of Policy Change We Would Like to See In Indiana to support learningcounts.org</vt:lpstr>
      <vt:lpstr>Questions for Discussion</vt:lpstr>
      <vt:lpstr>Discussion of next steps needed to work together</vt:lpstr>
    </vt:vector>
  </TitlesOfParts>
  <Company>CAEL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Prior Learning Assessment to the Next Level</dc:title>
  <dc:creator>BDoyle</dc:creator>
  <cp:lastModifiedBy>Pam Tate</cp:lastModifiedBy>
  <cp:revision>628</cp:revision>
  <dcterms:created xsi:type="dcterms:W3CDTF">2010-04-14T14:42:00Z</dcterms:created>
  <dcterms:modified xsi:type="dcterms:W3CDTF">2011-04-29T00:05:10Z</dcterms:modified>
</cp:coreProperties>
</file>