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276" r:id="rId3"/>
    <p:sldId id="264" r:id="rId4"/>
    <p:sldId id="277" r:id="rId5"/>
    <p:sldId id="266" r:id="rId6"/>
    <p:sldId id="286" r:id="rId7"/>
    <p:sldId id="280" r:id="rId8"/>
    <p:sldId id="287" r:id="rId9"/>
    <p:sldId id="284" r:id="rId10"/>
    <p:sldId id="288" r:id="rId11"/>
    <p:sldId id="278" r:id="rId12"/>
    <p:sldId id="274" r:id="rId13"/>
    <p:sldId id="267" r:id="rId14"/>
    <p:sldId id="269" r:id="rId15"/>
    <p:sldId id="270" r:id="rId16"/>
    <p:sldId id="275" r:id="rId17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0000"/>
    <a:srgbClr val="A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400" baseline="0">
                <a:latin typeface="+mn-lt"/>
                <a:cs typeface="Times New Roman" pitchFamily="18" charset="0"/>
              </a:defRPr>
            </a:pPr>
            <a:r>
              <a:rPr lang="en-US" sz="2400" cap="small" baseline="0" dirty="0" smtClean="0">
                <a:latin typeface="+mn-lt"/>
                <a:cs typeface="Times New Roman" pitchFamily="18" charset="0"/>
              </a:rPr>
              <a:t>ACADEMIC YEAR 2001-2002 THROUGH 2011-2012</a:t>
            </a:r>
            <a:endParaRPr lang="en-US" sz="2400" cap="small" baseline="0" dirty="0">
              <a:latin typeface="+mn-lt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111111111111112"/>
          <c:y val="4.6413326843370128E-2"/>
        </c:manualLayout>
      </c:layout>
      <c:overlay val="0"/>
    </c:title>
    <c:autoTitleDeleted val="0"/>
    <c:view3D>
      <c:rotX val="0"/>
      <c:rotY val="0"/>
      <c:depthPercent val="1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645763534495352"/>
          <c:y val="0.16505899935312618"/>
          <c:w val="0.89354236465504644"/>
          <c:h val="0.6431891622612329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 w="12700">
              <a:solidFill>
                <a:sysClr val="windowText" lastClr="000000"/>
              </a:solidFill>
            </a:ln>
            <a:effectLst>
              <a:outerShdw algn="ctr" rotWithShape="0">
                <a:srgbClr val="002060"/>
              </a:outerShdw>
            </a:effectLst>
            <a:scene3d>
              <a:camera prst="orthographicFront"/>
              <a:lightRig rig="threePt" dir="t"/>
            </a:scene3d>
            <a:sp3d prstMaterial="metal">
              <a:bevelT w="0" h="0" prst="angle"/>
            </a:sp3d>
          </c:spPr>
          <c:invertIfNegative val="0"/>
          <c:dLbls>
            <c:dLbl>
              <c:idx val="0"/>
              <c:layout>
                <c:manualLayout>
                  <c:x val="0"/>
                  <c:y val="8.7849227179935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111169227724453E-3"/>
                  <c:y val="8.810761154855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4003791192767574E-2"/>
                </c:manualLayout>
              </c:layout>
              <c:numFmt formatCode="#,##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itchFamily="34" charset="0"/>
                      <a:cs typeface="Times New Roman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848631353755825E-7"/>
                  <c:y val="8.3925925925925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8.0699912510936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8.3111649097411033E-2"/>
                </c:manualLayout>
              </c:layout>
              <c:numFmt formatCode="#,##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itchFamily="34" charset="0"/>
                      <a:cs typeface="Times New Roman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7.6918635170603669E-2"/>
                </c:manualLayout>
              </c:layout>
              <c:numFmt formatCode="#,##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itchFamily="34" charset="0"/>
                      <a:cs typeface="Times New Roman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7.6221035686324087E-2"/>
                </c:manualLayout>
              </c:layout>
              <c:numFmt formatCode="#,##0" sourceLinked="0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Century Gothic" pitchFamily="34" charset="0"/>
                      <a:cs typeface="Times New Roman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7770779401789533E-17"/>
                  <c:y val="7.9925051035287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8.3887139107611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"/>
                  <c:y val="8.3887139107611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Century Gothic" pitchFamily="34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DATA!$A$2:$A$12</c:f>
              <c:strCache>
                <c:ptCount val="11"/>
                <c:pt idx="0">
                  <c:v>2001-02</c:v>
                </c:pt>
                <c:pt idx="1">
                  <c:v>2002-03</c:v>
                </c:pt>
                <c:pt idx="2">
                  <c:v>2003-04</c:v>
                </c:pt>
                <c:pt idx="3">
                  <c:v>2004-05</c:v>
                </c:pt>
                <c:pt idx="4">
                  <c:v>2005-06</c:v>
                </c:pt>
                <c:pt idx="5">
                  <c:v>2006-07</c:v>
                </c:pt>
                <c:pt idx="6">
                  <c:v>2007-08</c:v>
                </c:pt>
                <c:pt idx="7">
                  <c:v>2008-09</c:v>
                </c:pt>
                <c:pt idx="8">
                  <c:v>2009-10</c:v>
                </c:pt>
                <c:pt idx="9">
                  <c:v>2010-11</c:v>
                </c:pt>
                <c:pt idx="10">
                  <c:v>2011-12</c:v>
                </c:pt>
              </c:strCache>
            </c:strRef>
          </c:cat>
          <c:val>
            <c:numRef>
              <c:f>DATA!$B$2:$B$12</c:f>
              <c:numCache>
                <c:formatCode>General</c:formatCode>
                <c:ptCount val="11"/>
                <c:pt idx="0">
                  <c:v>1390</c:v>
                </c:pt>
                <c:pt idx="1">
                  <c:v>1390</c:v>
                </c:pt>
                <c:pt idx="2">
                  <c:v>1479</c:v>
                </c:pt>
                <c:pt idx="3">
                  <c:v>1604</c:v>
                </c:pt>
                <c:pt idx="4">
                  <c:v>1560</c:v>
                </c:pt>
                <c:pt idx="5">
                  <c:v>1687</c:v>
                </c:pt>
                <c:pt idx="6">
                  <c:v>1640</c:v>
                </c:pt>
                <c:pt idx="7">
                  <c:v>1687</c:v>
                </c:pt>
                <c:pt idx="8">
                  <c:v>1711</c:v>
                </c:pt>
                <c:pt idx="9">
                  <c:v>1735</c:v>
                </c:pt>
                <c:pt idx="10">
                  <c:v>1864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shape val="cylinder"/>
        <c:axId val="94930432"/>
        <c:axId val="94931968"/>
        <c:axId val="0"/>
      </c:bar3DChart>
      <c:catAx>
        <c:axId val="9493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Century Gothic" pitchFamily="34" charset="0"/>
                <a:cs typeface="Times New Roman" pitchFamily="18" charset="0"/>
              </a:defRPr>
            </a:pPr>
            <a:endParaRPr lang="en-US"/>
          </a:p>
        </c:txPr>
        <c:crossAx val="94931968"/>
        <c:crosses val="autoZero"/>
        <c:auto val="0"/>
        <c:lblAlgn val="ctr"/>
        <c:lblOffset val="100"/>
        <c:noMultiLvlLbl val="0"/>
      </c:catAx>
      <c:valAx>
        <c:axId val="94931968"/>
        <c:scaling>
          <c:orientation val="minMax"/>
          <c:max val="2000"/>
          <c:min val="0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600" b="1">
                <a:latin typeface="Century Gothic" pitchFamily="34" charset="0"/>
                <a:cs typeface="Times New Roman" pitchFamily="18" charset="0"/>
              </a:defRPr>
            </a:pPr>
            <a:endParaRPr lang="en-US"/>
          </a:p>
        </c:txPr>
        <c:crossAx val="94930432"/>
        <c:crosses val="autoZero"/>
        <c:crossBetween val="between"/>
        <c:majorUnit val="400"/>
      </c:valAx>
    </c:plotArea>
    <c:plotVisOnly val="1"/>
    <c:dispBlanksAs val="gap"/>
    <c:showDLblsOverMax val="0"/>
  </c:chart>
  <c:spPr>
    <a:solidFill>
      <a:schemeClr val="lt1"/>
    </a:solidFill>
    <a:ln w="3175" cap="flat" cmpd="sng" algn="ctr">
      <a:solidFill>
        <a:sysClr val="window" lastClr="FFFFFF">
          <a:lumMod val="50000"/>
        </a:sysClr>
      </a:solidFill>
      <a:prstDash val="solid"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0"/>
    </c:view3D>
    <c:floor>
      <c:thickness val="0"/>
    </c:floor>
    <c:sideWall>
      <c:thickness val="0"/>
      <c:spPr>
        <a:ln>
          <a:solidFill>
            <a:schemeClr val="bg1">
              <a:lumMod val="50000"/>
            </a:schemeClr>
          </a:solidFill>
        </a:ln>
      </c:spPr>
    </c:sideWall>
    <c:backWall>
      <c:thickness val="0"/>
      <c:spPr>
        <a:ln>
          <a:solidFill>
            <a:schemeClr val="bg1">
              <a:lumMod val="50000"/>
            </a:schemeClr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Full-Time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etal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3.08641975308641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Century Gothic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USI</c:v>
                </c:pt>
                <c:pt idx="1">
                  <c:v>Indiana State</c:v>
                </c:pt>
                <c:pt idx="2">
                  <c:v>Ball State</c:v>
                </c:pt>
                <c:pt idx="3">
                  <c:v>IU</c:v>
                </c:pt>
                <c:pt idx="4">
                  <c:v>PU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0.51</c:v>
                </c:pt>
                <c:pt idx="1">
                  <c:v>0.71</c:v>
                </c:pt>
                <c:pt idx="2">
                  <c:v>0.82</c:v>
                </c:pt>
                <c:pt idx="3">
                  <c:v>0.85</c:v>
                </c:pt>
                <c:pt idx="4">
                  <c:v>0.88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Part-Time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metal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0802469135802469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7283950617283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88888888888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8024691358024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2962962962962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Century Gothic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USI</c:v>
                </c:pt>
                <c:pt idx="1">
                  <c:v>Indiana State</c:v>
                </c:pt>
                <c:pt idx="2">
                  <c:v>Ball State</c:v>
                </c:pt>
                <c:pt idx="3">
                  <c:v>IU</c:v>
                </c:pt>
                <c:pt idx="4">
                  <c:v>PU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0.49</c:v>
                </c:pt>
                <c:pt idx="1">
                  <c:v>0.28999999999999998</c:v>
                </c:pt>
                <c:pt idx="2">
                  <c:v>0.18</c:v>
                </c:pt>
                <c:pt idx="3">
                  <c:v>0.15</c:v>
                </c:pt>
                <c:pt idx="4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183424"/>
        <c:axId val="116184960"/>
        <c:axId val="0"/>
      </c:bar3DChart>
      <c:catAx>
        <c:axId val="1161834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Century Gothic" pitchFamily="34" charset="0"/>
              </a:defRPr>
            </a:pPr>
            <a:endParaRPr lang="en-US"/>
          </a:p>
        </c:txPr>
        <c:crossAx val="116184960"/>
        <c:crosses val="autoZero"/>
        <c:auto val="1"/>
        <c:lblAlgn val="ctr"/>
        <c:lblOffset val="100"/>
        <c:noMultiLvlLbl val="0"/>
      </c:catAx>
      <c:valAx>
        <c:axId val="116184960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latin typeface="Century Gothic" pitchFamily="34" charset="0"/>
              </a:defRPr>
            </a:pPr>
            <a:endParaRPr lang="en-US"/>
          </a:p>
        </c:txPr>
        <c:crossAx val="1161834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latin typeface="Century Gothic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ysClr val="window" lastClr="FFFFFF">
          <a:lumMod val="50000"/>
        </a:sysClr>
      </a:solidFill>
    </a:ln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hPercent val="150"/>
      <c:rotY val="0"/>
      <c:depthPercent val="100"/>
      <c:rAngAx val="1"/>
    </c:view3D>
    <c:floor>
      <c:thickness val="0"/>
      <c:spPr>
        <a:gradFill>
          <a:gsLst>
            <a:gs pos="0">
              <a:schemeClr val="bg1">
                <a:lumMod val="85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3175">
          <a:solidFill>
            <a:sysClr val="window" lastClr="FFFFFF"/>
          </a:solidFill>
          <a:prstDash val="solid"/>
        </a:ln>
      </c:spPr>
    </c:floor>
    <c:sideWall>
      <c:thickness val="0"/>
      <c:spPr>
        <a:noFill/>
        <a:ln w="12700">
          <a:solidFill>
            <a:sysClr val="windowText" lastClr="000000"/>
          </a:solidFill>
          <a:prstDash val="solid"/>
        </a:ln>
        <a:effectLst>
          <a:outerShdw blurRad="63500" sx="102000" sy="102000" algn="ctr" rotWithShape="0">
            <a:sysClr val="window" lastClr="FFFFFF">
              <a:lumMod val="75000"/>
              <a:alpha val="40000"/>
            </a:sysClr>
          </a:outerShdw>
        </a:effectLst>
        <a:scene3d>
          <a:camera prst="orthographicFront"/>
          <a:lightRig rig="threePt" dir="t"/>
        </a:scene3d>
        <a:sp3d prstMaterial="metal"/>
      </c:spPr>
    </c:sideWall>
    <c:backWall>
      <c:thickness val="0"/>
      <c:spPr>
        <a:noFill/>
        <a:ln w="12700">
          <a:solidFill>
            <a:sysClr val="windowText" lastClr="000000"/>
          </a:solidFill>
          <a:prstDash val="solid"/>
        </a:ln>
        <a:effectLst/>
        <a:scene3d>
          <a:camera prst="orthographicFront"/>
          <a:lightRig rig="threePt" dir="t"/>
        </a:scene3d>
        <a:sp3d prstMaterial="metal"/>
      </c:spPr>
    </c:backWall>
    <c:plotArea>
      <c:layout>
        <c:manualLayout>
          <c:layoutTarget val="inner"/>
          <c:xMode val="edge"/>
          <c:yMode val="edge"/>
          <c:x val="0.27210557013706621"/>
          <c:y val="9.7639435325547475E-2"/>
          <c:w val="0.75211978710994454"/>
          <c:h val="0.7231584525480262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2012-2013</c:v>
                </c:pt>
              </c:strCache>
            </c:strRef>
          </c:tx>
          <c:spPr>
            <a:solidFill>
              <a:srgbClr val="CC0000"/>
            </a:solidFill>
            <a:ln w="12700">
              <a:solidFill>
                <a:sysClr val="windowText" lastClr="000000"/>
              </a:solidFill>
              <a:prstDash val="solid"/>
            </a:ln>
            <a:scene3d>
              <a:camera prst="orthographicFront"/>
              <a:lightRig rig="threePt" dir="t"/>
            </a:scene3d>
            <a:sp3d prstMaterial="metal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ysClr val="windowText" lastClr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3E6F"/>
              </a:solidFill>
              <a:ln w="12700">
                <a:solidFill>
                  <a:sysClr val="windowText" lastClr="000000"/>
                </a:solidFill>
                <a:prstDash val="solid"/>
              </a:ln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7.4657334499859842E-4"/>
                  <c:y val="2.3722576970596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720521045980362E-3"/>
                  <c:y val="3.53595792736276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912656751239427E-3"/>
                  <c:y val="-9.726256557944659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117040925439876E-3"/>
                  <c:y val="-2.2210801838197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0573053368328955E-3"/>
                  <c:y val="6.9873772167939452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7346894138232719E-3"/>
                  <c:y val="-2.10138900001358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4557451151939339E-3"/>
                  <c:y val="-2.84261170044941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2242150286769708E-3"/>
                  <c:y val="-1.2564339402790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3355691649643585E-4"/>
                  <c:y val="-4.088909630568308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\$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>
                    <a:latin typeface="Century Gothic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DATA!$A$4:$A$12</c:f>
              <c:strCache>
                <c:ptCount val="9"/>
                <c:pt idx="0">
                  <c:v>USI</c:v>
                </c:pt>
                <c:pt idx="1">
                  <c:v>IU Regional</c:v>
                </c:pt>
                <c:pt idx="2">
                  <c:v>PU Regional</c:v>
                </c:pt>
                <c:pt idx="3">
                  <c:v>State Average</c:v>
                </c:pt>
                <c:pt idx="4">
                  <c:v>Indiana State</c:v>
                </c:pt>
                <c:pt idx="5">
                  <c:v>IUPUI</c:v>
                </c:pt>
                <c:pt idx="6">
                  <c:v>Ball State</c:v>
                </c:pt>
                <c:pt idx="7">
                  <c:v>PU West Lafayette</c:v>
                </c:pt>
                <c:pt idx="8">
                  <c:v>IU - Bloomington</c:v>
                </c:pt>
              </c:strCache>
            </c:strRef>
          </c:cat>
          <c:val>
            <c:numRef>
              <c:f>DATA!$B$4:$B$12</c:f>
              <c:numCache>
                <c:formatCode>0</c:formatCode>
                <c:ptCount val="9"/>
                <c:pt idx="0" formatCode="General">
                  <c:v>6145</c:v>
                </c:pt>
                <c:pt idx="1">
                  <c:v>6595</c:v>
                </c:pt>
                <c:pt idx="2">
                  <c:v>7213.6666666666697</c:v>
                </c:pt>
                <c:pt idx="3">
                  <c:v>8223.0833333333321</c:v>
                </c:pt>
                <c:pt idx="4" formatCode="General">
                  <c:v>8259</c:v>
                </c:pt>
                <c:pt idx="5" formatCode="General">
                  <c:v>8605</c:v>
                </c:pt>
                <c:pt idx="6" formatCode="General">
                  <c:v>8980</c:v>
                </c:pt>
                <c:pt idx="7" formatCode="General">
                  <c:v>9900</c:v>
                </c:pt>
                <c:pt idx="8" formatCode="General">
                  <c:v>10087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gapDepth val="120"/>
        <c:shape val="box"/>
        <c:axId val="116543488"/>
        <c:axId val="116545024"/>
        <c:axId val="0"/>
      </c:bar3DChart>
      <c:catAx>
        <c:axId val="116543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baseline="0">
                <a:latin typeface="Century Gothic" pitchFamily="34" charset="0"/>
              </a:defRPr>
            </a:pPr>
            <a:endParaRPr lang="en-US"/>
          </a:p>
        </c:txPr>
        <c:crossAx val="116545024"/>
        <c:crosses val="autoZero"/>
        <c:auto val="1"/>
        <c:lblAlgn val="r"/>
        <c:lblOffset val="100"/>
        <c:tickLblSkip val="1"/>
        <c:tickMarkSkip val="1"/>
        <c:noMultiLvlLbl val="0"/>
      </c:catAx>
      <c:valAx>
        <c:axId val="116545024"/>
        <c:scaling>
          <c:orientation val="minMax"/>
          <c:max val="11000"/>
          <c:min val="3000"/>
        </c:scaling>
        <c:delete val="0"/>
        <c:axPos val="b"/>
        <c:majorGridlines>
          <c:spPr>
            <a:ln>
              <a:solidFill>
                <a:sysClr val="window" lastClr="FFFFFF">
                  <a:lumMod val="50000"/>
                </a:sysClr>
              </a:solidFill>
            </a:ln>
          </c:spPr>
        </c:majorGridlines>
        <c:minorGridlines>
          <c:spPr>
            <a:ln>
              <a:noFill/>
            </a:ln>
          </c:spPr>
        </c:minorGridlines>
        <c:numFmt formatCode="\$#,##0" sourceLinked="0"/>
        <c:majorTickMark val="none"/>
        <c:minorTickMark val="none"/>
        <c:tickLblPos val="nextTo"/>
        <c:spPr>
          <a:ln w="3175">
            <a:solidFill>
              <a:sysClr val="window" lastClr="FFFFFF"/>
            </a:solidFill>
            <a:prstDash val="solid"/>
          </a:ln>
        </c:spPr>
        <c:txPr>
          <a:bodyPr rot="-1860000" vert="horz"/>
          <a:lstStyle/>
          <a:p>
            <a:pPr>
              <a:defRPr sz="1400" b="1">
                <a:latin typeface="Century Gothic" pitchFamily="34" charset="0"/>
              </a:defRPr>
            </a:pPr>
            <a:endParaRPr lang="en-US"/>
          </a:p>
        </c:txPr>
        <c:crossAx val="116543488"/>
        <c:crosses val="autoZero"/>
        <c:crossBetween val="between"/>
        <c:majorUnit val="1000"/>
      </c:valAx>
      <c:spPr>
        <a:solidFill>
          <a:sysClr val="window" lastClr="FFFFFF"/>
        </a:solidFill>
        <a:ln w="25400">
          <a:noFill/>
        </a:ln>
      </c:spPr>
    </c:plotArea>
    <c:plotVisOnly val="1"/>
    <c:dispBlanksAs val="gap"/>
    <c:showDLblsOverMax val="0"/>
  </c:chart>
  <c:spPr>
    <a:solidFill>
      <a:sysClr val="window" lastClr="FFFFFF"/>
    </a:solidFill>
    <a:ln w="9525">
      <a:solidFill>
        <a:sysClr val="window" lastClr="FFFFFF">
          <a:lumMod val="50000"/>
        </a:sysClr>
      </a:solidFill>
    </a:ln>
    <a:effectLst>
      <a:outerShdw blurRad="50800" dist="38100" dir="5400000" algn="t" rotWithShape="0">
        <a:sysClr val="window" lastClr="FFFFFF">
          <a:lumMod val="50000"/>
          <a:alpha val="40000"/>
        </a:sysClr>
      </a:outerShdw>
    </a:effectLst>
  </c:spPr>
  <c:txPr>
    <a:bodyPr/>
    <a:lstStyle/>
    <a:p>
      <a:pPr>
        <a:defRPr sz="1050" b="0" i="0" u="none" strike="noStrike" baseline="0">
          <a:solidFill>
            <a:schemeClr val="tx1"/>
          </a:solidFill>
          <a:latin typeface="+mn-lt"/>
          <a:ea typeface="Arial"/>
          <a:cs typeface="Times New Roman" pitchFamily="18" charset="0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hPercent val="172"/>
      <c:rotY val="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>
          <a:gsLst>
            <a:gs pos="60000">
              <a:srgbClr val="FFFFFF"/>
            </a:gs>
            <a:gs pos="28000">
              <a:schemeClr val="bg1"/>
            </a:gs>
            <a:gs pos="100000">
              <a:srgbClr val="FFFFFF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sideWall>
    <c:backWall>
      <c:thickness val="0"/>
      <c:spPr>
        <a:gradFill>
          <a:gsLst>
            <a:gs pos="60000">
              <a:srgbClr val="FFFFFF"/>
            </a:gs>
            <a:gs pos="28000">
              <a:schemeClr val="bg1"/>
            </a:gs>
            <a:gs pos="100000">
              <a:srgbClr val="FFFFFF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777129676493284"/>
          <c:y val="0.11616180801827253"/>
          <c:w val="0.8121970851084559"/>
          <c:h val="0.76832487430035101"/>
        </c:manualLayout>
      </c:layout>
      <c:bar3DChart>
        <c:barDir val="bar"/>
        <c:grouping val="clustered"/>
        <c:varyColors val="0"/>
        <c:ser>
          <c:idx val="1"/>
          <c:order val="0"/>
          <c:tx>
            <c:strRef>
              <c:f>DATA!$5:$5</c:f>
              <c:strCache>
                <c:ptCount val="1"/>
                <c:pt idx="0">
                  <c:v>Appropriation per Hoosier FTE Student 2011-2012  $4,603   $6,232   $7,447   $7,839   $8,156   $10,404 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-2.0960921551472734E-3"/>
                  <c:y val="1.85087681892229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247010790317876E-3"/>
                  <c:y val="-1.88048377770653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247010790317876E-3"/>
                  <c:y val="-1.8807047251601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960921551472734E-3"/>
                  <c:y val="-5.6416722805732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6393020316904832E-3"/>
                  <c:y val="-3.7611885028666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602944389589891E-3"/>
                  <c:y val="-3.7611659614480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Century Gothic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DATA!$B$2:$G$2</c:f>
              <c:strCache>
                <c:ptCount val="6"/>
                <c:pt idx="0">
                  <c:v>USI</c:v>
                </c:pt>
                <c:pt idx="1">
                  <c:v>Ball State</c:v>
                </c:pt>
                <c:pt idx="2">
                  <c:v>Average</c:v>
                </c:pt>
                <c:pt idx="3">
                  <c:v>Indiana University</c:v>
                </c:pt>
                <c:pt idx="4">
                  <c:v>Indiana State</c:v>
                </c:pt>
                <c:pt idx="5">
                  <c:v>Purdue University</c:v>
                </c:pt>
              </c:strCache>
            </c:strRef>
          </c:cat>
          <c:val>
            <c:numRef>
              <c:f>DATA!$B$5:$G$5</c:f>
              <c:numCache>
                <c:formatCode>_("$"* #,##0_);_("$"* \(#,##0\);_("$"* "-"??_);_(@_)</c:formatCode>
                <c:ptCount val="6"/>
                <c:pt idx="0">
                  <c:v>4602.879619003902</c:v>
                </c:pt>
                <c:pt idx="1">
                  <c:v>6232.1793175853018</c:v>
                </c:pt>
                <c:pt idx="2">
                  <c:v>7446.6828056761606</c:v>
                </c:pt>
                <c:pt idx="3">
                  <c:v>7838.7814932382489</c:v>
                </c:pt>
                <c:pt idx="4">
                  <c:v>8155.5735985533456</c:v>
                </c:pt>
                <c:pt idx="5">
                  <c:v>10404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shape val="cylinder"/>
        <c:axId val="93591808"/>
        <c:axId val="93610752"/>
        <c:axId val="0"/>
      </c:bar3DChart>
      <c:catAx>
        <c:axId val="9359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baseline="0">
                <a:latin typeface="Century Gothic" pitchFamily="34" charset="0"/>
              </a:defRPr>
            </a:pPr>
            <a:endParaRPr lang="en-US"/>
          </a:p>
        </c:txPr>
        <c:crossAx val="93610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3610752"/>
        <c:scaling>
          <c:orientation val="minMax"/>
          <c:max val="12000"/>
          <c:min val="0"/>
        </c:scaling>
        <c:delete val="0"/>
        <c:axPos val="b"/>
        <c:majorGridlines/>
        <c:numFmt formatCode="\$#,##0;[Red]\$#,##0" sourceLinked="0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>
                <a:latin typeface="Century Gothic" pitchFamily="34" charset="0"/>
              </a:defRPr>
            </a:pPr>
            <a:endParaRPr lang="en-US"/>
          </a:p>
        </c:txPr>
        <c:crossAx val="93591808"/>
        <c:crosses val="autoZero"/>
        <c:crossBetween val="between"/>
        <c:majorUnit val="2000"/>
      </c:valAx>
      <c:spPr>
        <a:solidFill>
          <a:schemeClr val="bg1"/>
        </a:solidFill>
        <a:ln w="127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>
      <a:solidFill>
        <a:schemeClr val="bg1">
          <a:lumMod val="50000"/>
        </a:schemeClr>
      </a:solidFill>
    </a:ln>
    <a:effectLst>
      <a:outerShdw blurRad="50800" dist="50800" dir="5400000" algn="ctr" rotWithShape="0">
        <a:schemeClr val="bg1">
          <a:lumMod val="50000"/>
        </a:schemeClr>
      </a:outerShdw>
    </a:effectLst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0.01133</cdr:x>
      <cdr:y>0.94766</cdr:y>
    </cdr:from>
    <cdr:to>
      <cdr:x>0.51294</cdr:x>
      <cdr:y>1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3216" y="4450502"/>
          <a:ext cx="4128116" cy="245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u="none" strike="noStrike" baseline="0" dirty="0">
              <a:solidFill>
                <a:schemeClr val="tx1"/>
              </a:solidFill>
              <a:latin typeface="Century Gothic" pitchFamily="34" charset="0"/>
              <a:cs typeface="Times New Roman" pitchFamily="18" charset="0"/>
            </a:rPr>
            <a:t>Tuition and fees cover two 15 credit-hour-semesters</a:t>
          </a:r>
        </a:p>
        <a:p xmlns:a="http://schemas.openxmlformats.org/drawingml/2006/main">
          <a:pPr algn="l" rtl="0">
            <a:defRPr sz="1000"/>
          </a:pPr>
          <a:endParaRPr lang="en-US" sz="1000" b="1" i="0" u="none" strike="noStrike" baseline="0" dirty="0">
            <a:solidFill>
              <a:schemeClr val="tx1"/>
            </a:solidFill>
            <a:latin typeface="Century Gothic" pitchFamily="34" charset="0"/>
            <a:cs typeface="Times New Roman"/>
          </a:endParaRPr>
        </a:p>
      </cdr:txBody>
    </cdr:sp>
  </cdr:relSizeAnchor>
  <cdr:relSizeAnchor xmlns:cdr="http://schemas.openxmlformats.org/drawingml/2006/chartDrawing">
    <cdr:from>
      <cdr:x>0.02569</cdr:x>
      <cdr:y>0</cdr:y>
    </cdr:from>
    <cdr:to>
      <cdr:x>0.98584</cdr:x>
      <cdr:y>0.10456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1418" y="0"/>
          <a:ext cx="7901651" cy="491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2400" b="1" dirty="0" smtClean="0">
              <a:solidFill>
                <a:schemeClr val="tx1"/>
              </a:solidFill>
              <a:latin typeface="Century Gothic" pitchFamily="34" charset="0"/>
            </a:rPr>
            <a:t>Four</a:t>
          </a:r>
          <a:r>
            <a:rPr lang="en-US" sz="2400" b="1" i="0" baseline="0" dirty="0" smtClean="0">
              <a:solidFill>
                <a:schemeClr val="tx1"/>
              </a:solidFill>
              <a:effectLst/>
              <a:latin typeface="Century Gothic" pitchFamily="34" charset="0"/>
            </a:rPr>
            <a:t>-Year Public Institutions in Indiana</a:t>
          </a:r>
        </a:p>
        <a:p xmlns:a="http://schemas.openxmlformats.org/drawingml/2006/main"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400" b="1" cap="small" spc="120" dirty="0" smtClean="0">
            <a:solidFill>
              <a:schemeClr val="bg1"/>
            </a:solidFill>
            <a:effectLst/>
            <a:latin typeface="Century Gothic" pitchFamily="34" charset="0"/>
          </a:endParaRPr>
        </a:p>
        <a:p xmlns:a="http://schemas.openxmlformats.org/drawingml/2006/main">
          <a:pPr algn="ctr" rtl="0"/>
          <a:endParaRPr lang="en-US" sz="2400" b="1" cap="small" spc="120" dirty="0">
            <a:solidFill>
              <a:schemeClr val="bg1"/>
            </a:solidFill>
            <a:effectLst/>
            <a:latin typeface="Century Gothic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0.00949</cdr:x>
      <cdr:y>0.95185</cdr:y>
    </cdr:from>
    <cdr:to>
      <cdr:x>0.43959</cdr:x>
      <cdr:y>1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8099" y="4308038"/>
          <a:ext cx="3539551" cy="2179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b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1" i="0" strike="noStrike" dirty="0">
              <a:solidFill>
                <a:schemeClr val="tx1"/>
              </a:solidFill>
              <a:latin typeface="+mn-lt"/>
              <a:cs typeface="Times New Roman"/>
            </a:rPr>
            <a:t>Based on 2010-2011 Hoosier FTE Enrollments</a:t>
          </a:r>
        </a:p>
      </cdr:txBody>
    </cdr:sp>
  </cdr:relSizeAnchor>
  <cdr:relSizeAnchor xmlns:cdr="http://schemas.openxmlformats.org/drawingml/2006/chartDrawing">
    <cdr:from>
      <cdr:x>0.01133</cdr:x>
      <cdr:y>0</cdr:y>
    </cdr:from>
    <cdr:to>
      <cdr:x>0.98867</cdr:x>
      <cdr:y>0.1085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216" y="0"/>
          <a:ext cx="8043168" cy="491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2400" b="1" dirty="0" smtClean="0">
              <a:latin typeface="Century Gothic" pitchFamily="34" charset="0"/>
            </a:rPr>
            <a:t>2012-2013 Appropriation Per-FTE-Hoosier Student</a:t>
          </a:r>
        </a:p>
        <a:p xmlns:a="http://schemas.openxmlformats.org/drawingml/2006/main">
          <a:endParaRPr lang="en-US" sz="1100" dirty="0">
            <a:latin typeface="Century Gothic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BE4B2-AA7E-4634-9C2D-4B757D0C7BCB}" type="datetimeFigureOut">
              <a:rPr lang="en-US" smtClean="0"/>
              <a:t>9/12/2012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DECA6-794C-4AA3-AC88-458E48BD8B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31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BD4B3-1376-4754-9539-1688EA487766}" type="datetimeFigureOut">
              <a:rPr lang="en-US" smtClean="0"/>
              <a:t>9/12/2012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64C1E-04F8-4319-A39D-5F7B9EBC7A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47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5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9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86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8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46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16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6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7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96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2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21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8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2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8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64C1E-04F8-4319-A39D-5F7B9EBC7A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9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5751" y="866221"/>
            <a:ext cx="5238750" cy="3239054"/>
          </a:xfrm>
        </p:spPr>
        <p:txBody>
          <a:bodyPr>
            <a:noAutofit/>
          </a:bodyPr>
          <a:lstStyle>
            <a:lvl1pPr algn="l">
              <a:defRPr sz="4400" b="1" baseline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Operating </a:t>
            </a:r>
            <a:br>
              <a:rPr lang="en-US" dirty="0" smtClean="0"/>
            </a:br>
            <a:r>
              <a:rPr lang="en-US" dirty="0" smtClean="0"/>
              <a:t>and Capital Improvement </a:t>
            </a:r>
            <a:br>
              <a:rPr lang="en-US" dirty="0" smtClean="0"/>
            </a:br>
            <a:r>
              <a:rPr lang="en-US" dirty="0" smtClean="0"/>
              <a:t>Budget Request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527" r="56979" b="86945"/>
          <a:stretch/>
        </p:blipFill>
        <p:spPr>
          <a:xfrm>
            <a:off x="123824" y="47625"/>
            <a:ext cx="3781425" cy="79057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43650" y="1219942"/>
            <a:ext cx="2705100" cy="3018683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Futura Lt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Indiana</a:t>
            </a:r>
          </a:p>
          <a:p>
            <a:r>
              <a:rPr lang="en-US" dirty="0" smtClean="0"/>
              <a:t> Commission </a:t>
            </a:r>
          </a:p>
          <a:p>
            <a:r>
              <a:rPr lang="en-US" dirty="0" smtClean="0"/>
              <a:t>   For Higher </a:t>
            </a:r>
          </a:p>
          <a:p>
            <a:r>
              <a:rPr lang="en-US" dirty="0" smtClean="0"/>
              <a:t>    Education</a:t>
            </a:r>
          </a:p>
          <a:p>
            <a:r>
              <a:rPr lang="en-US" dirty="0" smtClean="0"/>
              <a:t>     Presentation</a:t>
            </a:r>
          </a:p>
          <a:p>
            <a:endParaRPr lang="en-US" dirty="0" smtClean="0"/>
          </a:p>
          <a:p>
            <a:r>
              <a:rPr lang="en-US" dirty="0" smtClean="0"/>
              <a:t>       September 14,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Futura Lt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Futura Lt BT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Futura Lt BT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Futura Lt BT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Futura Lt BT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Futura Lt B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Futura Lt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 sz="2800" b="0">
                <a:solidFill>
                  <a:schemeClr val="bg1"/>
                </a:solidFill>
              </a:defRPr>
            </a:lvl2pPr>
            <a:lvl3pPr>
              <a:defRPr sz="24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" y="1"/>
            <a:ext cx="9143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Futura Lt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92233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Futura Lt B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57449"/>
            <a:ext cx="4040188" cy="36687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92233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Futura Lt B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7449"/>
            <a:ext cx="4041775" cy="366871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Futura Lt BT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Futura Lt BT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Futura Lt BT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Futura Lt BT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Futura Lt BT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6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rgbClr val="DAEDEF"/>
                </a:solidFill>
              </a:defRPr>
            </a:lvl1pPr>
            <a:lvl2pPr>
              <a:defRPr sz="2800">
                <a:solidFill>
                  <a:srgbClr val="DAEDEF"/>
                </a:solidFill>
              </a:defRPr>
            </a:lvl2pPr>
            <a:lvl3pPr>
              <a:defRPr sz="2400">
                <a:solidFill>
                  <a:srgbClr val="DAEDEF"/>
                </a:solidFill>
              </a:defRPr>
            </a:lvl3pPr>
            <a:lvl4pPr>
              <a:defRPr sz="2000">
                <a:solidFill>
                  <a:srgbClr val="DAEDEF"/>
                </a:solidFill>
              </a:defRPr>
            </a:lvl4pPr>
            <a:lvl5pPr>
              <a:defRPr sz="2000">
                <a:solidFill>
                  <a:srgbClr val="DAEDE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DAEDE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5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80546"/>
            <a:ext cx="6381749" cy="2724704"/>
          </a:xfrm>
        </p:spPr>
        <p:txBody>
          <a:bodyPr/>
          <a:lstStyle/>
          <a:p>
            <a: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2013-2015</a:t>
            </a:r>
            <a:b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Operating </a:t>
            </a:r>
            <a:b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and Capital </a:t>
            </a:r>
            <a:b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Improvement </a:t>
            </a:r>
            <a:b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</a:br>
            <a:r>
              <a:rPr lang="en-US" sz="3600" dirty="0" smtClean="0">
                <a:ln w="12700">
                  <a:solidFill>
                    <a:schemeClr val="tx1"/>
                  </a:solidFill>
                </a:ln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Budget Request</a:t>
            </a:r>
            <a:endParaRPr lang="en-US" sz="3600" dirty="0">
              <a:ln w="12700"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454179" y="1485091"/>
            <a:ext cx="2672064" cy="1764140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Futura Lt B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dirty="0" smtClean="0">
                <a:latin typeface="+mn-lt"/>
              </a:rPr>
              <a:t>Commission </a:t>
            </a:r>
          </a:p>
          <a:p>
            <a:r>
              <a:rPr lang="en-US" sz="1800" dirty="0" smtClean="0">
                <a:latin typeface="+mn-lt"/>
              </a:rPr>
              <a:t> for Higher </a:t>
            </a:r>
          </a:p>
          <a:p>
            <a:r>
              <a:rPr lang="en-US" sz="1800" dirty="0" smtClean="0">
                <a:latin typeface="+mn-lt"/>
              </a:rPr>
              <a:t>  Education</a:t>
            </a:r>
          </a:p>
          <a:p>
            <a:r>
              <a:rPr lang="en-US" sz="1800" dirty="0" smtClean="0">
                <a:latin typeface="+mn-lt"/>
              </a:rPr>
              <a:t>   Presentation</a:t>
            </a:r>
          </a:p>
          <a:p>
            <a:endParaRPr lang="en-US" sz="700" dirty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    September 14, 2012</a:t>
            </a:r>
            <a:endParaRPr lang="en-US" sz="1400" dirty="0">
              <a:latin typeface="+mn-lt"/>
            </a:endParaRP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7000874" y="266700"/>
            <a:ext cx="2143125" cy="400050"/>
          </a:xfrm>
          <a:custGeom>
            <a:avLst/>
            <a:gdLst>
              <a:gd name="T0" fmla="*/ 3926541 w 3939988"/>
              <a:gd name="T1" fmla="*/ 457200 h 470647"/>
              <a:gd name="T2" fmla="*/ 3939988 w 3939988"/>
              <a:gd name="T3" fmla="*/ 0 h 470647"/>
              <a:gd name="T4" fmla="*/ 753035 w 3939988"/>
              <a:gd name="T5" fmla="*/ 0 h 470647"/>
              <a:gd name="T6" fmla="*/ 0 w 3939988"/>
              <a:gd name="T7" fmla="*/ 470647 h 470647"/>
              <a:gd name="T8" fmla="*/ 3939988 w 3939988"/>
              <a:gd name="T9" fmla="*/ 470647 h 470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9988" h="470647">
                <a:moveTo>
                  <a:pt x="3926541" y="457200"/>
                </a:moveTo>
                <a:lnTo>
                  <a:pt x="3939988" y="0"/>
                </a:lnTo>
                <a:lnTo>
                  <a:pt x="753035" y="0"/>
                </a:lnTo>
                <a:lnTo>
                  <a:pt x="0" y="470647"/>
                </a:lnTo>
                <a:lnTo>
                  <a:pt x="3939988" y="470647"/>
                </a:lnTo>
              </a:path>
            </a:pathLst>
          </a:cu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9025" y="266640"/>
            <a:ext cx="1704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Futura Lt BT" pitchFamily="34" charset="0"/>
              </a:rPr>
              <a:t>2013-2015</a:t>
            </a:r>
            <a:endParaRPr lang="en-US" sz="2200" b="1" dirty="0">
              <a:solidFill>
                <a:schemeClr val="bg1"/>
              </a:solidFill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Quality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Assessment Practices</a:t>
            </a:r>
          </a:p>
          <a:p>
            <a:endParaRPr lang="en-US" sz="11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VSA – Voluntary System of Accountability</a:t>
            </a:r>
          </a:p>
          <a:p>
            <a:pPr marL="0" indent="0">
              <a:buNone/>
            </a:pPr>
            <a:endParaRPr lang="en-US" sz="10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Academic Program Review</a:t>
            </a:r>
          </a:p>
          <a:p>
            <a:pPr marL="0" indent="0">
              <a:buNone/>
            </a:pPr>
            <a:endParaRPr lang="en-US" sz="1000" dirty="0" smtClean="0">
              <a:latin typeface="+mn-lt"/>
            </a:endParaRPr>
          </a:p>
          <a:p>
            <a:r>
              <a:rPr lang="en-US" sz="2800" dirty="0">
                <a:latin typeface="+mn-lt"/>
              </a:rPr>
              <a:t>Task Force on Workforce and Economic </a:t>
            </a:r>
            <a:r>
              <a:rPr lang="en-US" sz="2800" dirty="0" smtClean="0">
                <a:latin typeface="+mn-lt"/>
              </a:rPr>
              <a:t>Development</a:t>
            </a:r>
          </a:p>
          <a:p>
            <a:endParaRPr lang="en-US" sz="10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Commitment to the Region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 smtClean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1100" dirty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endParaRPr lang="en-US" b="1" dirty="0" smtClean="0">
              <a:latin typeface="+mn-lt"/>
            </a:endParaRPr>
          </a:p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0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77553"/>
            <a:ext cx="8229600" cy="1240085"/>
          </a:xfrm>
        </p:spPr>
        <p:txBody>
          <a:bodyPr>
            <a:normAutofit/>
          </a:bodyPr>
          <a:lstStyle/>
          <a:p>
            <a:r>
              <a:rPr lang="en-US" sz="4400" u="sng" dirty="0" smtClean="0">
                <a:latin typeface="+mn-lt"/>
              </a:rPr>
              <a:t>2012-2013 Tuition and Fees</a:t>
            </a:r>
            <a:endParaRPr lang="en-US" sz="4400" u="sng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242647"/>
              </p:ext>
            </p:extLst>
          </p:nvPr>
        </p:nvGraphicFramePr>
        <p:xfrm>
          <a:off x="457200" y="1340528"/>
          <a:ext cx="8229600" cy="477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00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31" y="152400"/>
            <a:ext cx="8797771" cy="1265238"/>
          </a:xfrm>
        </p:spPr>
        <p:txBody>
          <a:bodyPr>
            <a:noAutofit/>
          </a:bodyPr>
          <a:lstStyle/>
          <a:p>
            <a:r>
              <a:rPr lang="en-US" sz="4400" u="sng" dirty="0" smtClean="0">
                <a:latin typeface="+mn-lt"/>
              </a:rPr>
              <a:t>4-Year Public Institutions </a:t>
            </a:r>
            <a:br>
              <a:rPr lang="en-US" sz="4400" u="sng" dirty="0" smtClean="0">
                <a:latin typeface="+mn-lt"/>
              </a:rPr>
            </a:br>
            <a:r>
              <a:rPr lang="en-US" sz="4400" u="sng" dirty="0" smtClean="0">
                <a:latin typeface="+mn-lt"/>
              </a:rPr>
              <a:t>in Indiana</a:t>
            </a:r>
            <a:endParaRPr lang="en-US" sz="4400" u="sng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200463"/>
              </p:ext>
            </p:extLst>
          </p:nvPr>
        </p:nvGraphicFramePr>
        <p:xfrm>
          <a:off x="457200" y="158631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58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u="sng" dirty="0" smtClean="0">
                <a:latin typeface="+mn-lt"/>
              </a:rPr>
              <a:t>Appropriation</a:t>
            </a:r>
            <a:r>
              <a:rPr lang="en-US" u="sng" dirty="0" smtClean="0">
                <a:latin typeface="+mn-lt"/>
              </a:rPr>
              <a:t> Adjustment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 smtClean="0">
              <a:latin typeface="+mn-lt"/>
            </a:endParaRPr>
          </a:p>
          <a:p>
            <a:r>
              <a:rPr lang="en-US" sz="3200" dirty="0" smtClean="0">
                <a:latin typeface="+mn-lt"/>
              </a:rPr>
              <a:t>Request Appropriation Adjustment of $5,000,000 in each year of the biennium</a:t>
            </a:r>
          </a:p>
          <a:p>
            <a:endParaRPr lang="en-US" sz="1000" dirty="0" smtClean="0">
              <a:latin typeface="+mn-lt"/>
            </a:endParaRPr>
          </a:p>
          <a:p>
            <a:endParaRPr lang="en-US" sz="500" dirty="0" smtClean="0">
              <a:latin typeface="+mn-lt"/>
            </a:endParaRPr>
          </a:p>
          <a:p>
            <a:r>
              <a:rPr lang="en-US" sz="3200" dirty="0" smtClean="0">
                <a:latin typeface="+mn-lt"/>
              </a:rPr>
              <a:t>Target is 75% of the statewide average</a:t>
            </a:r>
          </a:p>
        </p:txBody>
      </p:sp>
    </p:spTree>
    <p:extLst>
      <p:ext uri="{BB962C8B-B14F-4D97-AF65-F5344CB8AC3E}">
        <p14:creationId xmlns:p14="http://schemas.microsoft.com/office/powerpoint/2010/main" val="9936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u="sng" dirty="0" smtClean="0">
                <a:latin typeface="+mn-lt"/>
              </a:rPr>
              <a:t>2013-2015 Funding Priorities</a:t>
            </a:r>
            <a:endParaRPr lang="en-US" sz="44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6901"/>
            <a:ext cx="8229600" cy="425926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Increase number of full-time faculty</a:t>
            </a:r>
          </a:p>
          <a:p>
            <a:endParaRPr lang="en-US" sz="1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Focus on strengthening programs linked to student success</a:t>
            </a:r>
          </a:p>
          <a:p>
            <a:endParaRPr lang="en-US" sz="1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Growth in graduate programs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9" y="274638"/>
            <a:ext cx="8993080" cy="1143000"/>
          </a:xfrm>
        </p:spPr>
        <p:txBody>
          <a:bodyPr>
            <a:noAutofit/>
          </a:bodyPr>
          <a:lstStyle/>
          <a:p>
            <a:r>
              <a:rPr lang="en-US" sz="4000" u="sng" dirty="0" smtClean="0">
                <a:latin typeface="+mn-lt"/>
              </a:rPr>
              <a:t>2013-2015 Capital Budget Request</a:t>
            </a:r>
            <a:endParaRPr lang="en-US" sz="40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+mn-lt"/>
              </a:rPr>
              <a:t>Special Repair and Rehabilitation Project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n-lt"/>
              </a:rPr>
              <a:t>Renovation and/or expansion of </a:t>
            </a:r>
          </a:p>
          <a:p>
            <a:pPr marL="0" indent="0" algn="ctr">
              <a:buNone/>
            </a:pPr>
            <a:r>
              <a:rPr lang="en-US" sz="2400" dirty="0" smtClean="0">
                <a:latin typeface="+mn-lt"/>
              </a:rPr>
              <a:t>three academic facilities</a:t>
            </a:r>
          </a:p>
          <a:p>
            <a:pPr marL="0" indent="0" algn="ctr">
              <a:buNone/>
            </a:pPr>
            <a:r>
              <a:rPr lang="en-US" sz="2800" dirty="0" smtClean="0">
                <a:latin typeface="+mn-lt"/>
              </a:rPr>
              <a:t>$18,000,000</a:t>
            </a:r>
          </a:p>
          <a:p>
            <a:pPr marL="0" indent="0" algn="ctr">
              <a:buNone/>
            </a:pPr>
            <a:endParaRPr lang="en-US" sz="900" b="1" dirty="0" smtClean="0">
              <a:latin typeface="+mn-lt"/>
            </a:endParaRPr>
          </a:p>
          <a:p>
            <a:pPr marL="0" indent="0" algn="ctr">
              <a:buNone/>
            </a:pPr>
            <a:endParaRPr lang="en-US" sz="900" b="1" dirty="0" smtClean="0">
              <a:latin typeface="+mn-lt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+mn-lt"/>
              </a:rPr>
              <a:t>General Repair and Rehabilitation and Infrastructure Funding Formula</a:t>
            </a:r>
          </a:p>
          <a:p>
            <a:pPr marL="0" indent="0" algn="ctr">
              <a:buNone/>
            </a:pPr>
            <a:r>
              <a:rPr lang="en-US" sz="2800" dirty="0" smtClean="0">
                <a:latin typeface="+mn-lt"/>
              </a:rPr>
              <a:t>$2,735,852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6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/>
          <p:cNvSpPr>
            <a:spLocks/>
          </p:cNvSpPr>
          <p:nvPr/>
        </p:nvSpPr>
        <p:spPr bwMode="auto">
          <a:xfrm>
            <a:off x="7000874" y="266700"/>
            <a:ext cx="2143125" cy="400050"/>
          </a:xfrm>
          <a:custGeom>
            <a:avLst/>
            <a:gdLst>
              <a:gd name="T0" fmla="*/ 3926541 w 3939988"/>
              <a:gd name="T1" fmla="*/ 457200 h 470647"/>
              <a:gd name="T2" fmla="*/ 3939988 w 3939988"/>
              <a:gd name="T3" fmla="*/ 0 h 470647"/>
              <a:gd name="T4" fmla="*/ 753035 w 3939988"/>
              <a:gd name="T5" fmla="*/ 0 h 470647"/>
              <a:gd name="T6" fmla="*/ 0 w 3939988"/>
              <a:gd name="T7" fmla="*/ 470647 h 470647"/>
              <a:gd name="T8" fmla="*/ 3939988 w 3939988"/>
              <a:gd name="T9" fmla="*/ 470647 h 470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9988" h="470647">
                <a:moveTo>
                  <a:pt x="3926541" y="457200"/>
                </a:moveTo>
                <a:lnTo>
                  <a:pt x="3939988" y="0"/>
                </a:lnTo>
                <a:lnTo>
                  <a:pt x="753035" y="0"/>
                </a:lnTo>
                <a:lnTo>
                  <a:pt x="0" y="470647"/>
                </a:lnTo>
                <a:lnTo>
                  <a:pt x="3939988" y="470647"/>
                </a:lnTo>
              </a:path>
            </a:pathLst>
          </a:custGeom>
          <a:solidFill>
            <a:srgbClr val="CC0000"/>
          </a:solidFill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9025" y="266640"/>
            <a:ext cx="1704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Futura Lt BT" pitchFamily="34" charset="0"/>
              </a:rPr>
              <a:t>2013-2015</a:t>
            </a:r>
            <a:endParaRPr lang="en-US" sz="2200" b="1" dirty="0">
              <a:solidFill>
                <a:schemeClr val="bg1"/>
              </a:solidFill>
              <a:latin typeface="Futura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2013-2014 Formula Impact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709138" cy="47085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Overall Degree Completion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At-Risk Degree Completion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Student Persistence Incentive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On-Time Graduation Rate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Institution-Defined Metric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Total Performance Funding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0461" y="1417638"/>
            <a:ext cx="2497016" cy="4708525"/>
          </a:xfrm>
        </p:spPr>
        <p:txBody>
          <a:bodyPr>
            <a:normAutofit/>
          </a:bodyPr>
          <a:lstStyle/>
          <a:p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$1,078,969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469,612</a:t>
            </a:r>
          </a:p>
          <a:p>
            <a:pPr marL="0" indent="0" algn="r">
              <a:buNone/>
            </a:pPr>
            <a:endParaRPr lang="en-US" sz="1000" dirty="0"/>
          </a:p>
          <a:p>
            <a:pPr marL="0" indent="0" algn="r">
              <a:buNone/>
            </a:pPr>
            <a:r>
              <a:rPr lang="en-US" sz="3000" dirty="0" smtClean="0"/>
              <a:t>157,335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1,153,700</a:t>
            </a:r>
          </a:p>
          <a:p>
            <a:pPr marL="0" indent="0" algn="r">
              <a:buNone/>
            </a:pPr>
            <a:endParaRPr lang="en-US" sz="1000" dirty="0"/>
          </a:p>
          <a:p>
            <a:pPr marL="0" indent="0" algn="r">
              <a:buNone/>
            </a:pPr>
            <a:r>
              <a:rPr lang="en-US" sz="3000" u="sng" dirty="0" smtClean="0"/>
              <a:t>60,164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$2,919,770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endParaRPr lang="en-US" sz="103000" dirty="0" smtClean="0"/>
          </a:p>
          <a:p>
            <a:pPr marL="0" indent="0">
              <a:buNone/>
            </a:pPr>
            <a:endParaRPr lang="en-US" sz="3000" dirty="0"/>
          </a:p>
          <a:p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84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+mn-lt"/>
              </a:rPr>
              <a:t>Operating Base</a:t>
            </a:r>
            <a:r>
              <a:rPr lang="en-US" sz="5400" u="sng" dirty="0" smtClean="0">
                <a:latin typeface="+mn-lt"/>
              </a:rPr>
              <a:t> </a:t>
            </a:r>
            <a:endParaRPr lang="en-US" sz="54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			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708635"/>
              </p:ext>
            </p:extLst>
          </p:nvPr>
        </p:nvGraphicFramePr>
        <p:xfrm>
          <a:off x="838200" y="1904999"/>
          <a:ext cx="7680960" cy="325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259"/>
                <a:gridCol w="3986127"/>
                <a:gridCol w="1912574"/>
              </a:tblGrid>
              <a:tr h="1355237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entury Gothic" pitchFamily="34" charset="0"/>
                        </a:rPr>
                        <a:t>2012-2013</a:t>
                      </a:r>
                      <a:r>
                        <a:rPr lang="en-US" b="1" baseline="0" dirty="0" smtClean="0">
                          <a:latin typeface="Century Gothic" pitchFamily="34" charset="0"/>
                        </a:rPr>
                        <a:t> </a:t>
                      </a:r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Operating Appropriation Base</a:t>
                      </a:r>
                    </a:p>
                    <a:p>
                      <a:endParaRPr lang="en-US" sz="500" b="1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6%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 Base Reduction</a:t>
                      </a:r>
                    </a:p>
                    <a:p>
                      <a:endParaRPr lang="en-US" sz="500" b="1" baseline="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Adjusted Base</a:t>
                      </a:r>
                      <a:endParaRPr lang="en-US" b="1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$40,109,493</a:t>
                      </a:r>
                    </a:p>
                    <a:p>
                      <a:pPr algn="r"/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$2,406,570</a:t>
                      </a:r>
                    </a:p>
                    <a:p>
                      <a:pPr algn="r"/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$37,702,923</a:t>
                      </a:r>
                    </a:p>
                    <a:p>
                      <a:pPr algn="r"/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97441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2013-2014</a:t>
                      </a:r>
                      <a:endParaRPr lang="en-US" b="1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entury Gothic" pitchFamily="34" charset="0"/>
                        </a:rPr>
                        <a:t>PFF Appropriation</a:t>
                      </a:r>
                    </a:p>
                    <a:p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r>
                        <a:rPr lang="en-US" b="1" dirty="0" smtClean="0">
                          <a:latin typeface="Century Gothic" pitchFamily="34" charset="0"/>
                        </a:rPr>
                        <a:t>Operating Appropriation Base</a:t>
                      </a:r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$2,919,770</a:t>
                      </a:r>
                    </a:p>
                    <a:p>
                      <a:pPr algn="r"/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$40,622,693</a:t>
                      </a:r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  <a:tr h="924025">
                <a:tc>
                  <a:txBody>
                    <a:bodyPr/>
                    <a:lstStyle/>
                    <a:p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entury Gothic" pitchFamily="34" charset="0"/>
                        </a:rPr>
                        <a:t>Net Impact of PFF</a:t>
                      </a:r>
                    </a:p>
                    <a:p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r>
                        <a:rPr lang="en-US" b="1" dirty="0" smtClean="0">
                          <a:latin typeface="Century Gothic" pitchFamily="34" charset="0"/>
                        </a:rPr>
                        <a:t>Base Increase</a:t>
                      </a:r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$513,200</a:t>
                      </a:r>
                    </a:p>
                    <a:p>
                      <a:pPr algn="r"/>
                      <a:endParaRPr lang="en-US" sz="500" b="1" dirty="0" smtClean="0">
                        <a:latin typeface="Century Gothic" pitchFamily="34" charset="0"/>
                      </a:endParaRPr>
                    </a:p>
                    <a:p>
                      <a:pPr algn="r"/>
                      <a:r>
                        <a:rPr lang="en-US" b="1" dirty="0" smtClean="0">
                          <a:latin typeface="Century Gothic" pitchFamily="34" charset="0"/>
                        </a:rPr>
                        <a:t>1.3%</a:t>
                      </a:r>
                      <a:endParaRPr lang="en-US" b="1" dirty="0">
                        <a:latin typeface="Century Gothic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5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2014-2015 Formula Impact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709138" cy="47085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Overall Degree Completion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At-Risk Degree Completion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Student Persistence Incentive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On-Time Graduation Rate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3000" dirty="0" smtClean="0"/>
              <a:t>Institution-Defined Metric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Total Performance Funding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0461" y="1417638"/>
            <a:ext cx="2497016" cy="4708525"/>
          </a:xfrm>
        </p:spPr>
        <p:txBody>
          <a:bodyPr>
            <a:normAutofit/>
          </a:bodyPr>
          <a:lstStyle/>
          <a:p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$1,258,783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547,881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183,558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1,345,984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u="sng" dirty="0" smtClean="0"/>
              <a:t>70,192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r>
              <a:rPr lang="en-US" sz="3000" dirty="0" smtClean="0"/>
              <a:t>$3,406,398</a:t>
            </a:r>
          </a:p>
          <a:p>
            <a:pPr marL="0" indent="0" algn="r">
              <a:buNone/>
            </a:pPr>
            <a:endParaRPr lang="en-US" sz="1000" dirty="0" smtClean="0"/>
          </a:p>
          <a:p>
            <a:pPr marL="0" indent="0" algn="r">
              <a:buNone/>
            </a:pPr>
            <a:endParaRPr lang="en-US" sz="103000" dirty="0" smtClean="0"/>
          </a:p>
          <a:p>
            <a:pPr marL="0" indent="0">
              <a:buNone/>
            </a:pPr>
            <a:endParaRPr lang="en-US" sz="3000" dirty="0"/>
          </a:p>
          <a:p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78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+mn-lt"/>
              </a:rPr>
              <a:t>Operating Base 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			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684813"/>
              </p:ext>
            </p:extLst>
          </p:nvPr>
        </p:nvGraphicFramePr>
        <p:xfrm>
          <a:off x="838200" y="1904999"/>
          <a:ext cx="7680960" cy="329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590"/>
                <a:gridCol w="3978796"/>
                <a:gridCol w="1912574"/>
              </a:tblGrid>
              <a:tr h="135523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2012-2013</a:t>
                      </a:r>
                      <a:r>
                        <a:rPr lang="en-US" b="1" baseline="0" dirty="0" smtClean="0"/>
                        <a:t>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Operating Appropriation Base</a:t>
                      </a:r>
                    </a:p>
                    <a:p>
                      <a:endParaRPr lang="en-US" sz="500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7%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Base Reduction</a:t>
                      </a:r>
                    </a:p>
                    <a:p>
                      <a:endParaRPr lang="en-US" sz="500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Adjusted Base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$40,109,493</a:t>
                      </a:r>
                    </a:p>
                    <a:p>
                      <a:pPr algn="r"/>
                      <a:endParaRPr lang="en-US" sz="500" b="1" dirty="0" smtClean="0"/>
                    </a:p>
                    <a:p>
                      <a:pPr algn="r"/>
                      <a:r>
                        <a:rPr lang="en-US" b="1" dirty="0" smtClean="0"/>
                        <a:t>$2,807,665</a:t>
                      </a:r>
                    </a:p>
                    <a:p>
                      <a:pPr algn="r"/>
                      <a:endParaRPr lang="en-US" sz="500" b="1" dirty="0" smtClean="0"/>
                    </a:p>
                    <a:p>
                      <a:pPr algn="r"/>
                      <a:r>
                        <a:rPr lang="en-US" b="1" dirty="0" smtClean="0"/>
                        <a:t>$37,301,828</a:t>
                      </a:r>
                    </a:p>
                    <a:p>
                      <a:pPr algn="r"/>
                      <a:endParaRPr lang="en-US" b="1" dirty="0"/>
                    </a:p>
                  </a:txBody>
                  <a:tcPr/>
                </a:tc>
              </a:tr>
              <a:tr h="101880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2014-2015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PFF Appropriation</a:t>
                      </a:r>
                    </a:p>
                    <a:p>
                      <a:endParaRPr lang="en-US" sz="500" b="1" dirty="0" smtClean="0"/>
                    </a:p>
                    <a:p>
                      <a:r>
                        <a:rPr lang="en-US" b="1" dirty="0" smtClean="0"/>
                        <a:t>Operating Appropriation Base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$3,406,398</a:t>
                      </a:r>
                    </a:p>
                    <a:p>
                      <a:pPr algn="r"/>
                      <a:endParaRPr lang="en-US" sz="500" b="1" dirty="0" smtClean="0"/>
                    </a:p>
                    <a:p>
                      <a:pPr algn="r"/>
                      <a:r>
                        <a:rPr lang="en-US" b="1" dirty="0" smtClean="0"/>
                        <a:t>$40,708,227</a:t>
                      </a:r>
                      <a:endParaRPr lang="en-US" b="1" dirty="0"/>
                    </a:p>
                  </a:txBody>
                  <a:tcPr/>
                </a:tc>
              </a:tr>
              <a:tr h="92402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Net Impact of PFF</a:t>
                      </a:r>
                    </a:p>
                    <a:p>
                      <a:endParaRPr lang="en-US" sz="500" b="1" dirty="0" smtClean="0"/>
                    </a:p>
                    <a:p>
                      <a:r>
                        <a:rPr lang="en-US" b="1" dirty="0" smtClean="0"/>
                        <a:t>Base Increase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$598,734</a:t>
                      </a:r>
                    </a:p>
                    <a:p>
                      <a:pPr algn="r"/>
                      <a:endParaRPr lang="en-US" sz="500" b="1" dirty="0" smtClean="0"/>
                    </a:p>
                    <a:p>
                      <a:pPr algn="r"/>
                      <a:r>
                        <a:rPr lang="en-US" b="1" dirty="0" smtClean="0"/>
                        <a:t>0.2%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4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Completion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Admission Requirements</a:t>
            </a:r>
          </a:p>
          <a:p>
            <a:endParaRPr lang="en-US" sz="11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Revision of Core Curriculum</a:t>
            </a:r>
          </a:p>
          <a:p>
            <a:pPr marL="0" indent="0">
              <a:buNone/>
            </a:pPr>
            <a:endParaRPr lang="en-US" sz="1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Advising Centers</a:t>
            </a:r>
          </a:p>
          <a:p>
            <a:pPr marL="0" indent="0">
              <a:buNone/>
            </a:pPr>
            <a:endParaRPr lang="en-US" sz="1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Online Education</a:t>
            </a:r>
          </a:p>
          <a:p>
            <a:endParaRPr lang="en-US" sz="11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Increased Dual Credit Enrollment</a:t>
            </a:r>
          </a:p>
          <a:p>
            <a:endParaRPr lang="en-US" sz="11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55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latin typeface="+mn-lt"/>
              </a:rPr>
              <a:t>USI Degrees Conferred</a:t>
            </a:r>
            <a:endParaRPr lang="en-US" u="sng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986957"/>
              </p:ext>
            </p:extLst>
          </p:nvPr>
        </p:nvGraphicFramePr>
        <p:xfrm>
          <a:off x="457200" y="1354016"/>
          <a:ext cx="8229600" cy="457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57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Productivity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Highly productive faculty and staff</a:t>
            </a:r>
          </a:p>
          <a:p>
            <a:endParaRPr lang="en-US" sz="10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NCHEMS Report to CHE</a:t>
            </a:r>
          </a:p>
          <a:p>
            <a:pPr lvl="1"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+mn-lt"/>
              </a:rPr>
              <a:t>Average students per full-time faculty member for peers – 22:1</a:t>
            </a:r>
          </a:p>
          <a:p>
            <a:pPr lvl="1"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+mn-lt"/>
              </a:rPr>
              <a:t>USI showed the highest ratio – 28:1</a:t>
            </a:r>
          </a:p>
          <a:p>
            <a:pPr marL="457200" lvl="1" indent="0">
              <a:buSzPct val="75000"/>
              <a:buNone/>
            </a:pPr>
            <a:endParaRPr lang="en-US" sz="1000" dirty="0" smtClean="0">
              <a:latin typeface="+mn-lt"/>
            </a:endParaRPr>
          </a:p>
          <a:p>
            <a:pPr>
              <a:buSzPct val="75000"/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36% of faculty on overload status in College of Science, Engineering, and Education</a:t>
            </a: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67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2011-2012 Faculty Status</a:t>
            </a:r>
            <a:endParaRPr lang="en-US" u="sng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803630"/>
              </p:ext>
            </p:extLst>
          </p:nvPr>
        </p:nvGraphicFramePr>
        <p:xfrm>
          <a:off x="457200" y="1531395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54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I Power Point template2">
  <a:themeElements>
    <a:clrScheme name="USI Color Theme">
      <a:dk1>
        <a:sysClr val="windowText" lastClr="000000"/>
      </a:dk1>
      <a:lt1>
        <a:sysClr val="window" lastClr="FFFFFF"/>
      </a:lt1>
      <a:dk2>
        <a:srgbClr val="003E6F"/>
      </a:dk2>
      <a:lt2>
        <a:srgbClr val="DAEDEF"/>
      </a:lt2>
      <a:accent1>
        <a:srgbClr val="A3001A"/>
      </a:accent1>
      <a:accent2>
        <a:srgbClr val="FF6B00"/>
      </a:accent2>
      <a:accent3>
        <a:srgbClr val="9BBB59"/>
      </a:accent3>
      <a:accent4>
        <a:srgbClr val="7FBEFF"/>
      </a:accent4>
      <a:accent5>
        <a:srgbClr val="00ACC6"/>
      </a:accent5>
      <a:accent6>
        <a:srgbClr val="008000"/>
      </a:accent6>
      <a:hlink>
        <a:srgbClr val="007FFF"/>
      </a:hlink>
      <a:folHlink>
        <a:srgbClr val="007FF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</TotalTime>
  <Words>414</Words>
  <Application>Microsoft Office PowerPoint</Application>
  <PresentationFormat>On-screen Show (4:3)</PresentationFormat>
  <Paragraphs>228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USI Power Point template2</vt:lpstr>
      <vt:lpstr>2013-2015 Operating  and Capital  Improvement  Budget Request</vt:lpstr>
      <vt:lpstr>2013-2014 Formula Impact</vt:lpstr>
      <vt:lpstr>Operating Base </vt:lpstr>
      <vt:lpstr>2014-2015 Formula Impact</vt:lpstr>
      <vt:lpstr>Operating Base </vt:lpstr>
      <vt:lpstr>Completion</vt:lpstr>
      <vt:lpstr>USI Degrees Conferred</vt:lpstr>
      <vt:lpstr>Productivity</vt:lpstr>
      <vt:lpstr>2011-2012 Faculty Status</vt:lpstr>
      <vt:lpstr>Quality</vt:lpstr>
      <vt:lpstr>2012-2013 Tuition and Fees</vt:lpstr>
      <vt:lpstr>4-Year Public Institutions  in Indiana</vt:lpstr>
      <vt:lpstr>Appropriation Adjustment</vt:lpstr>
      <vt:lpstr>2013-2015 Funding Priorities</vt:lpstr>
      <vt:lpstr>2013-2015 Capital Budget Request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2013-2023 Ten-Year  Capital Plan</dc:title>
  <dc:creator>Howard, Sarah</dc:creator>
  <cp:lastModifiedBy>Brinker, Cynthia S</cp:lastModifiedBy>
  <cp:revision>86</cp:revision>
  <cp:lastPrinted>2012-09-12T15:57:25Z</cp:lastPrinted>
  <dcterms:created xsi:type="dcterms:W3CDTF">2012-06-18T15:54:25Z</dcterms:created>
  <dcterms:modified xsi:type="dcterms:W3CDTF">2012-09-12T16:01:57Z</dcterms:modified>
</cp:coreProperties>
</file>