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1B_0.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68"/>
  </p:notesMasterIdLst>
  <p:sldIdLst>
    <p:sldId id="256" r:id="rId6"/>
    <p:sldId id="257" r:id="rId7"/>
    <p:sldId id="258" r:id="rId8"/>
    <p:sldId id="259" r:id="rId9"/>
    <p:sldId id="260" r:id="rId10"/>
    <p:sldId id="261" r:id="rId11"/>
    <p:sldId id="262" r:id="rId12"/>
    <p:sldId id="318" r:id="rId13"/>
    <p:sldId id="264" r:id="rId14"/>
    <p:sldId id="265" r:id="rId15"/>
    <p:sldId id="266" r:id="rId16"/>
    <p:sldId id="267" r:id="rId17"/>
    <p:sldId id="268" r:id="rId18"/>
    <p:sldId id="328" r:id="rId19"/>
    <p:sldId id="270" r:id="rId20"/>
    <p:sldId id="271" r:id="rId21"/>
    <p:sldId id="272" r:id="rId22"/>
    <p:sldId id="273" r:id="rId23"/>
    <p:sldId id="274" r:id="rId24"/>
    <p:sldId id="275" r:id="rId25"/>
    <p:sldId id="276" r:id="rId26"/>
    <p:sldId id="277" r:id="rId27"/>
    <p:sldId id="278" r:id="rId28"/>
    <p:sldId id="329" r:id="rId29"/>
    <p:sldId id="280" r:id="rId30"/>
    <p:sldId id="281" r:id="rId31"/>
    <p:sldId id="282" r:id="rId32"/>
    <p:sldId id="283" r:id="rId33"/>
    <p:sldId id="330" r:id="rId34"/>
    <p:sldId id="285" r:id="rId35"/>
    <p:sldId id="286" r:id="rId36"/>
    <p:sldId id="287" r:id="rId37"/>
    <p:sldId id="288" r:id="rId38"/>
    <p:sldId id="289" r:id="rId39"/>
    <p:sldId id="331" r:id="rId40"/>
    <p:sldId id="291" r:id="rId41"/>
    <p:sldId id="292" r:id="rId42"/>
    <p:sldId id="294" r:id="rId43"/>
    <p:sldId id="326" r:id="rId44"/>
    <p:sldId id="295" r:id="rId45"/>
    <p:sldId id="296" r:id="rId46"/>
    <p:sldId id="297" r:id="rId47"/>
    <p:sldId id="298" r:id="rId48"/>
    <p:sldId id="299" r:id="rId49"/>
    <p:sldId id="332" r:id="rId50"/>
    <p:sldId id="301" r:id="rId51"/>
    <p:sldId id="302" r:id="rId52"/>
    <p:sldId id="303" r:id="rId53"/>
    <p:sldId id="333" r:id="rId54"/>
    <p:sldId id="305" r:id="rId55"/>
    <p:sldId id="306" r:id="rId56"/>
    <p:sldId id="307" r:id="rId57"/>
    <p:sldId id="308" r:id="rId58"/>
    <p:sldId id="334" r:id="rId59"/>
    <p:sldId id="310" r:id="rId60"/>
    <p:sldId id="311" r:id="rId61"/>
    <p:sldId id="312" r:id="rId62"/>
    <p:sldId id="313" r:id="rId63"/>
    <p:sldId id="314" r:id="rId64"/>
    <p:sldId id="315" r:id="rId65"/>
    <p:sldId id="327" r:id="rId66"/>
    <p:sldId id="335" r:id="rId67"/>
  </p:sldIdLst>
  <p:sldSz cx="9144000" cy="5143500" type="screen16x9"/>
  <p:notesSz cx="6858000" cy="9144000"/>
  <p:embeddedFontLst>
    <p:embeddedFont>
      <p:font typeface="Century Gothic" panose="020B0502020202020204" pitchFamily="34" charset="0"/>
      <p:regular r:id="rId69"/>
      <p:bold r:id="rId70"/>
      <p:italic r:id="rId71"/>
      <p:boldItalic r:id="rId72"/>
    </p:embeddedFont>
    <p:embeddedFont>
      <p:font typeface="Merriweather" panose="00000500000000000000" pitchFamily="2" charset="0"/>
      <p:regular r:id="rId73"/>
      <p:bold r:id="rId74"/>
      <p:italic r:id="rId75"/>
      <p:boldItalic r:id="rId76"/>
    </p:embeddedFont>
    <p:embeddedFont>
      <p:font typeface="Roboto"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A14BB8-A70A-7B45-EF85-804C7E5F488F}" name="Price, Emily (CHE)" initials="EP" userId="S::EPrice@che.in.gov::2eee73a0-129a-40ba-bb3f-c35baeb8d8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BF00"/>
    <a:srgbClr val="045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570DE-2171-F5E2-868C-367F9A17A20F}" v="10" dt="2026-02-11T13:07:28.026"/>
  </p1510:revLst>
</p1510:revInfo>
</file>

<file path=ppt/tableStyles.xml><?xml version="1.0" encoding="utf-8"?>
<a:tblStyleLst xmlns:a="http://schemas.openxmlformats.org/drawingml/2006/main" def="{26E9252A-2ADA-4485-8954-3D71AE9BC80E}">
  <a:tblStyle styleId="{26E9252A-2ADA-4485-8954-3D71AE9BC80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1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4.fntdata"/><Relationship Id="rId80" Type="http://schemas.openxmlformats.org/officeDocument/2006/relationships/font" Target="fonts/font12.fntdata"/><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Mikayla (CHE)" userId="S::mmoore@che.in.gov::7c78af12-e6b2-441a-9b8e-1e45d25766e4" providerId="AD" clId="Web-{7C33B033-59DA-95BD-4388-D424640AE2D3}"/>
    <pc:docChg chg="modSld">
      <pc:chgData name="Moore, Mikayla (CHE)" userId="S::mmoore@che.in.gov::7c78af12-e6b2-441a-9b8e-1e45d25766e4" providerId="AD" clId="Web-{7C33B033-59DA-95BD-4388-D424640AE2D3}" dt="2026-01-21T19:59:08.585" v="3" actId="14100"/>
      <pc:docMkLst>
        <pc:docMk/>
      </pc:docMkLst>
      <pc:sldChg chg="modSp">
        <pc:chgData name="Moore, Mikayla (CHE)" userId="S::mmoore@che.in.gov::7c78af12-e6b2-441a-9b8e-1e45d25766e4" providerId="AD" clId="Web-{7C33B033-59DA-95BD-4388-D424640AE2D3}" dt="2026-01-21T19:36:37.085" v="0" actId="14100"/>
        <pc:sldMkLst>
          <pc:docMk/>
          <pc:sldMk cId="0" sldId="265"/>
        </pc:sldMkLst>
        <pc:spChg chg="mod">
          <ac:chgData name="Moore, Mikayla (CHE)" userId="S::mmoore@che.in.gov::7c78af12-e6b2-441a-9b8e-1e45d25766e4" providerId="AD" clId="Web-{7C33B033-59DA-95BD-4388-D424640AE2D3}" dt="2026-01-21T19:36:37.085" v="0" actId="14100"/>
          <ac:spMkLst>
            <pc:docMk/>
            <pc:sldMk cId="0" sldId="265"/>
            <ac:spMk id="202" creationId="{00000000-0000-0000-0000-000000000000}"/>
          </ac:spMkLst>
        </pc:spChg>
      </pc:sldChg>
      <pc:sldChg chg="modSp">
        <pc:chgData name="Moore, Mikayla (CHE)" userId="S::mmoore@che.in.gov::7c78af12-e6b2-441a-9b8e-1e45d25766e4" providerId="AD" clId="Web-{7C33B033-59DA-95BD-4388-D424640AE2D3}" dt="2026-01-21T19:54:09.241" v="1" actId="1076"/>
        <pc:sldMkLst>
          <pc:docMk/>
          <pc:sldMk cId="0" sldId="286"/>
        </pc:sldMkLst>
        <pc:spChg chg="mod">
          <ac:chgData name="Moore, Mikayla (CHE)" userId="S::mmoore@che.in.gov::7c78af12-e6b2-441a-9b8e-1e45d25766e4" providerId="AD" clId="Web-{7C33B033-59DA-95BD-4388-D424640AE2D3}" dt="2026-01-21T19:54:09.241" v="1" actId="1076"/>
          <ac:spMkLst>
            <pc:docMk/>
            <pc:sldMk cId="0" sldId="286"/>
            <ac:spMk id="415" creationId="{00000000-0000-0000-0000-000000000000}"/>
          </ac:spMkLst>
        </pc:spChg>
      </pc:sldChg>
      <pc:sldChg chg="modSp">
        <pc:chgData name="Moore, Mikayla (CHE)" userId="S::mmoore@che.in.gov::7c78af12-e6b2-441a-9b8e-1e45d25766e4" providerId="AD" clId="Web-{7C33B033-59DA-95BD-4388-D424640AE2D3}" dt="2026-01-21T19:55:57.991" v="2" actId="14100"/>
        <pc:sldMkLst>
          <pc:docMk/>
          <pc:sldMk cId="0" sldId="291"/>
        </pc:sldMkLst>
        <pc:spChg chg="mod">
          <ac:chgData name="Moore, Mikayla (CHE)" userId="S::mmoore@che.in.gov::7c78af12-e6b2-441a-9b8e-1e45d25766e4" providerId="AD" clId="Web-{7C33B033-59DA-95BD-4388-D424640AE2D3}" dt="2026-01-21T19:55:57.991" v="2" actId="14100"/>
          <ac:spMkLst>
            <pc:docMk/>
            <pc:sldMk cId="0" sldId="291"/>
            <ac:spMk id="469" creationId="{00000000-0000-0000-0000-000000000000}"/>
          </ac:spMkLst>
        </pc:spChg>
      </pc:sldChg>
      <pc:sldChg chg="modSp">
        <pc:chgData name="Moore, Mikayla (CHE)" userId="S::mmoore@che.in.gov::7c78af12-e6b2-441a-9b8e-1e45d25766e4" providerId="AD" clId="Web-{7C33B033-59DA-95BD-4388-D424640AE2D3}" dt="2026-01-21T19:59:08.585" v="3" actId="14100"/>
        <pc:sldMkLst>
          <pc:docMk/>
          <pc:sldMk cId="0" sldId="296"/>
        </pc:sldMkLst>
        <pc:spChg chg="mod">
          <ac:chgData name="Moore, Mikayla (CHE)" userId="S::mmoore@che.in.gov::7c78af12-e6b2-441a-9b8e-1e45d25766e4" providerId="AD" clId="Web-{7C33B033-59DA-95BD-4388-D424640AE2D3}" dt="2026-01-21T19:59:08.585" v="3" actId="14100"/>
          <ac:spMkLst>
            <pc:docMk/>
            <pc:sldMk cId="0" sldId="296"/>
            <ac:spMk id="497" creationId="{00000000-0000-0000-0000-000000000000}"/>
          </ac:spMkLst>
        </pc:spChg>
      </pc:sldChg>
    </pc:docChg>
  </pc:docChgLst>
  <pc:docChgLst>
    <pc:chgData name="Osos, Linsay (CHE)" userId="S::losos@che.in.gov::a44789f8-62c5-4dcf-9a3d-3f7897e00aa3" providerId="AD" clId="Web-{FDB1FE3F-74B6-FEBA-6091-B03D06E09238}"/>
    <pc:docChg chg="modSld">
      <pc:chgData name="Osos, Linsay (CHE)" userId="S::losos@che.in.gov::a44789f8-62c5-4dcf-9a3d-3f7897e00aa3" providerId="AD" clId="Web-{FDB1FE3F-74B6-FEBA-6091-B03D06E09238}" dt="2026-01-15T19:33:26.121" v="259"/>
      <pc:docMkLst>
        <pc:docMk/>
      </pc:docMkLst>
      <pc:sldChg chg="modSp modCm">
        <pc:chgData name="Osos, Linsay (CHE)" userId="S::losos@che.in.gov::a44789f8-62c5-4dcf-9a3d-3f7897e00aa3" providerId="AD" clId="Web-{FDB1FE3F-74B6-FEBA-6091-B03D06E09238}" dt="2026-01-15T18:54:05.194" v="17" actId="20577"/>
        <pc:sldMkLst>
          <pc:docMk/>
          <pc:sldMk cId="0" sldId="265"/>
        </pc:sldMkLst>
        <pc:spChg chg="mod">
          <ac:chgData name="Osos, Linsay (CHE)" userId="S::losos@che.in.gov::a44789f8-62c5-4dcf-9a3d-3f7897e00aa3" providerId="AD" clId="Web-{FDB1FE3F-74B6-FEBA-6091-B03D06E09238}" dt="2026-01-15T18:54:05.194" v="17" actId="20577"/>
          <ac:spMkLst>
            <pc:docMk/>
            <pc:sldMk cId="0" sldId="265"/>
            <ac:spMk id="202" creationId="{00000000-0000-0000-0000-000000000000}"/>
          </ac:spMkLst>
        </pc:spChg>
        <pc:extLst>
          <p:ext xmlns:p="http://schemas.openxmlformats.org/presentationml/2006/main" uri="{D6D511B9-2390-475A-947B-AFAB55BFBCF1}">
            <pc226:cmChg xmlns:pc226="http://schemas.microsoft.com/office/powerpoint/2022/06/main/command" chg="mod">
              <pc226:chgData name="Osos, Linsay (CHE)" userId="S::losos@che.in.gov::a44789f8-62c5-4dcf-9a3d-3f7897e00aa3" providerId="AD" clId="Web-{FDB1FE3F-74B6-FEBA-6091-B03D06E09238}" dt="2026-01-15T18:54:01.366" v="16" actId="20577"/>
              <pc2:cmMkLst xmlns:pc2="http://schemas.microsoft.com/office/powerpoint/2019/9/main/command">
                <pc:docMk/>
                <pc:sldMk cId="0" sldId="265"/>
                <pc2:cmMk id="{805BDE3B-5358-4E97-A162-C896F814E397}"/>
              </pc2:cmMkLst>
            </pc226:cmChg>
          </p:ext>
        </pc:extLst>
      </pc:sldChg>
      <pc:sldChg chg="modSp">
        <pc:chgData name="Osos, Linsay (CHE)" userId="S::losos@che.in.gov::a44789f8-62c5-4dcf-9a3d-3f7897e00aa3" providerId="AD" clId="Web-{FDB1FE3F-74B6-FEBA-6091-B03D06E09238}" dt="2026-01-15T19:08:27.566" v="68" actId="20577"/>
        <pc:sldMkLst>
          <pc:docMk/>
          <pc:sldMk cId="0" sldId="280"/>
        </pc:sldMkLst>
        <pc:spChg chg="mod">
          <ac:chgData name="Osos, Linsay (CHE)" userId="S::losos@che.in.gov::a44789f8-62c5-4dcf-9a3d-3f7897e00aa3" providerId="AD" clId="Web-{FDB1FE3F-74B6-FEBA-6091-B03D06E09238}" dt="2026-01-15T19:08:27.566" v="68" actId="20577"/>
          <ac:spMkLst>
            <pc:docMk/>
            <pc:sldMk cId="0" sldId="280"/>
            <ac:spMk id="358" creationId="{00000000-0000-0000-0000-000000000000}"/>
          </ac:spMkLst>
        </pc:spChg>
      </pc:sldChg>
      <pc:sldChg chg="modSp">
        <pc:chgData name="Osos, Linsay (CHE)" userId="S::losos@che.in.gov::a44789f8-62c5-4dcf-9a3d-3f7897e00aa3" providerId="AD" clId="Web-{FDB1FE3F-74B6-FEBA-6091-B03D06E09238}" dt="2026-01-15T19:09:45.815" v="70" actId="20577"/>
        <pc:sldMkLst>
          <pc:docMk/>
          <pc:sldMk cId="0" sldId="285"/>
        </pc:sldMkLst>
        <pc:spChg chg="mod">
          <ac:chgData name="Osos, Linsay (CHE)" userId="S::losos@che.in.gov::a44789f8-62c5-4dcf-9a3d-3f7897e00aa3" providerId="AD" clId="Web-{FDB1FE3F-74B6-FEBA-6091-B03D06E09238}" dt="2026-01-15T19:09:45.815" v="70" actId="20577"/>
          <ac:spMkLst>
            <pc:docMk/>
            <pc:sldMk cId="0" sldId="285"/>
            <ac:spMk id="407" creationId="{00000000-0000-0000-0000-000000000000}"/>
          </ac:spMkLst>
        </pc:spChg>
      </pc:sldChg>
      <pc:sldChg chg="modSp modNotes">
        <pc:chgData name="Osos, Linsay (CHE)" userId="S::losos@che.in.gov::a44789f8-62c5-4dcf-9a3d-3f7897e00aa3" providerId="AD" clId="Web-{FDB1FE3F-74B6-FEBA-6091-B03D06E09238}" dt="2026-01-15T19:24:49.468" v="216" actId="20577"/>
        <pc:sldMkLst>
          <pc:docMk/>
          <pc:sldMk cId="0" sldId="295"/>
        </pc:sldMkLst>
        <pc:spChg chg="mod">
          <ac:chgData name="Osos, Linsay (CHE)" userId="S::losos@che.in.gov::a44789f8-62c5-4dcf-9a3d-3f7897e00aa3" providerId="AD" clId="Web-{FDB1FE3F-74B6-FEBA-6091-B03D06E09238}" dt="2026-01-15T19:19:40.281" v="88" actId="20577"/>
          <ac:spMkLst>
            <pc:docMk/>
            <pc:sldMk cId="0" sldId="295"/>
            <ac:spMk id="491" creationId="{00000000-0000-0000-0000-000000000000}"/>
          </ac:spMkLst>
        </pc:spChg>
        <pc:spChg chg="mod">
          <ac:chgData name="Osos, Linsay (CHE)" userId="S::losos@che.in.gov::a44789f8-62c5-4dcf-9a3d-3f7897e00aa3" providerId="AD" clId="Web-{FDB1FE3F-74B6-FEBA-6091-B03D06E09238}" dt="2026-01-15T19:24:49.468" v="216" actId="20577"/>
          <ac:spMkLst>
            <pc:docMk/>
            <pc:sldMk cId="0" sldId="295"/>
            <ac:spMk id="492" creationId="{00000000-0000-0000-0000-000000000000}"/>
          </ac:spMkLst>
        </pc:spChg>
      </pc:sldChg>
      <pc:sldChg chg="modSp">
        <pc:chgData name="Osos, Linsay (CHE)" userId="S::losos@che.in.gov::a44789f8-62c5-4dcf-9a3d-3f7897e00aa3" providerId="AD" clId="Web-{FDB1FE3F-74B6-FEBA-6091-B03D06E09238}" dt="2026-01-15T19:29:16.263" v="253" actId="20577"/>
        <pc:sldMkLst>
          <pc:docMk/>
          <pc:sldMk cId="0" sldId="296"/>
        </pc:sldMkLst>
        <pc:spChg chg="mod">
          <ac:chgData name="Osos, Linsay (CHE)" userId="S::losos@che.in.gov::a44789f8-62c5-4dcf-9a3d-3f7897e00aa3" providerId="AD" clId="Web-{FDB1FE3F-74B6-FEBA-6091-B03D06E09238}" dt="2026-01-15T19:28:54.638" v="249" actId="20577"/>
          <ac:spMkLst>
            <pc:docMk/>
            <pc:sldMk cId="0" sldId="296"/>
            <ac:spMk id="497" creationId="{00000000-0000-0000-0000-000000000000}"/>
          </ac:spMkLst>
        </pc:spChg>
        <pc:spChg chg="mod">
          <ac:chgData name="Osos, Linsay (CHE)" userId="S::losos@che.in.gov::a44789f8-62c5-4dcf-9a3d-3f7897e00aa3" providerId="AD" clId="Web-{FDB1FE3F-74B6-FEBA-6091-B03D06E09238}" dt="2026-01-15T19:29:16.263" v="253" actId="20577"/>
          <ac:spMkLst>
            <pc:docMk/>
            <pc:sldMk cId="0" sldId="296"/>
            <ac:spMk id="498" creationId="{00000000-0000-0000-0000-000000000000}"/>
          </ac:spMkLst>
        </pc:spChg>
      </pc:sldChg>
      <pc:sldChg chg="modSp modNotes">
        <pc:chgData name="Osos, Linsay (CHE)" userId="S::losos@che.in.gov::a44789f8-62c5-4dcf-9a3d-3f7897e00aa3" providerId="AD" clId="Web-{FDB1FE3F-74B6-FEBA-6091-B03D06E09238}" dt="2026-01-15T19:33:26.121" v="259"/>
        <pc:sldMkLst>
          <pc:docMk/>
          <pc:sldMk cId="0" sldId="314"/>
        </pc:sldMkLst>
        <pc:spChg chg="mod">
          <ac:chgData name="Osos, Linsay (CHE)" userId="S::losos@che.in.gov::a44789f8-62c5-4dcf-9a3d-3f7897e00aa3" providerId="AD" clId="Web-{FDB1FE3F-74B6-FEBA-6091-B03D06E09238}" dt="2026-01-15T19:32:33.621" v="258" actId="20577"/>
          <ac:spMkLst>
            <pc:docMk/>
            <pc:sldMk cId="0" sldId="314"/>
            <ac:spMk id="666" creationId="{00000000-0000-0000-0000-000000000000}"/>
          </ac:spMkLst>
        </pc:spChg>
      </pc:sldChg>
      <pc:sldChg chg="modSp">
        <pc:chgData name="Osos, Linsay (CHE)" userId="S::losos@che.in.gov::a44789f8-62c5-4dcf-9a3d-3f7897e00aa3" providerId="AD" clId="Web-{FDB1FE3F-74B6-FEBA-6091-B03D06E09238}" dt="2026-01-15T19:00:35.848" v="20" actId="20577"/>
        <pc:sldMkLst>
          <pc:docMk/>
          <pc:sldMk cId="1444519813" sldId="318"/>
        </pc:sldMkLst>
        <pc:spChg chg="mod">
          <ac:chgData name="Osos, Linsay (CHE)" userId="S::losos@che.in.gov::a44789f8-62c5-4dcf-9a3d-3f7897e00aa3" providerId="AD" clId="Web-{FDB1FE3F-74B6-FEBA-6091-B03D06E09238}" dt="2026-01-15T19:00:35.848" v="20" actId="20577"/>
          <ac:spMkLst>
            <pc:docMk/>
            <pc:sldMk cId="1444519813" sldId="318"/>
            <ac:spMk id="172" creationId="{AD50A567-E4F4-8E1D-EA81-F2116E88D6ED}"/>
          </ac:spMkLst>
        </pc:spChg>
      </pc:sldChg>
      <pc:sldChg chg="modSp">
        <pc:chgData name="Osos, Linsay (CHE)" userId="S::losos@che.in.gov::a44789f8-62c5-4dcf-9a3d-3f7897e00aa3" providerId="AD" clId="Web-{FDB1FE3F-74B6-FEBA-6091-B03D06E09238}" dt="2026-01-15T19:00:19.317" v="18" actId="20577"/>
        <pc:sldMkLst>
          <pc:docMk/>
          <pc:sldMk cId="3317103043" sldId="328"/>
        </pc:sldMkLst>
        <pc:spChg chg="mod">
          <ac:chgData name="Osos, Linsay (CHE)" userId="S::losos@che.in.gov::a44789f8-62c5-4dcf-9a3d-3f7897e00aa3" providerId="AD" clId="Web-{FDB1FE3F-74B6-FEBA-6091-B03D06E09238}" dt="2026-01-15T19:00:19.317" v="18" actId="20577"/>
          <ac:spMkLst>
            <pc:docMk/>
            <pc:sldMk cId="3317103043" sldId="328"/>
            <ac:spMk id="172" creationId="{2B595EDA-C867-60B9-D533-872189F79DAF}"/>
          </ac:spMkLst>
        </pc:spChg>
      </pc:sldChg>
      <pc:sldChg chg="modSp">
        <pc:chgData name="Osos, Linsay (CHE)" userId="S::losos@che.in.gov::a44789f8-62c5-4dcf-9a3d-3f7897e00aa3" providerId="AD" clId="Web-{FDB1FE3F-74B6-FEBA-6091-B03D06E09238}" dt="2026-01-15T19:00:41.754" v="21" actId="20577"/>
        <pc:sldMkLst>
          <pc:docMk/>
          <pc:sldMk cId="3569817443" sldId="329"/>
        </pc:sldMkLst>
        <pc:spChg chg="mod">
          <ac:chgData name="Osos, Linsay (CHE)" userId="S::losos@che.in.gov::a44789f8-62c5-4dcf-9a3d-3f7897e00aa3" providerId="AD" clId="Web-{FDB1FE3F-74B6-FEBA-6091-B03D06E09238}" dt="2026-01-15T19:00:41.754" v="21" actId="20577"/>
          <ac:spMkLst>
            <pc:docMk/>
            <pc:sldMk cId="3569817443" sldId="329"/>
            <ac:spMk id="172" creationId="{CCB39FF7-D601-719B-932E-EDF6E6AC03AE}"/>
          </ac:spMkLst>
        </pc:spChg>
      </pc:sldChg>
      <pc:sldChg chg="modSp">
        <pc:chgData name="Osos, Linsay (CHE)" userId="S::losos@che.in.gov::a44789f8-62c5-4dcf-9a3d-3f7897e00aa3" providerId="AD" clId="Web-{FDB1FE3F-74B6-FEBA-6091-B03D06E09238}" dt="2026-01-15T19:00:46.692" v="22" actId="20577"/>
        <pc:sldMkLst>
          <pc:docMk/>
          <pc:sldMk cId="1249098502" sldId="330"/>
        </pc:sldMkLst>
        <pc:spChg chg="mod">
          <ac:chgData name="Osos, Linsay (CHE)" userId="S::losos@che.in.gov::a44789f8-62c5-4dcf-9a3d-3f7897e00aa3" providerId="AD" clId="Web-{FDB1FE3F-74B6-FEBA-6091-B03D06E09238}" dt="2026-01-15T19:00:46.692" v="22" actId="20577"/>
          <ac:spMkLst>
            <pc:docMk/>
            <pc:sldMk cId="1249098502" sldId="330"/>
            <ac:spMk id="172" creationId="{B153D966-1945-9C80-1FAF-A54359801292}"/>
          </ac:spMkLst>
        </pc:spChg>
      </pc:sldChg>
      <pc:sldChg chg="modSp">
        <pc:chgData name="Osos, Linsay (CHE)" userId="S::losos@che.in.gov::a44789f8-62c5-4dcf-9a3d-3f7897e00aa3" providerId="AD" clId="Web-{FDB1FE3F-74B6-FEBA-6091-B03D06E09238}" dt="2026-01-15T19:00:56.317" v="23" actId="20577"/>
        <pc:sldMkLst>
          <pc:docMk/>
          <pc:sldMk cId="2920280658" sldId="331"/>
        </pc:sldMkLst>
        <pc:spChg chg="mod">
          <ac:chgData name="Osos, Linsay (CHE)" userId="S::losos@che.in.gov::a44789f8-62c5-4dcf-9a3d-3f7897e00aa3" providerId="AD" clId="Web-{FDB1FE3F-74B6-FEBA-6091-B03D06E09238}" dt="2026-01-15T19:00:56.317" v="23" actId="20577"/>
          <ac:spMkLst>
            <pc:docMk/>
            <pc:sldMk cId="2920280658" sldId="331"/>
            <ac:spMk id="172" creationId="{51ABD899-8DC6-2372-E70F-F0CDD54FA0E1}"/>
          </ac:spMkLst>
        </pc:spChg>
      </pc:sldChg>
      <pc:sldChg chg="modSp">
        <pc:chgData name="Osos, Linsay (CHE)" userId="S::losos@che.in.gov::a44789f8-62c5-4dcf-9a3d-3f7897e00aa3" providerId="AD" clId="Web-{FDB1FE3F-74B6-FEBA-6091-B03D06E09238}" dt="2026-01-15T19:01:05.004" v="24" actId="20577"/>
        <pc:sldMkLst>
          <pc:docMk/>
          <pc:sldMk cId="1638795163" sldId="332"/>
        </pc:sldMkLst>
        <pc:spChg chg="mod">
          <ac:chgData name="Osos, Linsay (CHE)" userId="S::losos@che.in.gov::a44789f8-62c5-4dcf-9a3d-3f7897e00aa3" providerId="AD" clId="Web-{FDB1FE3F-74B6-FEBA-6091-B03D06E09238}" dt="2026-01-15T19:01:05.004" v="24" actId="20577"/>
          <ac:spMkLst>
            <pc:docMk/>
            <pc:sldMk cId="1638795163" sldId="332"/>
            <ac:spMk id="172" creationId="{724EA425-ED9D-5839-DDA5-4C6C763A428D}"/>
          </ac:spMkLst>
        </pc:spChg>
      </pc:sldChg>
      <pc:sldChg chg="modSp">
        <pc:chgData name="Osos, Linsay (CHE)" userId="S::losos@che.in.gov::a44789f8-62c5-4dcf-9a3d-3f7897e00aa3" providerId="AD" clId="Web-{FDB1FE3F-74B6-FEBA-6091-B03D06E09238}" dt="2026-01-15T19:01:11.707" v="25" actId="20577"/>
        <pc:sldMkLst>
          <pc:docMk/>
          <pc:sldMk cId="3340609626" sldId="333"/>
        </pc:sldMkLst>
        <pc:spChg chg="mod">
          <ac:chgData name="Osos, Linsay (CHE)" userId="S::losos@che.in.gov::a44789f8-62c5-4dcf-9a3d-3f7897e00aa3" providerId="AD" clId="Web-{FDB1FE3F-74B6-FEBA-6091-B03D06E09238}" dt="2026-01-15T19:01:11.707" v="25" actId="20577"/>
          <ac:spMkLst>
            <pc:docMk/>
            <pc:sldMk cId="3340609626" sldId="333"/>
            <ac:spMk id="172" creationId="{F5ED7715-4ED6-B181-1914-DB11AE87E93A}"/>
          </ac:spMkLst>
        </pc:spChg>
      </pc:sldChg>
      <pc:sldChg chg="modSp">
        <pc:chgData name="Osos, Linsay (CHE)" userId="S::losos@che.in.gov::a44789f8-62c5-4dcf-9a3d-3f7897e00aa3" providerId="AD" clId="Web-{FDB1FE3F-74B6-FEBA-6091-B03D06E09238}" dt="2026-01-15T19:01:20.535" v="26" actId="20577"/>
        <pc:sldMkLst>
          <pc:docMk/>
          <pc:sldMk cId="1022806275" sldId="334"/>
        </pc:sldMkLst>
        <pc:spChg chg="mod">
          <ac:chgData name="Osos, Linsay (CHE)" userId="S::losos@che.in.gov::a44789f8-62c5-4dcf-9a3d-3f7897e00aa3" providerId="AD" clId="Web-{FDB1FE3F-74B6-FEBA-6091-B03D06E09238}" dt="2026-01-15T19:01:20.535" v="26" actId="20577"/>
          <ac:spMkLst>
            <pc:docMk/>
            <pc:sldMk cId="1022806275" sldId="334"/>
            <ac:spMk id="172" creationId="{F69B1E3F-44F2-80ED-55D9-51B6E583AB45}"/>
          </ac:spMkLst>
        </pc:spChg>
      </pc:sldChg>
      <pc:sldChg chg="modSp">
        <pc:chgData name="Osos, Linsay (CHE)" userId="S::losos@che.in.gov::a44789f8-62c5-4dcf-9a3d-3f7897e00aa3" providerId="AD" clId="Web-{FDB1FE3F-74B6-FEBA-6091-B03D06E09238}" dt="2026-01-15T19:01:39.723" v="28" actId="20577"/>
        <pc:sldMkLst>
          <pc:docMk/>
          <pc:sldMk cId="2895992188" sldId="335"/>
        </pc:sldMkLst>
        <pc:spChg chg="mod">
          <ac:chgData name="Osos, Linsay (CHE)" userId="S::losos@che.in.gov::a44789f8-62c5-4dcf-9a3d-3f7897e00aa3" providerId="AD" clId="Web-{FDB1FE3F-74B6-FEBA-6091-B03D06E09238}" dt="2026-01-15T19:01:39.723" v="28" actId="20577"/>
          <ac:spMkLst>
            <pc:docMk/>
            <pc:sldMk cId="2895992188" sldId="335"/>
            <ac:spMk id="172" creationId="{C6AD80B8-B70F-D5F0-8FB0-C16891C340A1}"/>
          </ac:spMkLst>
        </pc:spChg>
      </pc:sldChg>
    </pc:docChg>
  </pc:docChgLst>
  <pc:docChgLst>
    <pc:chgData name="Moore, Mikayla (CHE)" userId="S::mmoore@che.in.gov::7c78af12-e6b2-441a-9b8e-1e45d25766e4" providerId="AD" clId="Web-{3EC570DE-2171-F5E2-868C-367F9A17A20F}"/>
    <pc:docChg chg="modSld">
      <pc:chgData name="Moore, Mikayla (CHE)" userId="S::mmoore@che.in.gov::7c78af12-e6b2-441a-9b8e-1e45d25766e4" providerId="AD" clId="Web-{3EC570DE-2171-F5E2-868C-367F9A17A20F}" dt="2026-02-11T13:07:28.026" v="8" actId="14100"/>
      <pc:docMkLst>
        <pc:docMk/>
      </pc:docMkLst>
      <pc:sldChg chg="modSp">
        <pc:chgData name="Moore, Mikayla (CHE)" userId="S::mmoore@che.in.gov::7c78af12-e6b2-441a-9b8e-1e45d25766e4" providerId="AD" clId="Web-{3EC570DE-2171-F5E2-868C-367F9A17A20F}" dt="2026-02-11T13:06:41.416" v="3" actId="20577"/>
        <pc:sldMkLst>
          <pc:docMk/>
          <pc:sldMk cId="0" sldId="272"/>
        </pc:sldMkLst>
        <pc:spChg chg="mod">
          <ac:chgData name="Moore, Mikayla (CHE)" userId="S::mmoore@che.in.gov::7c78af12-e6b2-441a-9b8e-1e45d25766e4" providerId="AD" clId="Web-{3EC570DE-2171-F5E2-868C-367F9A17A20F}" dt="2026-02-11T13:06:41.416" v="3" actId="20577"/>
          <ac:spMkLst>
            <pc:docMk/>
            <pc:sldMk cId="0" sldId="272"/>
            <ac:spMk id="263" creationId="{00000000-0000-0000-0000-000000000000}"/>
          </ac:spMkLst>
        </pc:spChg>
      </pc:sldChg>
      <pc:sldChg chg="modSp">
        <pc:chgData name="Moore, Mikayla (CHE)" userId="S::mmoore@che.in.gov::7c78af12-e6b2-441a-9b8e-1e45d25766e4" providerId="AD" clId="Web-{3EC570DE-2171-F5E2-868C-367F9A17A20F}" dt="2026-02-11T13:07:28.026" v="8" actId="14100"/>
        <pc:sldMkLst>
          <pc:docMk/>
          <pc:sldMk cId="0" sldId="275"/>
        </pc:sldMkLst>
        <pc:picChg chg="mod">
          <ac:chgData name="Moore, Mikayla (CHE)" userId="S::mmoore@che.in.gov::7c78af12-e6b2-441a-9b8e-1e45d25766e4" providerId="AD" clId="Web-{3EC570DE-2171-F5E2-868C-367F9A17A20F}" dt="2026-02-11T13:07:28.026" v="8" actId="14100"/>
          <ac:picMkLst>
            <pc:docMk/>
            <pc:sldMk cId="0" sldId="275"/>
            <ac:picMk id="282" creationId="{00000000-0000-0000-0000-000000000000}"/>
          </ac:picMkLst>
        </pc:picChg>
      </pc:sldChg>
    </pc:docChg>
  </pc:docChgLst>
</pc:chgInfo>
</file>

<file path=ppt/comments/modernComment_11B_0.xml><?xml version="1.0" encoding="utf-8"?>
<p188:cmLst xmlns:a="http://schemas.openxmlformats.org/drawingml/2006/main" xmlns:r="http://schemas.openxmlformats.org/officeDocument/2006/relationships" xmlns:p188="http://schemas.microsoft.com/office/powerpoint/2018/8/main">
  <p188:cm id="{C79E4006-A065-40A0-A869-13908B8E2F5F}" authorId="{A8A14BB8-A70A-7B45-EF85-804C7E5F488F}" status="resolved" created="2025-12-19T20:32:43.371" complete="100000">
    <pc:sldMkLst xmlns:pc="http://schemas.microsoft.com/office/powerpoint/2013/main/command">
      <pc:docMk/>
      <pc:sldMk cId="0" sldId="283"/>
    </pc:sldMkLst>
    <p188:txBody>
      <a:bodyPr/>
      <a:lstStyle/>
      <a:p>
        <a:r>
          <a:rPr lang="en-US"/>
          <a:t>What two resources?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marsha_reid?utm_content=creditCopyText&amp;utm_medium=referral&amp;utm_source=unsplash"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unsplash.com/photos/a-group-of-colorful-tomatoes-6et-uhOWj8c?utm_content=creditCopyText&amp;utm_medium=referral&amp;utm_source=unsplash"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n.gov/doe/files/Indianas-Honors-Plus-Seals.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in.gov/doe/diplomas/#Implementation_Resourc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nathan_cima?utm_content=creditCopyText&amp;utm_medium=referral&amp;utm_source=unsplas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a-classroom-filled-with-lots-of-desks-and-chairs-Qw6wa96IvvQ?utm_content=creditCopyText&amp;utm_medium=referral&amp;utm_source=unsplash"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unsplash.com/@thisisengineering?utm_content=creditCopyText&amp;utm_medium=referral&amp;utm_source=unsplash"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unsplash.com/photos/woman-in-white-and-black-polka-dot-shirt-holding-white-headphones-TeJZ3CGZXRw?utm_content=creditCopyText&amp;utm_medium=referral&amp;utm_source=unsplash"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document/d/181qDCyOK5-212rNtXbYcNqwX6_deeB8qJY5oucSFQUI/edit?tab=t.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unsplash.com/@davemichaelc?utm_content=creditCopyText&amp;utm_medium=referral&amp;utm_source=unsplash"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unsplash.com/photos/yellow-driving-forklift-S-3AnKlICmY?utm_content=creditCopyText&amp;utm_medium=referral&amp;utm_source=unsplash" TargetMode="External"/><Relationship Id="rId5" Type="http://schemas.openxmlformats.org/officeDocument/2006/relationships/hyperlink" Target="https://unsplash.com/@nci?utm_content=creditCopyText&amp;utm_medium=referral&amp;utm_source=unsplash" TargetMode="External"/><Relationship Id="rId4" Type="http://schemas.openxmlformats.org/officeDocument/2006/relationships/hyperlink" Target="https://unsplash.com/photos/a-young-man-working-on-a-laptop-computer-iedYX4wsxwI?utm_content=creditCopyText&amp;utm_medium=referral&amp;utm_source=unsplash"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in.gov/dwd/nextleveljobs/workforce-ready-grant/available-job-train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unsplash.com/photos/man-in-blue-jacket-and-blue-pants-walking-on-yellow-metal-frame-c_4eaGRDSVU?utm_content=creditCopyText&amp;utm_medium=referral&amp;utm_source=unsplash" TargetMode="External"/><Relationship Id="rId3" Type="http://schemas.openxmlformats.org/officeDocument/2006/relationships/hyperlink" Target="https://unsplash.com/@nci?utm_content=creditCopyText&amp;utm_medium=referral&amp;utm_source=unsplash" TargetMode="External"/><Relationship Id="rId7" Type="http://schemas.openxmlformats.org/officeDocument/2006/relationships/hyperlink" Target="https://unsplash.com/@sulyok_imaging?utm_content=creditCopyText&amp;utm_medium=referral&amp;utm_source=unsplas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unsplash.com/photos/a-man-sitting-at-a-desk-with-a-laptop-and-a-computer-h_kuT-rHBHs?utm_content=creditCopyText&amp;utm_medium=referral&amp;utm_source=unsplash" TargetMode="External"/><Relationship Id="rId5" Type="http://schemas.openxmlformats.org/officeDocument/2006/relationships/hyperlink" Target="https://unsplash.com/@zbra?utm_content=creditCopyText&amp;utm_medium=referral&amp;utm_source=unsplash" TargetMode="External"/><Relationship Id="rId4" Type="http://schemas.openxmlformats.org/officeDocument/2006/relationships/hyperlink" Target="https://unsplash.com/photos/man-in-blue-and-white-collared-shirt-wearing-green-face-mask-odggKTyA5o0?utm_content=creditCopyText&amp;utm_medium=referral&amp;utm_source=unsplash"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8a543501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8a543501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8a5435017f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8a5435017f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in the Topic 1 Curriculum Content -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8a5435017f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8a5435017f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8a5435017f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8a5435017f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595959"/>
                </a:solidFill>
              </a:rPr>
              <a:t>Instructor notes:</a:t>
            </a:r>
            <a:endParaRPr>
              <a:solidFill>
                <a:srgbClr val="595959"/>
              </a:solidFill>
            </a:endParaRPr>
          </a:p>
          <a:p>
            <a:pPr marL="0" lvl="0" indent="0" algn="l" rtl="0">
              <a:lnSpc>
                <a:spcPct val="115000"/>
              </a:lnSpc>
              <a:spcBef>
                <a:spcPts val="1000"/>
              </a:spcBef>
              <a:spcAft>
                <a:spcPts val="100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a5435017f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8a5435017f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473D818D-5F8A-3615-9C03-1668C8EED0A5}"/>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ECCE0960-D1AD-C032-2C0F-4FBF574659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DC7BF28F-8522-9B89-4596-BFE87509F8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 have now added some knowledge about NLPS courses and pathways and how all of these can help build your Credential Completion Plan (CCP).”</a:t>
            </a:r>
            <a:endParaRPr dirty="0"/>
          </a:p>
        </p:txBody>
      </p:sp>
    </p:spTree>
    <p:extLst>
      <p:ext uri="{BB962C8B-B14F-4D97-AF65-F5344CB8AC3E}">
        <p14:creationId xmlns:p14="http://schemas.microsoft.com/office/powerpoint/2010/main" val="225126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8a5435017f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8a5435017f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Either discuss or use the Exit Ticket review in the curriculum.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8a5435017f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8a5435017f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Aligns with reflection activity in the Instructor’s Guide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8a5435017f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8a5435017f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595959"/>
                </a:solidFill>
              </a:rPr>
              <a:t>NOTE: (This is a lightly formatted version of the slide deck. Please feel free to use this information in your own design or template.)</a:t>
            </a:r>
            <a:endParaRPr>
              <a:solidFill>
                <a:srgbClr val="595959"/>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8a5435017f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8a5435017f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Hold a pair share or whole class discussion on the questions.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8a5435017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8a5435017f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chemeClr val="dk1"/>
                </a:solidFill>
                <a:latin typeface="Roboto"/>
                <a:ea typeface="Roboto"/>
                <a:cs typeface="Roboto"/>
                <a:sym typeface="Roboto"/>
              </a:rPr>
              <a:t>Instructor “Remember…:this isn’t just about meeting graduation requirements or doing exactly what your friends are doing — it’s about designing a future you’re excited about.” </a:t>
            </a:r>
            <a:endParaRPr>
              <a:solidFill>
                <a:schemeClr val="dk1"/>
              </a:solidFill>
              <a:latin typeface="Roboto"/>
              <a:ea typeface="Roboto"/>
              <a:cs typeface="Roboto"/>
              <a:sym typeface="Roboto"/>
            </a:endParaRPr>
          </a:p>
          <a:p>
            <a:pPr marL="0" lvl="0" indent="0" algn="l" rtl="0">
              <a:spcBef>
                <a:spcPts val="1200"/>
              </a:spcBef>
              <a:spcAft>
                <a:spcPts val="0"/>
              </a:spcAft>
              <a:buNone/>
            </a:pPr>
            <a:r>
              <a:rPr lang="en">
                <a:solidFill>
                  <a:schemeClr val="dk1"/>
                </a:solidFill>
                <a:latin typeface="Roboto"/>
                <a:ea typeface="Roboto"/>
                <a:cs typeface="Roboto"/>
                <a:sym typeface="Roboto"/>
              </a:rPr>
              <a:t>Let’s dive in and start connecting what you’re learning now to where you want to go next. </a:t>
            </a:r>
            <a:endParaRPr>
              <a:solidFill>
                <a:schemeClr val="dk1"/>
              </a:solidFill>
              <a:latin typeface="Roboto"/>
              <a:ea typeface="Roboto"/>
              <a:cs typeface="Roboto"/>
              <a:sym typeface="Roboto"/>
            </a:endParaRPr>
          </a:p>
          <a:p>
            <a:pPr marL="0" lvl="0" indent="0" algn="l" rtl="0">
              <a:spcBef>
                <a:spcPts val="1200"/>
              </a:spcBef>
              <a:spcAft>
                <a:spcPts val="1200"/>
              </a:spcAft>
              <a:buClr>
                <a:schemeClr val="dk1"/>
              </a:buClr>
              <a:buSzPts val="1100"/>
              <a:buFont typeface="Arial"/>
              <a:buNone/>
            </a:pPr>
            <a:r>
              <a:rPr lang="en">
                <a:solidFill>
                  <a:schemeClr val="dk1"/>
                </a:solidFill>
                <a:latin typeface="Roboto"/>
                <a:ea typeface="Roboto"/>
                <a:cs typeface="Roboto"/>
                <a:sym typeface="Roboto"/>
              </a:rPr>
              <a:t>With that in mind, let’s talk a little about what might influence your decisions.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8a5435017f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8a5435017f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rPr>
              <a:t>NOTE: (This is a lightly formatted version of the slide deck. Please feel free to use this information in your own design or template.)</a:t>
            </a:r>
            <a:endParaRPr>
              <a:solidFill>
                <a:srgbClr val="595959"/>
              </a:solidFill>
            </a:endParaRPr>
          </a:p>
          <a:p>
            <a:pPr marL="0" lvl="0" indent="0" algn="l" rtl="0">
              <a:spcBef>
                <a:spcPts val="0"/>
              </a:spcBef>
              <a:spcAft>
                <a:spcPts val="0"/>
              </a:spcAft>
              <a:buNone/>
            </a:pPr>
            <a:endParaRPr/>
          </a:p>
          <a:p>
            <a:pPr marL="457200" lvl="0" indent="0" algn="l" rtl="0">
              <a:spcBef>
                <a:spcPts val="900"/>
              </a:spcBef>
              <a:spcAft>
                <a:spcPts val="120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8a5435017f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8a5435017f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You may want to share example to get them thinking (i.e. family, friends). Pause to allow students jot down a few of their own ideas. (Note the these may be more personal in nature and students should reflect, but not be asked to share out loud.)</a:t>
            </a:r>
            <a:endParaRPr/>
          </a:p>
          <a:p>
            <a:pPr marL="0" lvl="0" indent="0" algn="l" rtl="0">
              <a:spcBef>
                <a:spcPts val="0"/>
              </a:spcBef>
              <a:spcAft>
                <a:spcPts val="0"/>
              </a:spcAft>
              <a:buNone/>
            </a:pPr>
            <a:r>
              <a:rPr lang="en">
                <a:solidFill>
                  <a:schemeClr val="dk1"/>
                </a:solidFill>
              </a:rPr>
              <a:t>Photo by</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Marsha Reid</a:t>
            </a:r>
            <a:r>
              <a:rPr lang="en">
                <a:solidFill>
                  <a:schemeClr val="dk1"/>
                </a:solidFill>
              </a:rPr>
              <a:t> on</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Unsplash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8a5435017f_0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8a5435017f_0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(Use these ideas below others like this to guide some discussion.)</a:t>
            </a:r>
            <a:endParaRPr/>
          </a:p>
          <a:p>
            <a:pPr marL="457200" lvl="0" indent="-298450" algn="l" rtl="0">
              <a:spcBef>
                <a:spcPts val="0"/>
              </a:spcBef>
              <a:spcAft>
                <a:spcPts val="0"/>
              </a:spcAft>
              <a:buSzPts val="1100"/>
              <a:buChar char="●"/>
            </a:pPr>
            <a:r>
              <a:rPr lang="en"/>
              <a:t>“How many of you had 3-4 of these listed?” (allow for show of hands)  </a:t>
            </a:r>
            <a:endParaRPr/>
          </a:p>
          <a:p>
            <a:pPr marL="457200" lvl="0" indent="-298450" algn="l" rtl="0">
              <a:spcBef>
                <a:spcPts val="0"/>
              </a:spcBef>
              <a:spcAft>
                <a:spcPts val="0"/>
              </a:spcAft>
              <a:buSzPts val="1100"/>
              <a:buChar char="●"/>
            </a:pPr>
            <a:r>
              <a:rPr lang="en"/>
              <a:t>“How many of you had 5+ of these listed?” (pause again)  </a:t>
            </a:r>
            <a:endParaRPr/>
          </a:p>
          <a:p>
            <a:pPr marL="457200" lvl="0" indent="-298450" algn="l" rtl="0">
              <a:spcBef>
                <a:spcPts val="0"/>
              </a:spcBef>
              <a:spcAft>
                <a:spcPts val="0"/>
              </a:spcAft>
              <a:buSzPts val="1100"/>
              <a:buChar char="●"/>
            </a:pPr>
            <a:r>
              <a:rPr lang="en"/>
              <a:t>“Notice some have been covered in our lessons: personal interests, personality traits, job market trends”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8a5435017f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8a5435017f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“Let’s think about how the influences you identified can be positive or negative for you. Look at the list you created and reflect adding some notes as to how your influences support you or hold you back.” Give students a few minutes to jot down positive and/or negative influence.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Instructor: For example, peer influence and/or pressure can be both positive and negative. A peer can be there to promote and support your goals and cheer you on, OR  a peer can be there to distract and downplay them.</a:t>
            </a:r>
            <a:r>
              <a:rPr lang="en"/>
              <a:t>  (Ask for volunteers to share a couple positives or negatives.</a:t>
            </a:r>
            <a:endParaRPr/>
          </a:p>
          <a:p>
            <a:pPr marL="0" lvl="0" indent="0" algn="l" rtl="0">
              <a:spcBef>
                <a:spcPts val="0"/>
              </a:spcBef>
              <a:spcAft>
                <a:spcPts val="0"/>
              </a:spcAft>
              <a:buNone/>
            </a:pPr>
            <a:endParaRPr/>
          </a:p>
          <a:p>
            <a:pPr marL="0" lvl="0" indent="0" algn="l" rtl="0">
              <a:spcBef>
                <a:spcPts val="0"/>
              </a:spcBef>
              <a:spcAft>
                <a:spcPts val="0"/>
              </a:spcAft>
              <a:buNone/>
            </a:pPr>
            <a:r>
              <a:rPr lang="en"/>
              <a:t>Instructor: Remember in Topic 1, we mentioned we are helping guide you to achieve your goals. </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8a5435017f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8a5435017f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Instructor:</a:t>
            </a:r>
            <a:r>
              <a:rPr lang="en">
                <a:solidFill>
                  <a:schemeClr val="dk1"/>
                </a:solidFill>
                <a:latin typeface="Roboto"/>
                <a:ea typeface="Roboto"/>
                <a:cs typeface="Roboto"/>
                <a:sym typeface="Roboto"/>
              </a:rPr>
              <a:t>  “Now that we have learned more opportunities to graduate with real skills and more aligned to your interests and influences, let’s take a moment to think about how you will continue shaping your own journey with your high school diploma.”</a:t>
            </a:r>
            <a:endParaRPr>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4148D0FC-9D3B-815E-07F4-5276489E0B7D}"/>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0648605C-BB31-7F42-41CC-87155E0F9B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CD8AEABC-3CC6-251E-0705-B517B5647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 are well on our way to our goal for you to create a personalized Credential Completion Plan(CCP). Now we will shift to learning more about the new Indiana Diploma and the Honors Seals.”</a:t>
            </a:r>
            <a:endParaRPr dirty="0"/>
          </a:p>
        </p:txBody>
      </p:sp>
    </p:spTree>
    <p:extLst>
      <p:ext uri="{BB962C8B-B14F-4D97-AF65-F5344CB8AC3E}">
        <p14:creationId xmlns:p14="http://schemas.microsoft.com/office/powerpoint/2010/main" val="29162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8a5435017f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8a5435017f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Instructor: “Indiana’s New Graduation Requirements, launching with the Class of 2029, focus on increased flexibility and career readiness.”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8a5435017f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8a5435017f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Instructor: “Students must earn:</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a </a:t>
            </a:r>
            <a:r>
              <a:rPr lang="en" b="1">
                <a:solidFill>
                  <a:schemeClr val="dk1"/>
                </a:solidFill>
              </a:rPr>
              <a:t>Graduation Pathway Diploma</a:t>
            </a:r>
            <a:r>
              <a:rPr lang="en">
                <a:solidFill>
                  <a:schemeClr val="dk1"/>
                </a:solidFill>
              </a:rPr>
              <a:t> by completing core coursework</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A </a:t>
            </a:r>
            <a:r>
              <a:rPr lang="en" b="1">
                <a:solidFill>
                  <a:schemeClr val="dk1"/>
                </a:solidFill>
              </a:rPr>
              <a:t>graduation profile</a:t>
            </a:r>
            <a:r>
              <a:rPr lang="en">
                <a:solidFill>
                  <a:schemeClr val="dk1"/>
                </a:solidFill>
              </a:rPr>
              <a:t> aligned to their interests (including project-, service-, or work-based learning)</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AND demonstrate postsecondary readiness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They also choose from </a:t>
            </a:r>
            <a:r>
              <a:rPr lang="en" b="1">
                <a:solidFill>
                  <a:schemeClr val="dk1"/>
                </a:solidFill>
              </a:rPr>
              <a:t>Graduation Seals</a:t>
            </a:r>
            <a:r>
              <a:rPr lang="en">
                <a:solidFill>
                  <a:schemeClr val="dk1"/>
                </a:solidFill>
              </a:rPr>
              <a:t>—such as </a:t>
            </a:r>
            <a:r>
              <a:rPr lang="en" b="1">
                <a:solidFill>
                  <a:schemeClr val="dk1"/>
                </a:solidFill>
              </a:rPr>
              <a:t>Employability, Enrollment,</a:t>
            </a:r>
            <a:r>
              <a:rPr lang="en">
                <a:solidFill>
                  <a:schemeClr val="dk1"/>
                </a:solidFill>
              </a:rPr>
              <a:t> or </a:t>
            </a:r>
            <a:r>
              <a:rPr lang="en" b="1">
                <a:solidFill>
                  <a:schemeClr val="dk1"/>
                </a:solidFill>
              </a:rPr>
              <a:t>Enlistment</a:t>
            </a:r>
            <a:r>
              <a:rPr lang="en">
                <a:solidFill>
                  <a:schemeClr val="dk1"/>
                </a:solidFill>
              </a:rPr>
              <a:t>—to showcase skills and preparedness for life after high school.”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u="sng">
                <a:solidFill>
                  <a:schemeClr val="hlink"/>
                </a:solidFill>
                <a:hlinkClick r:id="rId3"/>
              </a:rPr>
              <a:t>Link</a:t>
            </a:r>
            <a:r>
              <a:rPr lang="en"/>
              <a:t> to IN Diploma Seals image (If you wish to create handouts)</a:t>
            </a:r>
            <a:endParaRPr/>
          </a:p>
          <a:p>
            <a:pPr marL="0" lvl="0" indent="0" algn="l" rtl="0">
              <a:spcBef>
                <a:spcPts val="0"/>
              </a:spcBef>
              <a:spcAft>
                <a:spcPts val="0"/>
              </a:spcAft>
              <a:buNone/>
            </a:pPr>
            <a:r>
              <a:rPr lang="en" u="sng">
                <a:solidFill>
                  <a:schemeClr val="hlink"/>
                </a:solidFill>
                <a:hlinkClick r:id="rId4"/>
              </a:rPr>
              <a:t>Link</a:t>
            </a:r>
            <a:r>
              <a:rPr lang="en"/>
              <a:t> to IN Diploma Comps image (Titled-Current and Future IN Diploma:Comparison)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8a5435017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8a5435017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details student jigsaw activity)</a:t>
            </a:r>
            <a:endParaRPr/>
          </a:p>
          <a:p>
            <a:pPr marL="0" lvl="0" indent="0" algn="l" rtl="0">
              <a:spcBef>
                <a:spcPts val="0"/>
              </a:spcBef>
              <a:spcAft>
                <a:spcPts val="0"/>
              </a:spcAft>
              <a:buNone/>
            </a:pPr>
            <a:r>
              <a:rPr lang="en"/>
              <a:t>Divide students into groups of 4-5</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8a5435017f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8a5435017f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smaller class, may choose to cover Expert Group topic 1 in whole group and then break into 4 groups to research topics 2-5)</a:t>
            </a:r>
            <a:endParaRPr dirty="0"/>
          </a:p>
          <a:p>
            <a:pPr marL="0" lvl="0" indent="0" algn="l" rtl="0">
              <a:spcBef>
                <a:spcPts val="0"/>
              </a:spcBef>
              <a:spcAft>
                <a:spcPts val="0"/>
              </a:spcAft>
              <a:buNone/>
            </a:pPr>
            <a:endParaRPr dirty="0"/>
          </a:p>
          <a:p>
            <a:pPr marL="457200" lvl="0" indent="-304800" algn="l" rtl="0">
              <a:spcBef>
                <a:spcPts val="0"/>
              </a:spcBef>
              <a:spcAft>
                <a:spcPts val="0"/>
              </a:spcAft>
              <a:buClr>
                <a:srgbClr val="595959"/>
              </a:buClr>
              <a:buSzPts val="1200"/>
              <a:buAutoNum type="arabicPeriod"/>
            </a:pPr>
            <a:r>
              <a:rPr lang="en" sz="1200" dirty="0">
                <a:solidFill>
                  <a:srgbClr val="595959"/>
                </a:solidFill>
              </a:rPr>
              <a:t>Foundation Requirements (core subjects, credits)</a:t>
            </a:r>
            <a:endParaRPr sz="1200" dirty="0">
              <a:solidFill>
                <a:srgbClr val="595959"/>
              </a:solidFill>
            </a:endParaRPr>
          </a:p>
          <a:p>
            <a:pPr marL="457200" lvl="0" indent="-304800" algn="l" rtl="0">
              <a:spcBef>
                <a:spcPts val="0"/>
              </a:spcBef>
              <a:spcAft>
                <a:spcPts val="0"/>
              </a:spcAft>
              <a:buClr>
                <a:srgbClr val="595959"/>
              </a:buClr>
              <a:buSzPts val="1200"/>
              <a:buAutoNum type="arabicPeriod"/>
            </a:pPr>
            <a:r>
              <a:rPr lang="en" sz="1200" dirty="0">
                <a:solidFill>
                  <a:srgbClr val="595959"/>
                </a:solidFill>
              </a:rPr>
              <a:t>Technical/Academic Specializations</a:t>
            </a:r>
            <a:endParaRPr sz="1200" dirty="0">
              <a:solidFill>
                <a:srgbClr val="595959"/>
              </a:solidFill>
            </a:endParaRPr>
          </a:p>
          <a:p>
            <a:pPr marL="457200" lvl="0" indent="-304800" algn="l" rtl="0">
              <a:spcBef>
                <a:spcPts val="0"/>
              </a:spcBef>
              <a:spcAft>
                <a:spcPts val="0"/>
              </a:spcAft>
              <a:buClr>
                <a:srgbClr val="595959"/>
              </a:buClr>
              <a:buSzPts val="1200"/>
              <a:buAutoNum type="arabicPeriod"/>
            </a:pPr>
            <a:r>
              <a:rPr lang="en" sz="1200" dirty="0">
                <a:solidFill>
                  <a:srgbClr val="595959"/>
                </a:solidFill>
              </a:rPr>
              <a:t>Employability Skills Seal</a:t>
            </a:r>
            <a:endParaRPr sz="1200" dirty="0">
              <a:solidFill>
                <a:srgbClr val="595959"/>
              </a:solidFill>
            </a:endParaRPr>
          </a:p>
          <a:p>
            <a:pPr marL="457200" lvl="0" indent="-304800" algn="l" rtl="0">
              <a:spcBef>
                <a:spcPts val="0"/>
              </a:spcBef>
              <a:spcAft>
                <a:spcPts val="0"/>
              </a:spcAft>
              <a:buClr>
                <a:srgbClr val="595959"/>
              </a:buClr>
              <a:buSzPts val="1200"/>
              <a:buAutoNum type="arabicPeriod"/>
            </a:pPr>
            <a:r>
              <a:rPr lang="en" sz="1200" dirty="0">
                <a:solidFill>
                  <a:srgbClr val="595959"/>
                </a:solidFill>
              </a:rPr>
              <a:t>Postsecondary Ready Competency Seal</a:t>
            </a:r>
            <a:endParaRPr sz="1200" dirty="0">
              <a:solidFill>
                <a:srgbClr val="595959"/>
              </a:solidFill>
            </a:endParaRPr>
          </a:p>
          <a:p>
            <a:pPr marL="457200" lvl="0" indent="-304800" algn="l" rtl="0">
              <a:spcBef>
                <a:spcPts val="0"/>
              </a:spcBef>
              <a:spcAft>
                <a:spcPts val="0"/>
              </a:spcAft>
              <a:buClr>
                <a:srgbClr val="595959"/>
              </a:buClr>
              <a:buSzPts val="1200"/>
              <a:buAutoNum type="arabicPeriod"/>
            </a:pPr>
            <a:r>
              <a:rPr lang="en" sz="1200" dirty="0">
                <a:solidFill>
                  <a:srgbClr val="595959"/>
                </a:solidFill>
              </a:rPr>
              <a:t>Indiana College &amp; Career Readiness Seal</a:t>
            </a:r>
            <a:endParaRPr sz="1200" dirty="0">
              <a:solidFill>
                <a:srgbClr val="595959"/>
              </a:solidFill>
            </a:endParaRPr>
          </a:p>
          <a:p>
            <a:pPr marL="0" lvl="0" indent="0" algn="l" rtl="0">
              <a:spcBef>
                <a:spcPts val="0"/>
              </a:spcBef>
              <a:spcAft>
                <a:spcPts val="0"/>
              </a:spcAft>
              <a:buNone/>
            </a:pPr>
            <a:endParaRPr sz="1200" dirty="0"/>
          </a:p>
          <a:p>
            <a:pPr marL="0" lvl="0" indent="0" algn="l" rtl="0">
              <a:spcBef>
                <a:spcPts val="0"/>
              </a:spcBef>
              <a:spcAft>
                <a:spcPts val="0"/>
              </a:spcAft>
              <a:buNone/>
            </a:pPr>
            <a:r>
              <a:rPr lang="en" dirty="0"/>
              <a:t>Outcomes for this activity will be added to resource and linked with slide deck. (This activity will continue at end of lesson.)</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C4DDB55E-C33E-CA2C-029A-3C4C71FDC9C4}"/>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2016869F-C842-8DF4-FD35-8E1F3700F7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7B5DB061-980D-6B97-F43C-39B9835CED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 are well on our way to our goal for you to create a personalized Credential Completion Plan(CCP). Next, we’ll look at credentials of value and how they can support your plans after high school.”</a:t>
            </a:r>
            <a:endParaRPr dirty="0"/>
          </a:p>
        </p:txBody>
      </p:sp>
    </p:spTree>
    <p:extLst>
      <p:ext uri="{BB962C8B-B14F-4D97-AF65-F5344CB8AC3E}">
        <p14:creationId xmlns:p14="http://schemas.microsoft.com/office/powerpoint/2010/main" val="283948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8a5435017f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8a5435017f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Instructor: Have a few students share out their thoughts out loud? Share your own experience if you choose.  </a:t>
            </a:r>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We’ll talk about different career areas (called “career clusters”) to help you make a plan for your future—one that fits who you are and what you want out of life.</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Whether you already have a dream job in mind or you're still figuring it out, this class will help you discover new possibilities and take your next step with confidence.</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Let’s explore, learn, and start building a future that’s right for you!</a:t>
            </a:r>
            <a:endParaRPr>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a:solidFill>
                  <a:schemeClr val="dk1"/>
                </a:solidFill>
              </a:rPr>
              <a:t>Photo by</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Nathan Cima</a:t>
            </a:r>
            <a:r>
              <a:rPr lang="en">
                <a:solidFill>
                  <a:schemeClr val="dk1"/>
                </a:solidFill>
              </a:rPr>
              <a:t> on</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Unsplash</a:t>
            </a:r>
            <a:endParaRPr/>
          </a:p>
          <a:p>
            <a:pPr marL="0" lvl="0" indent="0" algn="l" rtl="0">
              <a:spcBef>
                <a:spcPts val="120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8a5435017f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8a5435017f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Instructor: “</a:t>
            </a:r>
            <a:r>
              <a:rPr lang="en">
                <a:solidFill>
                  <a:schemeClr val="dk1"/>
                </a:solidFill>
                <a:latin typeface="Roboto"/>
                <a:ea typeface="Roboto"/>
                <a:cs typeface="Roboto"/>
                <a:sym typeface="Roboto"/>
              </a:rPr>
              <a:t>What do you think employers look for when hiring someone out of high school?”  (Pause for some responses–e.g. Someone who… knows a certain skill that fits their industry; has some on the job training) </a:t>
            </a:r>
            <a:endParaRPr>
              <a:solidFill>
                <a:schemeClr val="dk1"/>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Do you know anyone who has earned a certificate or badge for a skill — like AWS certifications (American Welding Society), CNA(Certified Nurse Assistant), Microsoft Excel Specialization? Those are Credentials of Value — and help you stand out to employers. Credentials of Value connect directly to real careers. These are more than just pieces of paper — they’re your </a:t>
            </a:r>
            <a:r>
              <a:rPr lang="en" b="1">
                <a:solidFill>
                  <a:schemeClr val="dk1"/>
                </a:solidFill>
              </a:rPr>
              <a:t>first tickets</a:t>
            </a:r>
            <a:r>
              <a:rPr lang="en">
                <a:solidFill>
                  <a:schemeClr val="dk1"/>
                </a:solidFill>
              </a:rPr>
              <a:t> into high-demand, high-wage jobs while you're still in high school or right after graduation.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8a5435017f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8a5435017f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Instructor: So we have talked about the NLPS Pathways and your interests and now we are seeing the benefits of aligning those. You can earn industry-recognized credentials as part of a structured sequence of courses that prepares them for college, apprenticeships, or entry-level careers.</a:t>
            </a:r>
            <a:endParaRPr>
              <a:solidFill>
                <a:schemeClr val="dk1"/>
              </a:solidFill>
            </a:endParaRPr>
          </a:p>
          <a:p>
            <a:pPr marL="0" lvl="0" indent="0" algn="l" rtl="0">
              <a:lnSpc>
                <a:spcPct val="100000"/>
              </a:lnSpc>
              <a:spcBef>
                <a:spcPts val="1200"/>
              </a:spcBef>
              <a:spcAft>
                <a:spcPts val="1200"/>
              </a:spcAft>
              <a:buNone/>
            </a:pPr>
            <a:r>
              <a:rPr lang="en">
                <a:solidFill>
                  <a:schemeClr val="dk1"/>
                </a:solidFill>
              </a:rPr>
              <a:t>Photo by</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ThisisEngineering</a:t>
            </a:r>
            <a:r>
              <a:rPr lang="en">
                <a:solidFill>
                  <a:schemeClr val="dk1"/>
                </a:solidFill>
              </a:rPr>
              <a:t> on</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Unsplash</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8a5435017f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8a5435017f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High-quality credentials offer alternative and affordable paths to good-paying careers, especially for students who may not pursue a traditional four-year degree. They provide a way to gain confidence, purpose, and financial opportunity—starting in high school. </a:t>
            </a:r>
            <a:endParaRPr>
              <a:solidFill>
                <a:srgbClr val="595959"/>
              </a:solidFill>
            </a:endParaRPr>
          </a:p>
          <a:p>
            <a:pPr marL="0" lvl="0" indent="0" algn="l" rtl="0">
              <a:lnSpc>
                <a:spcPct val="107916"/>
              </a:lnSpc>
              <a:spcBef>
                <a:spcPts val="1200"/>
              </a:spcBef>
              <a:spcAft>
                <a:spcPts val="0"/>
              </a:spcAft>
              <a:buClr>
                <a:schemeClr val="dk1"/>
              </a:buClr>
              <a:buSzPts val="1100"/>
              <a:buFont typeface="Arial"/>
              <a:buNone/>
            </a:pPr>
            <a:r>
              <a:rPr lang="en">
                <a:solidFill>
                  <a:schemeClr val="dk1"/>
                </a:solidFill>
                <a:latin typeface="Roboto"/>
                <a:ea typeface="Roboto"/>
                <a:cs typeface="Roboto"/>
                <a:sym typeface="Roboto"/>
              </a:rPr>
              <a:t>Now that we have learned flexibility to graduate with real skills and real options, let’s think about how you might further shape your own journey with this next activity.</a:t>
            </a:r>
            <a:endParaRPr>
              <a:solidFill>
                <a:schemeClr val="dk1"/>
              </a:solidFill>
            </a:endParaRPr>
          </a:p>
          <a:p>
            <a:pPr marL="0" lvl="0" indent="0" algn="l" rtl="0">
              <a:spcBef>
                <a:spcPts val="1200"/>
              </a:spcBef>
              <a:spcAft>
                <a:spcPts val="0"/>
              </a:spcAft>
              <a:buNone/>
            </a:pPr>
            <a:endParaRPr sz="12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8a5435017f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8a5435017f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a:solidFill>
                  <a:schemeClr val="dk1"/>
                </a:solidFill>
                <a:latin typeface="Roboto"/>
                <a:ea typeface="Roboto"/>
                <a:cs typeface="Roboto"/>
                <a:sym typeface="Roboto"/>
              </a:rPr>
              <a:t>Instructor: The purpose of this activity is to help you explore how Credentials of Value and Career and Technical Education (CTE) programs fit into your future — whether that’s college, a trade, or the workforce. (</a:t>
            </a:r>
            <a:r>
              <a:rPr lang="en">
                <a:solidFill>
                  <a:schemeClr val="dk1"/>
                </a:solidFill>
              </a:rPr>
              <a:t>See Lesson Notes for more details.) </a:t>
            </a:r>
            <a:endParaRPr>
              <a:solidFill>
                <a:schemeClr val="dk1"/>
              </a:solidFill>
            </a:endParaRPr>
          </a:p>
          <a:p>
            <a:pPr marL="0" lvl="0" indent="0" algn="l" rtl="0">
              <a:lnSpc>
                <a:spcPct val="100000"/>
              </a:lnSpc>
              <a:spcBef>
                <a:spcPts val="1200"/>
              </a:spcBef>
              <a:spcAft>
                <a:spcPts val="0"/>
              </a:spcAft>
              <a:buNone/>
            </a:pPr>
            <a:r>
              <a:rPr lang="en">
                <a:solidFill>
                  <a:schemeClr val="dk1"/>
                </a:solidFill>
              </a:rPr>
              <a:t>Resource: </a:t>
            </a:r>
            <a:r>
              <a:rPr lang="en" u="sng">
                <a:solidFill>
                  <a:schemeClr val="hlink"/>
                </a:solidFill>
                <a:hlinkClick r:id="rId3"/>
              </a:rPr>
              <a:t>Credentials &amp; Career Cluster Cards</a:t>
            </a:r>
            <a:endParaRPr>
              <a:solidFill>
                <a:schemeClr val="dk1"/>
              </a:solidFill>
            </a:endParaRPr>
          </a:p>
          <a:p>
            <a:pPr marL="0" lvl="0" indent="0" algn="l" rtl="0">
              <a:lnSpc>
                <a:spcPct val="100000"/>
              </a:lnSpc>
              <a:spcBef>
                <a:spcPts val="1200"/>
              </a:spcBef>
              <a:spcAft>
                <a:spcPts val="0"/>
              </a:spcAft>
              <a:buNone/>
            </a:pPr>
            <a:r>
              <a:rPr lang="en">
                <a:solidFill>
                  <a:schemeClr val="dk1"/>
                </a:solidFill>
                <a:latin typeface="Roboto"/>
                <a:ea typeface="Roboto"/>
                <a:cs typeface="Roboto"/>
                <a:sym typeface="Roboto"/>
              </a:rPr>
              <a:t>Upon completion discuss: </a:t>
            </a:r>
            <a:endParaRPr>
              <a:solidFill>
                <a:schemeClr val="dk1"/>
              </a:solidFill>
              <a:latin typeface="Roboto"/>
              <a:ea typeface="Roboto"/>
              <a:cs typeface="Roboto"/>
              <a:sym typeface="Roboto"/>
            </a:endParaRPr>
          </a:p>
          <a:p>
            <a:pPr marL="457200" lvl="0" indent="-298450" algn="l" rtl="0">
              <a:lnSpc>
                <a:spcPct val="100000"/>
              </a:lnSpc>
              <a:spcBef>
                <a:spcPts val="1200"/>
              </a:spcBef>
              <a:spcAft>
                <a:spcPts val="0"/>
              </a:spcAft>
              <a:buClr>
                <a:schemeClr val="dk1"/>
              </a:buClr>
              <a:buSzPts val="1100"/>
              <a:buFont typeface="Roboto"/>
              <a:buChar char="●"/>
            </a:pPr>
            <a:r>
              <a:rPr lang="en">
                <a:solidFill>
                  <a:schemeClr val="dk1"/>
                </a:solidFill>
                <a:latin typeface="Roboto"/>
                <a:ea typeface="Roboto"/>
                <a:cs typeface="Roboto"/>
                <a:sym typeface="Roboto"/>
              </a:rPr>
              <a:t>Why did you match each credential where you did?</a:t>
            </a: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marL="457200" lvl="0" indent="-298450" algn="l" rtl="0">
              <a:lnSpc>
                <a:spcPct val="100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Were any surprising or difficult to match?</a:t>
            </a:r>
            <a:r>
              <a:rPr lang="en" b="1">
                <a:solidFill>
                  <a:schemeClr val="dk1"/>
                </a:solidFill>
              </a:rPr>
              <a:t>			</a:t>
            </a:r>
            <a:endParaRPr b="1">
              <a:solidFill>
                <a:schemeClr val="dk1"/>
              </a:solidFill>
            </a:endParaRPr>
          </a:p>
          <a:p>
            <a:pPr marL="0" lvl="0" indent="0" algn="l" rtl="0">
              <a:lnSpc>
                <a:spcPct val="115000"/>
              </a:lnSpc>
              <a:spcBef>
                <a:spcPts val="1200"/>
              </a:spcBef>
              <a:spcAft>
                <a:spcPts val="120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8a5435017f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8a5435017f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Instructor: Let’s review! Credentials help you prove your skills — before you even graduate. Think of them like a ‘fast pass’ to your future career!</a:t>
            </a:r>
            <a:r>
              <a:rPr lang="en" sz="1600">
                <a:solidFill>
                  <a:srgbClr val="0B5394"/>
                </a:solidFill>
              </a:rPr>
              <a:t> </a:t>
            </a:r>
            <a:endParaRPr sz="1600">
              <a:solidFill>
                <a:srgbClr val="0B5394"/>
              </a:solidFill>
            </a:endParaRPr>
          </a:p>
          <a:p>
            <a:pPr marL="0" lvl="0" indent="0" algn="l" rtl="0">
              <a:lnSpc>
                <a:spcPct val="115000"/>
              </a:lnSpc>
              <a:spcBef>
                <a:spcPts val="1200"/>
              </a:spcBef>
              <a:spcAft>
                <a:spcPts val="0"/>
              </a:spcAft>
              <a:buClr>
                <a:schemeClr val="dk1"/>
              </a:buClr>
              <a:buSzPts val="1100"/>
              <a:buFont typeface="Arial"/>
              <a:buNone/>
            </a:pPr>
            <a:r>
              <a:rPr lang="en" sz="1000">
                <a:solidFill>
                  <a:srgbClr val="111111"/>
                </a:solidFill>
                <a:highlight>
                  <a:srgbClr val="F1F1F1"/>
                </a:highlight>
              </a:rPr>
              <a:t>Top Photo by </a:t>
            </a:r>
            <a:r>
              <a:rPr lang="en" sz="1000" u="sng">
                <a:solidFill>
                  <a:srgbClr val="767676"/>
                </a:solidFill>
                <a:highlight>
                  <a:srgbClr val="F1F1F1"/>
                </a:highlight>
                <a:hlinkClick r:id="rId3">
                  <a:extLst>
                    <a:ext uri="{A12FA001-AC4F-418D-AE19-62706E023703}">
                      <ahyp:hlinkClr xmlns:ahyp="http://schemas.microsoft.com/office/drawing/2018/hyperlinkcolor" val="tx"/>
                    </a:ext>
                  </a:extLst>
                </a:hlinkClick>
              </a:rPr>
              <a:t>Dave Michael</a:t>
            </a:r>
            <a:r>
              <a:rPr lang="en" sz="1000">
                <a:solidFill>
                  <a:srgbClr val="111111"/>
                </a:solidFill>
                <a:highlight>
                  <a:srgbClr val="F1F1F1"/>
                </a:highlight>
              </a:rPr>
              <a:t> on </a:t>
            </a:r>
            <a:r>
              <a:rPr lang="en" sz="1000" u="sng">
                <a:solidFill>
                  <a:srgbClr val="767676"/>
                </a:solidFill>
                <a:highlight>
                  <a:srgbClr val="F1F1F1"/>
                </a:highlight>
                <a:hlinkClick r:id="rId4">
                  <a:extLst>
                    <a:ext uri="{A12FA001-AC4F-418D-AE19-62706E023703}">
                      <ahyp:hlinkClr xmlns:ahyp="http://schemas.microsoft.com/office/drawing/2018/hyperlinkcolor" val="tx"/>
                    </a:ext>
                  </a:extLst>
                </a:hlinkClick>
              </a:rPr>
              <a:t>Unsplash</a:t>
            </a:r>
            <a:endParaRPr sz="1200">
              <a:solidFill>
                <a:srgbClr val="0B5394"/>
              </a:solidFill>
              <a:latin typeface="Roboto"/>
              <a:ea typeface="Roboto"/>
              <a:cs typeface="Roboto"/>
              <a:sym typeface="Roboto"/>
            </a:endParaRPr>
          </a:p>
          <a:p>
            <a:pPr marL="0" marR="292100" lvl="0" indent="0" algn="l" rtl="0">
              <a:lnSpc>
                <a:spcPct val="115000"/>
              </a:lnSpc>
              <a:spcBef>
                <a:spcPts val="1200"/>
              </a:spcBef>
              <a:spcAft>
                <a:spcPts val="3000"/>
              </a:spcAft>
              <a:buClr>
                <a:schemeClr val="dk1"/>
              </a:buClr>
              <a:buSzPts val="1100"/>
              <a:buFont typeface="Arial"/>
              <a:buNone/>
            </a:pPr>
            <a:r>
              <a:rPr lang="en" sz="1000">
                <a:solidFill>
                  <a:schemeClr val="dk1"/>
                </a:solidFill>
                <a:highlight>
                  <a:srgbClr val="F1F1F1"/>
                </a:highlight>
              </a:rPr>
              <a:t>Photo by </a:t>
            </a:r>
            <a:r>
              <a:rPr lang="en" sz="1000" u="sng">
                <a:solidFill>
                  <a:srgbClr val="767676"/>
                </a:solidFill>
                <a:highlight>
                  <a:srgbClr val="F1F1F1"/>
                </a:highlight>
                <a:hlinkClick r:id="rId5">
                  <a:extLst>
                    <a:ext uri="{A12FA001-AC4F-418D-AE19-62706E023703}">
                      <ahyp:hlinkClr xmlns:ahyp="http://schemas.microsoft.com/office/drawing/2018/hyperlinkcolor" val="tx"/>
                    </a:ext>
                  </a:extLst>
                </a:hlinkClick>
              </a:rPr>
              <a:t>National Cancer Institute</a:t>
            </a:r>
            <a:r>
              <a:rPr lang="en" sz="1000">
                <a:solidFill>
                  <a:schemeClr val="dk1"/>
                </a:solidFill>
                <a:highlight>
                  <a:srgbClr val="F1F1F1"/>
                </a:highlight>
              </a:rPr>
              <a:t> on </a:t>
            </a:r>
            <a:r>
              <a:rPr lang="en" sz="1000" u="sng">
                <a:solidFill>
                  <a:srgbClr val="767676"/>
                </a:solidFill>
                <a:highlight>
                  <a:srgbClr val="F1F1F1"/>
                </a:highlight>
                <a:hlinkClick r:id="rId6">
                  <a:extLst>
                    <a:ext uri="{A12FA001-AC4F-418D-AE19-62706E023703}">
                      <ahyp:hlinkClr xmlns:ahyp="http://schemas.microsoft.com/office/drawing/2018/hyperlinkcolor" val="tx"/>
                    </a:ext>
                  </a:extLst>
                </a:hlinkClick>
              </a:rPr>
              <a:t>Unsplash</a:t>
            </a:r>
            <a:endParaRPr sz="1200">
              <a:solidFill>
                <a:srgbClr val="0B5394"/>
              </a:solidFill>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1F39EC2E-8F21-7328-579A-936BD45A8D95}"/>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3CA79888-A56D-531E-768B-06F36EFDC1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AEC0D05B-0982-9A3B-24A8-F3CC902DD3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“One step closer to and more information learned for your CCP. Now we will shift to importance of postsecondary and career alignment.” </a:t>
            </a:r>
          </a:p>
        </p:txBody>
      </p:sp>
    </p:spTree>
    <p:extLst>
      <p:ext uri="{BB962C8B-B14F-4D97-AF65-F5344CB8AC3E}">
        <p14:creationId xmlns:p14="http://schemas.microsoft.com/office/powerpoint/2010/main" val="3855590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8a5435017f_0_1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8a5435017f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As we end today’s lesson, hopefully you are beginning to get </a:t>
            </a:r>
            <a:r>
              <a:rPr lang="en">
                <a:solidFill>
                  <a:schemeClr val="dk1"/>
                </a:solidFill>
                <a:latin typeface="Roboto"/>
                <a:ea typeface="Roboto"/>
                <a:cs typeface="Roboto"/>
                <a:sym typeface="Roboto"/>
              </a:rPr>
              <a:t>a clearer picture of how the new Indiana diploma gives you more choices and flexibility to shape your high school experience around your goals, and how adding credentials to prove your skills and increase your value benefits you as well!  Let’s </a:t>
            </a:r>
            <a:endParaRPr>
              <a:solidFill>
                <a:schemeClr val="dk1"/>
              </a:solidFill>
            </a:endParaRPr>
          </a:p>
          <a:p>
            <a:pPr marL="0" lvl="0" indent="0" algn="l" rtl="0">
              <a:lnSpc>
                <a:spcPct val="200000"/>
              </a:lnSpc>
              <a:spcBef>
                <a:spcPts val="1200"/>
              </a:spcBef>
              <a:spcAft>
                <a:spcPts val="0"/>
              </a:spcAft>
              <a:buNone/>
            </a:pPr>
            <a:endParaRPr sz="1200" b="1">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8a5435017f_0_1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8a5435017f_0_1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rPr>
              <a:t>NOTE: (This is a lightly formatted version of the slide deck. Please feel free to use this information in your own design or template.)</a:t>
            </a:r>
            <a:endParaRPr>
              <a:solidFill>
                <a:srgbClr val="595959"/>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8a5435017f_0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8a5435017f_0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Facilitate a brief discussion to generate interest. </a:t>
            </a:r>
          </a:p>
          <a:p>
            <a:pPr marL="0" lvl="0" indent="0" algn="l" rtl="0">
              <a:spcBef>
                <a:spcPts val="0"/>
              </a:spcBef>
              <a:spcAft>
                <a:spcPts val="0"/>
              </a:spcAft>
              <a:buNone/>
            </a:pPr>
            <a:r>
              <a:rPr lang="en-US" dirty="0"/>
              <a:t>Examples of people who are successful in trades right out of HS(AWS welders; construction trades, masonry, </a:t>
            </a:r>
            <a:r>
              <a:rPr lang="en-US" dirty="0" err="1"/>
              <a:t>etc</a:t>
            </a:r>
            <a:r>
              <a:rPr lang="en-US" dirty="0"/>
              <a:t>); those who are successfully entering health sciences careers with </a:t>
            </a:r>
            <a:r>
              <a:rPr lang="en-US" dirty="0" err="1"/>
              <a:t>CoVs</a:t>
            </a:r>
            <a:r>
              <a:rPr lang="en-US" dirty="0"/>
              <a:t> while still training or enrolling in school (i.e. Taking Ivy Tech courses and working simultaneously, and then entering a state university as a Junior saving $$), enlisting in military in cyber security to begin work and further train on the government funds to further your career in or post-service.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a:extLst>
            <a:ext uri="{FF2B5EF4-FFF2-40B4-BE49-F238E27FC236}">
              <a16:creationId xmlns:a16="http://schemas.microsoft.com/office/drawing/2014/main" id="{7E10C027-2F84-6CF1-F122-AF8077EAC52A}"/>
            </a:ext>
          </a:extLst>
        </p:cNvPr>
        <p:cNvGrpSpPr/>
        <p:nvPr/>
      </p:nvGrpSpPr>
      <p:grpSpPr>
        <a:xfrm>
          <a:off x="0" y="0"/>
          <a:ext cx="0" cy="0"/>
          <a:chOff x="0" y="0"/>
          <a:chExt cx="0" cy="0"/>
        </a:xfrm>
      </p:grpSpPr>
      <p:sp>
        <p:nvSpPr>
          <p:cNvPr id="482" name="Google Shape;482;g38a5435017f_0_1262:notes">
            <a:extLst>
              <a:ext uri="{FF2B5EF4-FFF2-40B4-BE49-F238E27FC236}">
                <a16:creationId xmlns:a16="http://schemas.microsoft.com/office/drawing/2014/main" id="{CD4E2433-D7FD-9B22-28C7-8CE4AC4499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8a5435017f_0_1262:notes">
            <a:extLst>
              <a:ext uri="{FF2B5EF4-FFF2-40B4-BE49-F238E27FC236}">
                <a16:creationId xmlns:a16="http://schemas.microsoft.com/office/drawing/2014/main" id="{E38BC7C2-7AE9-6E27-CE31-AA72BD8F9D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Share today’s competencies with your students.</a:t>
            </a:r>
            <a:endParaRPr dirty="0"/>
          </a:p>
        </p:txBody>
      </p:sp>
    </p:spTree>
    <p:extLst>
      <p:ext uri="{BB962C8B-B14F-4D97-AF65-F5344CB8AC3E}">
        <p14:creationId xmlns:p14="http://schemas.microsoft.com/office/powerpoint/2010/main" val="155856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8a5435017f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8a5435017f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8a5435017f_0_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8a5435017f_0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 “There are many factors influencing CoV and these are reviewed every year to ensure they continue to align with the demands across all entities.”</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8a5435017f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8a5435017f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“Why do you think these might be the highest in our state?” </a:t>
            </a:r>
            <a:r>
              <a:rPr lang="en">
                <a:solidFill>
                  <a:schemeClr val="dk1"/>
                </a:solidFill>
                <a:latin typeface="Roboto"/>
                <a:ea typeface="Roboto"/>
                <a:cs typeface="Roboto"/>
                <a:sym typeface="Roboto"/>
              </a:rPr>
              <a:t> (Possible answers: crossroads of America (many items transported through our state on national highways/interstates. Distribution centers are all over the surrounding area of Indpls, and with that there is a need for growth in manufacturing, etc. Healthcare is a hot area across the nation.)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More information can be found on the Department of Workforce Development's(DWD) list of Promoted Industry Certifications and resources like the </a:t>
            </a:r>
            <a:r>
              <a:rPr lang="en" u="sng">
                <a:solidFill>
                  <a:schemeClr val="hlink"/>
                </a:solidFill>
                <a:hlinkClick r:id="rId3"/>
              </a:rPr>
              <a:t>NextLevel Jobs</a:t>
            </a:r>
            <a:r>
              <a:rPr lang="en"/>
              <a:t> website</a:t>
            </a:r>
            <a:endParaRPr>
              <a:solidFill>
                <a:srgbClr val="595959"/>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8a5435017f_0_1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8a5435017f_0_1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“Indiana's ongoing efforts focus on creating a stronger and more responsive workforce, benefiting individuals, and the state's economy.”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8a5435017f_0_1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8a5435017f_0_1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Instructor: “Let’s review the purpose of the CoV Scenario Activity before you begin the research.”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will work together to complete your assigned scenario(s).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Each one presents a career and asks you to research the educational path, identify the most relevant credential(s), and analyze the CoV’s impact on starting pay.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will need to have someone designated as a notetaker and someone as a presenter, but remember all of you are doing the work.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help students understand the value of different career paths, here are scenarios for a group activity focusing on Indiana's "Credentials of Value"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I’m going to share some scenarios for you to work together will complete your given scenarios. These include in-demand credentials that lead to high-wage, high-skill jobs in the state.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Each scenario presents a career and asks you to research the educational path, identify relevant credentials, and analyze their impact on costs and starting pay.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8a5435017f_0_1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8a5435017f_0_1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Remind students that this information may be helpful for them as they work on their CCP in Topic 4, so notetaking is encouraged.</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305F5748-C496-DEBA-163B-AAF133A77615}"/>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3923A8F2-557B-1002-CFBC-58A344F4F0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281C043B-B70A-16F6-2CB2-0530D01BAE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 are well on our way to our goal for creating a personalized credentials completion plan. Now we will shift to study the importance of postsecondary and career alignment.”</a:t>
            </a:r>
          </a:p>
        </p:txBody>
      </p:sp>
    </p:spTree>
    <p:extLst>
      <p:ext uri="{BB962C8B-B14F-4D97-AF65-F5344CB8AC3E}">
        <p14:creationId xmlns:p14="http://schemas.microsoft.com/office/powerpoint/2010/main" val="3941800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8a5435017f_0_1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8a5435017f_0_1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Aligning a postsecondary plan with a chosen career path is vital to maximize student success in their future endeavors.</a:t>
            </a:r>
            <a:endParaRPr>
              <a:latin typeface="Roboto"/>
              <a:ea typeface="Roboto"/>
              <a:cs typeface="Roboto"/>
              <a:sym typeface="Roboto"/>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8a5435017f_0_1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38a5435017f_0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Use of this image shows alignment of our course and reinforces the benefits of having a well designed plan will benefit them.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8a5435017f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8a5435017f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(See Topic 3 Lesson Notes regarding timing notes for this activity.) Watch end of period timing, this activity may need to rollover to day 4 for finalization. The sharing of it is the beginning of Day 4 anyway, so allowing a few minutes for completion prior to sharing is doable.</a:t>
            </a:r>
            <a:endParaRPr/>
          </a:p>
          <a:p>
            <a:pPr marL="0" lvl="0" indent="0" algn="l" rtl="0">
              <a:spcBef>
                <a:spcPts val="0"/>
              </a:spcBef>
              <a:spcAft>
                <a:spcPts val="0"/>
              </a:spcAft>
              <a:buNone/>
            </a:pPr>
            <a:endParaRPr/>
          </a:p>
          <a:p>
            <a:pPr marL="0" lvl="0" indent="0" algn="l" rtl="0">
              <a:lnSpc>
                <a:spcPct val="150000"/>
              </a:lnSpc>
              <a:spcBef>
                <a:spcPts val="3600"/>
              </a:spcBef>
              <a:spcAft>
                <a:spcPts val="720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9E99219E-22A1-5BD1-B5CC-822BD1D23642}"/>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7E59F624-F531-4C73-A51A-08C812855C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2CCC0F77-584E-A975-6E61-418998350E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 are so close to you building your own CCP! We have covered almost all the necessary steps and built your knowledge base in many facets along the way.” </a:t>
            </a:r>
          </a:p>
        </p:txBody>
      </p:sp>
    </p:spTree>
    <p:extLst>
      <p:ext uri="{BB962C8B-B14F-4D97-AF65-F5344CB8AC3E}">
        <p14:creationId xmlns:p14="http://schemas.microsoft.com/office/powerpoint/2010/main" val="252940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a5435017f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8a5435017f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Sample photos include Healthcare/Medical/Surgical Nurse, Technology/Informatics and Supply Chain/Logistics Specialist to represent of three pathways which provide pathways courses, </a:t>
            </a:r>
            <a:r>
              <a:rPr lang="en" dirty="0">
                <a:solidFill>
                  <a:schemeClr val="dk1"/>
                </a:solidFill>
              </a:rPr>
              <a:t>stackable credentials, and transferable skills. These careers portray a variety of experiences that can fit any of the 3Es (enrollment, enlistment, or employment). If you are an instructor in a different pathway, you may want to swap out the images for the discussion.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Instructor: What skills pay the bills? Look at the three sample career images. Share some skills one might need to be successful in those roles. (guide discussion to general career ready skills (communication, collaboration, critical thinking) and not just industry specific, technical skills)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Photo sources: </a:t>
            </a:r>
            <a:endParaRPr dirty="0"/>
          </a:p>
          <a:p>
            <a:pPr marL="0" lvl="0" indent="0" algn="l" rtl="0">
              <a:spcBef>
                <a:spcPts val="0"/>
              </a:spcBef>
              <a:spcAft>
                <a:spcPts val="0"/>
              </a:spcAft>
              <a:buNone/>
            </a:pPr>
            <a:r>
              <a:rPr lang="en" dirty="0">
                <a:solidFill>
                  <a:schemeClr val="dk1"/>
                </a:solidFill>
              </a:rPr>
              <a:t>Healthcare Photo by</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National Cancer Institute</a:t>
            </a:r>
            <a:r>
              <a:rPr lang="en" dirty="0">
                <a:solidFill>
                  <a:schemeClr val="dk1"/>
                </a:solidFill>
              </a:rPr>
              <a:t> on</a:t>
            </a:r>
            <a:r>
              <a:rPr lang="en" dirty="0">
                <a:solidFill>
                  <a:schemeClr val="dk1"/>
                </a:solidFill>
                <a:uFill>
                  <a:noFill/>
                </a:uFill>
                <a:hlinkClick r:id="rId4">
                  <a:extLst>
                    <a:ext uri="{A12FA001-AC4F-418D-AE19-62706E023703}">
                      <ahyp:hlinkClr xmlns:ahyp="http://schemas.microsoft.com/office/drawing/2018/hyperlinkcolor" val="tx"/>
                    </a:ext>
                  </a:extLst>
                </a:hlinkClick>
              </a:rPr>
              <a:t> </a:t>
            </a:r>
            <a:r>
              <a:rPr lang="en" u="sng" dirty="0">
                <a:solidFill>
                  <a:schemeClr val="hlink"/>
                </a:solidFill>
                <a:hlinkClick r:id="rId4"/>
              </a:rPr>
              <a:t>Unsplash</a:t>
            </a:r>
            <a:endParaRPr dirty="0"/>
          </a:p>
          <a:p>
            <a:pPr marL="0" lvl="0" indent="0" algn="l" rtl="0">
              <a:spcBef>
                <a:spcPts val="0"/>
              </a:spcBef>
              <a:spcAft>
                <a:spcPts val="0"/>
              </a:spcAft>
              <a:buNone/>
            </a:pPr>
            <a:r>
              <a:rPr lang="en" dirty="0"/>
              <a:t>Informatics </a:t>
            </a:r>
            <a:r>
              <a:rPr lang="en" dirty="0">
                <a:solidFill>
                  <a:schemeClr val="dk1"/>
                </a:solidFill>
              </a:rPr>
              <a:t>Photo by</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chemeClr val="hlink"/>
                </a:solidFill>
                <a:hlinkClick r:id="rId5"/>
              </a:rPr>
              <a:t>ZBRA Marketing</a:t>
            </a:r>
            <a:r>
              <a:rPr lang="en" dirty="0">
                <a:solidFill>
                  <a:schemeClr val="dk1"/>
                </a:solidFill>
              </a:rPr>
              <a:t> on</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chemeClr val="hlink"/>
                </a:solidFill>
                <a:hlinkClick r:id="rId6"/>
              </a:rPr>
              <a:t>Unsplash</a:t>
            </a:r>
            <a:endParaRPr dirty="0"/>
          </a:p>
          <a:p>
            <a:pPr marL="0" lvl="0" indent="0" algn="l" rtl="0">
              <a:spcBef>
                <a:spcPts val="0"/>
              </a:spcBef>
              <a:spcAft>
                <a:spcPts val="0"/>
              </a:spcAft>
              <a:buNone/>
            </a:pPr>
            <a:r>
              <a:rPr lang="en" dirty="0"/>
              <a:t>Logistics/Supply Chain </a:t>
            </a:r>
            <a:r>
              <a:rPr lang="en" dirty="0">
                <a:solidFill>
                  <a:schemeClr val="dk1"/>
                </a:solidFill>
              </a:rPr>
              <a:t>Photo by</a:t>
            </a:r>
            <a:r>
              <a:rPr lang="en" dirty="0">
                <a:solidFill>
                  <a:schemeClr val="dk1"/>
                </a:solidFill>
                <a:uFill>
                  <a:noFill/>
                </a:uFill>
                <a:hlinkClick r:id="rId7">
                  <a:extLst>
                    <a:ext uri="{A12FA001-AC4F-418D-AE19-62706E023703}">
                      <ahyp:hlinkClr xmlns:ahyp="http://schemas.microsoft.com/office/drawing/2018/hyperlinkcolor" val="tx"/>
                    </a:ext>
                  </a:extLst>
                </a:hlinkClick>
              </a:rPr>
              <a:t> </a:t>
            </a:r>
            <a:r>
              <a:rPr lang="en" u="sng" dirty="0">
                <a:solidFill>
                  <a:schemeClr val="hlink"/>
                </a:solidFill>
                <a:hlinkClick r:id="rId7"/>
              </a:rPr>
              <a:t>Adrian Sulyok</a:t>
            </a:r>
            <a:r>
              <a:rPr lang="en" dirty="0">
                <a:solidFill>
                  <a:schemeClr val="dk1"/>
                </a:solidFill>
              </a:rPr>
              <a:t> on</a:t>
            </a:r>
            <a:r>
              <a:rPr lang="en" dirty="0">
                <a:solidFill>
                  <a:schemeClr val="dk1"/>
                </a:solidFill>
                <a:uFill>
                  <a:noFill/>
                </a:uFill>
                <a:hlinkClick r:id="rId8">
                  <a:extLst>
                    <a:ext uri="{A12FA001-AC4F-418D-AE19-62706E023703}">
                      <ahyp:hlinkClr xmlns:ahyp="http://schemas.microsoft.com/office/drawing/2018/hyperlinkcolor" val="tx"/>
                    </a:ext>
                  </a:extLst>
                </a:hlinkClick>
              </a:rPr>
              <a:t> </a:t>
            </a:r>
            <a:r>
              <a:rPr lang="en" u="sng" dirty="0">
                <a:solidFill>
                  <a:schemeClr val="hlink"/>
                </a:solidFill>
                <a:hlinkClick r:id="rId8"/>
              </a:rPr>
              <a:t>Unsplash</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8a5435017f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38a5435017f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Use the details on this slide to recap importance of alignment.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8a5435017f_0_1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8a5435017f_0_1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Today we covered several ideas regarding postsecondary and career alignment to help guide you further into creating your own CPP.</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8a5435017f_0_1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8a5435017f_0_1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8a5435017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8a5435017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Share today’s competencies with students.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6407FD40-E308-9741-F6DB-AD2E2524A0C2}"/>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B6D8B165-D000-8202-3001-A2FBC0F9C8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09FD7AC0-BA26-C462-0F3F-4C7FB1ED27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 are so close to you completing your own CCP! We have covered almost all the necessary steps and now we’re ready to begin the process.” </a:t>
            </a:r>
          </a:p>
        </p:txBody>
      </p:sp>
    </p:spTree>
    <p:extLst>
      <p:ext uri="{BB962C8B-B14F-4D97-AF65-F5344CB8AC3E}">
        <p14:creationId xmlns:p14="http://schemas.microsoft.com/office/powerpoint/2010/main" val="1357834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8a5435017f_0_1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38a5435017f_0_1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Instructor: “Let’s review the importance of a personalized CCP. It is more than a random selection of classes. A CCP will help you choose a meaningful course plan that includes opportunities to succeed after graduation.“</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8a5435017f_0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38a5435017f_0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“Let’s review what is to be included in your CCP. All of these items have been covered in Topic 1-3 activities and lessons. Please refer back to these as your resource for your CCP.”</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8a5435017f_0_1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8a5435017f_0_1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Instructor:  “Let’s begin with a quick sharing of your partner activity “Dream </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8a5435017f_0_1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38a5435017f_0_1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“Ok, now you have a portion of your CCP ready to create. Let’s move to your career choice/goal. There are so many ways to plan for your future. As a school, our goal is to set ALL students up for success.”  (Once Vision handout is done, share the CCP Handout or link for student to begin. Allow some time for transfer of vision to CCP to occur.)</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8a5435017f_0_1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38a5435017f_0_1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8a5435017f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8a5435017f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While some of you may have completed an interest inventory in past year’s, let’s all review and see if there have been changes or tweaks to your skills. </a:t>
            </a:r>
            <a:endParaRPr/>
          </a:p>
          <a:p>
            <a:pPr marL="0" lvl="0" indent="0" algn="l" rtl="0">
              <a:spcBef>
                <a:spcPts val="0"/>
              </a:spcBef>
              <a:spcAft>
                <a:spcPts val="0"/>
              </a:spcAft>
              <a:buNone/>
            </a:pPr>
            <a:r>
              <a:rPr lang="en">
                <a:solidFill>
                  <a:schemeClr val="dk1"/>
                </a:solidFill>
              </a:rPr>
              <a:t>Give students time to complete Agilities Profiler </a:t>
            </a:r>
            <a:endParaRPr>
              <a:solidFill>
                <a:schemeClr val="dk1"/>
              </a:solidFill>
            </a:endParaRPr>
          </a:p>
          <a:p>
            <a:pPr marL="0" lvl="0" indent="0" algn="l" rtl="0">
              <a:lnSpc>
                <a:spcPct val="115000"/>
              </a:lnSpc>
              <a:spcBef>
                <a:spcPts val="0"/>
              </a:spcBef>
              <a:spcAft>
                <a:spcPts val="0"/>
              </a:spcAft>
              <a:buNone/>
            </a:pPr>
            <a:r>
              <a:rPr lang="en">
                <a:solidFill>
                  <a:schemeClr val="dk1"/>
                </a:solidFill>
              </a:rPr>
              <a:t>Instructor needs to have access to a learning management system for the students to access linked resources (Canvas, Powerschool, Schoology, etc.) for students. </a:t>
            </a:r>
            <a:endParaRPr>
              <a:solidFill>
                <a:schemeClr val="dk1"/>
              </a:solidFill>
            </a:endParaRPr>
          </a:p>
          <a:p>
            <a:pPr marL="0" lvl="0" indent="0" algn="l" rtl="0">
              <a:spcBef>
                <a:spcPts val="1000"/>
              </a:spcBef>
              <a:spcAft>
                <a:spcPts val="0"/>
              </a:spcAft>
              <a:buNone/>
            </a:pP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8a5435017f_0_1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8a5435017f_0_1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This is where is gets REAL! Remember this is your plan, and there may be more than one option to complete it.</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Instructor: These are all important reminders. “The goal of creating this plan is to make is actionable. Use it to track your progress. Use it to guide your conversations with your parents/mentor/counselor as you progress through high school. Then use it to plan forward as you enroll in college, enlist in military, or seek employment. This is a tool for you to brag and share you worth.”</a:t>
            </a:r>
          </a:p>
          <a:p>
            <a:endParaRPr lang="en-US" dirty="0"/>
          </a:p>
        </p:txBody>
      </p:sp>
    </p:spTree>
    <p:extLst>
      <p:ext uri="{BB962C8B-B14F-4D97-AF65-F5344CB8AC3E}">
        <p14:creationId xmlns:p14="http://schemas.microsoft.com/office/powerpoint/2010/main" val="472715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E55D124E-8C56-E33D-6642-CD24DA729D17}"/>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AC3F268E-EEB9-6CD2-4CB4-0845E9E6EB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245CC9B9-1A3E-FEF1-54FE-64B4842C48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US" dirty="0"/>
              <a:t>Instructor: “We’ve completed the Credential Completion Plan process and now you have a living document to help you plan and keep on track as you complete high school and look to what’s next.” </a:t>
            </a:r>
          </a:p>
        </p:txBody>
      </p:sp>
    </p:spTree>
    <p:extLst>
      <p:ext uri="{BB962C8B-B14F-4D97-AF65-F5344CB8AC3E}">
        <p14:creationId xmlns:p14="http://schemas.microsoft.com/office/powerpoint/2010/main" val="301247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a5435017f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8a5435017f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 (Again feel free to share a personal experience that you have had related to your interests. Possibly vulnerable enough to share a job or career that was not aligned to your interests as well.</a:t>
            </a:r>
            <a:endParaRPr/>
          </a:p>
          <a:p>
            <a:pPr marL="0" lvl="0" indent="0" algn="l" rtl="0">
              <a:spcBef>
                <a:spcPts val="0"/>
              </a:spcBef>
              <a:spcAft>
                <a:spcPts val="0"/>
              </a:spcAft>
              <a:buNone/>
            </a:pPr>
            <a:r>
              <a:rPr lang="en"/>
              <a:t>Lead some students to share responses for each question by modeling a response.)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B84AD4EE-B5F4-9C1D-1B6E-B5186744BAE8}"/>
            </a:ext>
          </a:extLst>
        </p:cNvPr>
        <p:cNvGrpSpPr/>
        <p:nvPr/>
      </p:nvGrpSpPr>
      <p:grpSpPr>
        <a:xfrm>
          <a:off x="0" y="0"/>
          <a:ext cx="0" cy="0"/>
          <a:chOff x="0" y="0"/>
          <a:chExt cx="0" cy="0"/>
        </a:xfrm>
      </p:grpSpPr>
      <p:sp>
        <p:nvSpPr>
          <p:cNvPr id="165" name="Google Shape;165;g38a5435017f_0_462:notes">
            <a:extLst>
              <a:ext uri="{FF2B5EF4-FFF2-40B4-BE49-F238E27FC236}">
                <a16:creationId xmlns:a16="http://schemas.microsoft.com/office/drawing/2014/main" id="{AE22C453-91C1-40C8-D468-A9EC21262B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a5435017f_0_462:notes">
            <a:extLst>
              <a:ext uri="{FF2B5EF4-FFF2-40B4-BE49-F238E27FC236}">
                <a16:creationId xmlns:a16="http://schemas.microsoft.com/office/drawing/2014/main" id="{661F09F0-917D-A7AC-191B-F1F1B2A410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200"/>
              </a:spcAft>
              <a:buNone/>
            </a:pPr>
            <a:r>
              <a:rPr lang="en"/>
              <a:t>Instructor: “We have taken our first step in the journey to your Credential Completion Plan (CCP), and more important steps will follow in the lessons to come.</a:t>
            </a:r>
            <a:endParaRPr/>
          </a:p>
        </p:txBody>
      </p:sp>
    </p:spTree>
    <p:extLst>
      <p:ext uri="{BB962C8B-B14F-4D97-AF65-F5344CB8AC3E}">
        <p14:creationId xmlns:p14="http://schemas.microsoft.com/office/powerpoint/2010/main" val="73769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a5435017f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8a5435017f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Instructor: Ask students to explore the CTE Career Guide. Draw their attention to page 10/11 for the skills for Work Based Learning and page 14/15 for NLPS overview. Career Snapshot pages start on page 18. </a:t>
            </a:r>
            <a:endParaRPr sz="1300">
              <a:solidFill>
                <a:schemeClr val="dk1"/>
              </a:solidFill>
              <a:latin typeface="Roboto"/>
              <a:ea typeface="Roboto"/>
              <a:cs typeface="Roboto"/>
              <a:sym typeface="Roboto"/>
            </a:endParaRPr>
          </a:p>
          <a:p>
            <a:pPr marL="457200" lvl="0" indent="-311150" algn="l" rtl="0">
              <a:spcBef>
                <a:spcPts val="0"/>
              </a:spcBef>
              <a:spcAft>
                <a:spcPts val="0"/>
              </a:spcAft>
              <a:buClr>
                <a:schemeClr val="dk1"/>
              </a:buClr>
              <a:buSzPts val="1300"/>
              <a:buChar char="●"/>
            </a:pPr>
            <a:r>
              <a:rPr lang="en" sz="1300">
                <a:solidFill>
                  <a:schemeClr val="dk1"/>
                </a:solidFill>
                <a:latin typeface="Roboto"/>
                <a:ea typeface="Roboto"/>
                <a:cs typeface="Roboto"/>
                <a:sym typeface="Roboto"/>
              </a:rPr>
              <a:t>Now that you have your key skills identified. Choose a career pathway of interest and decide if it aligns? If it does, what do you need to do–courses, concentrators, </a:t>
            </a:r>
            <a:r>
              <a:rPr lang="en" sz="1300">
                <a:solidFill>
                  <a:schemeClr val="dk1"/>
                </a:solidFill>
              </a:rPr>
              <a:t>credentials, training, education, etc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Using the resource link provided find your initial career of choice pathway and explore.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NLPS can lead you to your pathway? (page 51)</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None/>
            </a:pPr>
            <a:endParaRPr sz="13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a:solidFill>
                <a:srgbClr val="666666"/>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4506B"/>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4506B"/>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4506B"/>
        </a:solidFill>
        <a:effectLst/>
      </p:bgPr>
    </p:bg>
    <p:spTree>
      <p:nvGrpSpPr>
        <p:cNvPr id="1" name="Shape 64"/>
        <p:cNvGrpSpPr/>
        <p:nvPr/>
      </p:nvGrpSpPr>
      <p:grpSpPr>
        <a:xfrm>
          <a:off x="0" y="0"/>
          <a:ext cx="0" cy="0"/>
          <a:chOff x="0" y="0"/>
          <a:chExt cx="0" cy="0"/>
        </a:xfrm>
      </p:grpSpPr>
      <p:sp>
        <p:nvSpPr>
          <p:cNvPr id="65" name="Google Shape;6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6" name="Google Shape;6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Clr>
                <a:srgbClr val="04506B"/>
              </a:buClr>
              <a:buSzPts val="3600"/>
              <a:buNone/>
              <a:defRPr sz="3600">
                <a:solidFill>
                  <a:srgbClr val="04506B"/>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67" name="Google Shape;6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04506B"/>
              </a:buClr>
              <a:buSzPts val="1600"/>
              <a:buNone/>
              <a:defRPr sz="1600">
                <a:solidFill>
                  <a:srgbClr val="04506B"/>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6"/>
          <p:cNvSpPr/>
          <p:nvPr/>
        </p:nvSpPr>
        <p:spPr>
          <a:xfrm>
            <a:off x="0" y="0"/>
            <a:ext cx="4314000" cy="51435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77" name="Google Shape;77;p1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4506B"/>
          </a:solidFill>
          <a:ln>
            <a:noFill/>
          </a:ln>
        </p:spPr>
      </p:sp>
      <p:sp>
        <p:nvSpPr>
          <p:cNvPr id="78" name="Google Shape;78;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79" name="Google Shape;79;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4506B"/>
              </a:buClr>
              <a:buSzPts val="1300"/>
              <a:buChar char="●"/>
              <a:defRPr>
                <a:solidFill>
                  <a:srgbClr val="04506B"/>
                </a:solidFill>
              </a:defRPr>
            </a:lvl1pPr>
            <a:lvl2pPr marL="914400" lvl="1" indent="-298450">
              <a:spcBef>
                <a:spcPts val="0"/>
              </a:spcBef>
              <a:spcAft>
                <a:spcPts val="0"/>
              </a:spcAft>
              <a:buClr>
                <a:srgbClr val="04506B"/>
              </a:buClr>
              <a:buSzPts val="1100"/>
              <a:buChar char="○"/>
              <a:defRPr>
                <a:solidFill>
                  <a:srgbClr val="04506B"/>
                </a:solidFill>
              </a:defRPr>
            </a:lvl2pPr>
            <a:lvl3pPr marL="1371600" lvl="2" indent="-298450">
              <a:spcBef>
                <a:spcPts val="0"/>
              </a:spcBef>
              <a:spcAft>
                <a:spcPts val="0"/>
              </a:spcAft>
              <a:buClr>
                <a:srgbClr val="04506B"/>
              </a:buClr>
              <a:buSzPts val="1100"/>
              <a:buChar char="■"/>
              <a:defRPr>
                <a:solidFill>
                  <a:srgbClr val="04506B"/>
                </a:solidFill>
              </a:defRPr>
            </a:lvl3pPr>
            <a:lvl4pPr marL="1828800" lvl="3" indent="-298450">
              <a:spcBef>
                <a:spcPts val="0"/>
              </a:spcBef>
              <a:spcAft>
                <a:spcPts val="0"/>
              </a:spcAft>
              <a:buClr>
                <a:srgbClr val="04506B"/>
              </a:buClr>
              <a:buSzPts val="1100"/>
              <a:buChar char="●"/>
              <a:defRPr>
                <a:solidFill>
                  <a:srgbClr val="04506B"/>
                </a:solidFill>
              </a:defRPr>
            </a:lvl4pPr>
            <a:lvl5pPr marL="2286000" lvl="4" indent="-298450">
              <a:spcBef>
                <a:spcPts val="0"/>
              </a:spcBef>
              <a:spcAft>
                <a:spcPts val="0"/>
              </a:spcAft>
              <a:buClr>
                <a:srgbClr val="04506B"/>
              </a:buClr>
              <a:buSzPts val="1100"/>
              <a:buChar char="○"/>
              <a:defRPr>
                <a:solidFill>
                  <a:srgbClr val="04506B"/>
                </a:solidFill>
              </a:defRPr>
            </a:lvl5pPr>
            <a:lvl6pPr marL="2743200" lvl="5" indent="-298450">
              <a:spcBef>
                <a:spcPts val="0"/>
              </a:spcBef>
              <a:spcAft>
                <a:spcPts val="0"/>
              </a:spcAft>
              <a:buClr>
                <a:srgbClr val="04506B"/>
              </a:buClr>
              <a:buSzPts val="1100"/>
              <a:buChar char="■"/>
              <a:defRPr>
                <a:solidFill>
                  <a:srgbClr val="04506B"/>
                </a:solidFill>
              </a:defRPr>
            </a:lvl6pPr>
            <a:lvl7pPr marL="3200400" lvl="6" indent="-298450">
              <a:spcBef>
                <a:spcPts val="0"/>
              </a:spcBef>
              <a:spcAft>
                <a:spcPts val="0"/>
              </a:spcAft>
              <a:buClr>
                <a:srgbClr val="04506B"/>
              </a:buClr>
              <a:buSzPts val="1100"/>
              <a:buChar char="●"/>
              <a:defRPr>
                <a:solidFill>
                  <a:srgbClr val="04506B"/>
                </a:solidFill>
              </a:defRPr>
            </a:lvl7pPr>
            <a:lvl8pPr marL="3657600" lvl="7" indent="-298450">
              <a:spcBef>
                <a:spcPts val="0"/>
              </a:spcBef>
              <a:spcAft>
                <a:spcPts val="0"/>
              </a:spcAft>
              <a:buClr>
                <a:srgbClr val="04506B"/>
              </a:buClr>
              <a:buSzPts val="1100"/>
              <a:buChar char="○"/>
              <a:defRPr>
                <a:solidFill>
                  <a:srgbClr val="04506B"/>
                </a:solidFill>
              </a:defRPr>
            </a:lvl8pPr>
            <a:lvl9pPr marL="4114800" lvl="8" indent="-298450">
              <a:spcBef>
                <a:spcPts val="0"/>
              </a:spcBef>
              <a:spcAft>
                <a:spcPts val="0"/>
              </a:spcAft>
              <a:buClr>
                <a:srgbClr val="04506B"/>
              </a:buClr>
              <a:buSzPts val="1100"/>
              <a:buChar char="■"/>
              <a:defRPr>
                <a:solidFill>
                  <a:srgbClr val="04506B"/>
                </a:solidFill>
              </a:defRPr>
            </a:lvl9pPr>
          </a:lstStyle>
          <a:p>
            <a:endParaRPr/>
          </a:p>
        </p:txBody>
      </p:sp>
      <p:sp>
        <p:nvSpPr>
          <p:cNvPr id="80" name="Google Shape;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17"/>
          <p:cNvSpPr/>
          <p:nvPr/>
        </p:nvSpPr>
        <p:spPr>
          <a:xfrm>
            <a:off x="0" y="0"/>
            <a:ext cx="9144000" cy="12771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Font typeface="Calibri"/>
              <a:buNone/>
              <a:defRPr>
                <a:solidFill>
                  <a:schemeClr val="lt1"/>
                </a:solidFill>
                <a:latin typeface="Calibri"/>
                <a:ea typeface="Calibri"/>
                <a:cs typeface="Calibri"/>
                <a:sym typeface="Calibri"/>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84" name="Google Shape;84;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4506B"/>
              </a:buClr>
              <a:buSzPts val="1300"/>
              <a:buFont typeface="Calibri"/>
              <a:buChar char="●"/>
              <a:defRPr>
                <a:solidFill>
                  <a:srgbClr val="04506B"/>
                </a:solidFill>
                <a:latin typeface="Calibri"/>
                <a:ea typeface="Calibri"/>
                <a:cs typeface="Calibri"/>
                <a:sym typeface="Calibri"/>
              </a:defRPr>
            </a:lvl1pPr>
            <a:lvl2pPr marL="914400" lvl="1"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2pPr>
            <a:lvl3pPr marL="1371600" lvl="2"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3pPr>
            <a:lvl4pPr marL="1828800" lvl="3"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4pPr>
            <a:lvl5pPr marL="2286000" lvl="4"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5pPr>
            <a:lvl6pPr marL="2743200" lvl="5"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6pPr>
            <a:lvl7pPr marL="3200400" lvl="6"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7pPr>
            <a:lvl8pPr marL="3657600" lvl="7"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8pPr>
            <a:lvl9pPr marL="4114800" lvl="8" indent="-298450">
              <a:spcBef>
                <a:spcPts val="0"/>
              </a:spcBef>
              <a:spcAft>
                <a:spcPts val="0"/>
              </a:spcAft>
              <a:buClr>
                <a:srgbClr val="04506B"/>
              </a:buClr>
              <a:buSzPts val="1100"/>
              <a:buFont typeface="Calibri"/>
              <a:buChar char="■"/>
              <a:defRPr>
                <a:solidFill>
                  <a:srgbClr val="04506B"/>
                </a:solidFill>
                <a:latin typeface="Calibri"/>
                <a:ea typeface="Calibri"/>
                <a:cs typeface="Calibri"/>
                <a:sym typeface="Calibri"/>
              </a:defRPr>
            </a:lvl9pPr>
          </a:lstStyle>
          <a:p>
            <a:endParaRPr/>
          </a:p>
        </p:txBody>
      </p:sp>
      <p:sp>
        <p:nvSpPr>
          <p:cNvPr id="85" name="Google Shape;85;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Clr>
                <a:srgbClr val="04506B"/>
              </a:buClr>
              <a:buSzPts val="1100"/>
              <a:buChar char="■"/>
              <a:defRPr>
                <a:solidFill>
                  <a:srgbClr val="04506B"/>
                </a:solidFill>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86" name="Google Shape;8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8"/>
          <p:cNvSpPr/>
          <p:nvPr/>
        </p:nvSpPr>
        <p:spPr>
          <a:xfrm>
            <a:off x="0" y="0"/>
            <a:ext cx="9144000" cy="12771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89" name="Google Shape;89;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9"/>
          <p:cNvSpPr/>
          <p:nvPr/>
        </p:nvSpPr>
        <p:spPr>
          <a:xfrm>
            <a:off x="0" y="0"/>
            <a:ext cx="3764400" cy="51435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94" name="Google Shape;94;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95" name="Google Shape;9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Clr>
                <a:srgbClr val="04506B"/>
              </a:buClr>
              <a:buSzPts val="3600"/>
              <a:buNone/>
              <a:defRPr sz="3600">
                <a:solidFill>
                  <a:srgbClr val="04506B"/>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98" name="Google Shape;9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21"/>
          <p:cNvSpPr/>
          <p:nvPr/>
        </p:nvSpPr>
        <p:spPr>
          <a:xfrm>
            <a:off x="0" y="0"/>
            <a:ext cx="4572000" cy="51435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02" name="Google Shape;102;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03" name="Google Shape;103;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4506B"/>
              </a:buClr>
              <a:buSzPts val="1300"/>
              <a:buChar char="●"/>
              <a:defRPr>
                <a:solidFill>
                  <a:srgbClr val="04506B"/>
                </a:solidFill>
              </a:defRPr>
            </a:lvl1pPr>
            <a:lvl2pPr marL="914400" lvl="1" indent="-298450">
              <a:spcBef>
                <a:spcPts val="0"/>
              </a:spcBef>
              <a:spcAft>
                <a:spcPts val="0"/>
              </a:spcAft>
              <a:buClr>
                <a:srgbClr val="04506B"/>
              </a:buClr>
              <a:buSzPts val="1100"/>
              <a:buChar char="○"/>
              <a:defRPr>
                <a:solidFill>
                  <a:srgbClr val="04506B"/>
                </a:solidFill>
              </a:defRPr>
            </a:lvl2pPr>
            <a:lvl3pPr marL="1371600" lvl="2" indent="-298450">
              <a:spcBef>
                <a:spcPts val="0"/>
              </a:spcBef>
              <a:spcAft>
                <a:spcPts val="0"/>
              </a:spcAft>
              <a:buClr>
                <a:srgbClr val="04506B"/>
              </a:buClr>
              <a:buSzPts val="1100"/>
              <a:buChar char="■"/>
              <a:defRPr>
                <a:solidFill>
                  <a:srgbClr val="04506B"/>
                </a:solidFill>
              </a:defRPr>
            </a:lvl3pPr>
            <a:lvl4pPr marL="1828800" lvl="3" indent="-298450">
              <a:spcBef>
                <a:spcPts val="0"/>
              </a:spcBef>
              <a:spcAft>
                <a:spcPts val="0"/>
              </a:spcAft>
              <a:buClr>
                <a:srgbClr val="04506B"/>
              </a:buClr>
              <a:buSzPts val="1100"/>
              <a:buChar char="●"/>
              <a:defRPr>
                <a:solidFill>
                  <a:srgbClr val="04506B"/>
                </a:solidFill>
              </a:defRPr>
            </a:lvl4pPr>
            <a:lvl5pPr marL="2286000" lvl="4" indent="-298450">
              <a:spcBef>
                <a:spcPts val="0"/>
              </a:spcBef>
              <a:spcAft>
                <a:spcPts val="0"/>
              </a:spcAft>
              <a:buClr>
                <a:srgbClr val="04506B"/>
              </a:buClr>
              <a:buSzPts val="1100"/>
              <a:buChar char="○"/>
              <a:defRPr>
                <a:solidFill>
                  <a:srgbClr val="04506B"/>
                </a:solidFill>
              </a:defRPr>
            </a:lvl5pPr>
            <a:lvl6pPr marL="2743200" lvl="5" indent="-298450">
              <a:spcBef>
                <a:spcPts val="0"/>
              </a:spcBef>
              <a:spcAft>
                <a:spcPts val="0"/>
              </a:spcAft>
              <a:buClr>
                <a:srgbClr val="04506B"/>
              </a:buClr>
              <a:buSzPts val="1100"/>
              <a:buChar char="■"/>
              <a:defRPr>
                <a:solidFill>
                  <a:srgbClr val="04506B"/>
                </a:solidFill>
              </a:defRPr>
            </a:lvl6pPr>
            <a:lvl7pPr marL="3200400" lvl="6" indent="-298450">
              <a:spcBef>
                <a:spcPts val="0"/>
              </a:spcBef>
              <a:spcAft>
                <a:spcPts val="0"/>
              </a:spcAft>
              <a:buClr>
                <a:srgbClr val="04506B"/>
              </a:buClr>
              <a:buSzPts val="1100"/>
              <a:buChar char="●"/>
              <a:defRPr>
                <a:solidFill>
                  <a:srgbClr val="04506B"/>
                </a:solidFill>
              </a:defRPr>
            </a:lvl7pPr>
            <a:lvl8pPr marL="3657600" lvl="7" indent="-298450">
              <a:spcBef>
                <a:spcPts val="0"/>
              </a:spcBef>
              <a:spcAft>
                <a:spcPts val="0"/>
              </a:spcAft>
              <a:buClr>
                <a:srgbClr val="04506B"/>
              </a:buClr>
              <a:buSzPts val="1100"/>
              <a:buChar char="○"/>
              <a:defRPr>
                <a:solidFill>
                  <a:srgbClr val="04506B"/>
                </a:solidFill>
              </a:defRPr>
            </a:lvl8pPr>
            <a:lvl9pPr marL="4114800" lvl="8" indent="-298450">
              <a:spcBef>
                <a:spcPts val="0"/>
              </a:spcBef>
              <a:spcAft>
                <a:spcPts val="0"/>
              </a:spcAft>
              <a:buClr>
                <a:srgbClr val="04506B"/>
              </a:buClr>
              <a:buSzPts val="1100"/>
              <a:buChar char="■"/>
              <a:defRPr>
                <a:solidFill>
                  <a:srgbClr val="04506B"/>
                </a:solidFill>
              </a:defRPr>
            </a:lvl9pPr>
          </a:lstStyle>
          <a:p>
            <a:endParaRPr/>
          </a:p>
        </p:txBody>
      </p:sp>
      <p:sp>
        <p:nvSpPr>
          <p:cNvPr id="104" name="Google Shape;10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2"/>
          <p:cNvSpPr/>
          <p:nvPr/>
        </p:nvSpPr>
        <p:spPr>
          <a:xfrm>
            <a:off x="0" y="4369000"/>
            <a:ext cx="9144000" cy="7743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None/>
              <a:defRPr>
                <a:solidFill>
                  <a:schemeClr val="lt1"/>
                </a:solidFill>
              </a:defRPr>
            </a:lvl1pPr>
          </a:lstStyle>
          <a:p>
            <a:endParaRPr/>
          </a:p>
        </p:txBody>
      </p:sp>
      <p:sp>
        <p:nvSpPr>
          <p:cNvPr id="108" name="Google Shape;10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111" name="Google Shape;111;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112" name="Google Shape;11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4506B"/>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rgbClr val="045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Calibri"/>
              <a:buNone/>
              <a:defRPr sz="2800">
                <a:solidFill>
                  <a:schemeClr val="accent1"/>
                </a:solidFill>
                <a:latin typeface="Calibri"/>
                <a:ea typeface="Calibri"/>
                <a:cs typeface="Calibri"/>
                <a:sym typeface="Calibri"/>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62" name="Google Shape;6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slide" Target="slide52.xml"/><Relationship Id="rId4" Type="http://schemas.openxmlformats.org/officeDocument/2006/relationships/slide" Target="slide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EJXzl5jGlaAoDA3dqnZbK1frYhiv_ig/view"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B_0.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indemandjobs.dwd.in.gov/"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agilities.org/?utm_source=google&amp;utm_medium=cpc&amp;utm_campaign=g-tr-alwayson24-search&amp;gad_source=1&amp;gad_campaignid=22354973472&amp;gbraid=0AAAAABLA00rav4qeXJfXz8s1OtH_3EvZc&amp;gclid=Cj0KCQjw0qTCBhCmARIsAAj8C4Yg6OyyU7HXfwNLcdAYbAqx8v9WClzTQg-k9xjpzQnogFLbejGCFUwaAq3EEALw_wcB"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online.fliphtml5.com/vvpnp/ppdq/"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Table of Contents</a:t>
            </a:r>
            <a:endParaRPr sz="3220">
              <a:latin typeface="Calibri"/>
              <a:ea typeface="Calibri"/>
              <a:cs typeface="Calibri"/>
              <a:sym typeface="Calibri"/>
            </a:endParaRPr>
          </a:p>
        </p:txBody>
      </p:sp>
      <p:sp>
        <p:nvSpPr>
          <p:cNvPr id="120" name="Google Shape;120;p25"/>
          <p:cNvSpPr txBox="1">
            <a:spLocks noGrp="1"/>
          </p:cNvSpPr>
          <p:nvPr>
            <p:ph type="body" idx="1"/>
          </p:nvPr>
        </p:nvSpPr>
        <p:spPr>
          <a:xfrm>
            <a:off x="311700" y="1447350"/>
            <a:ext cx="7999500" cy="3076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u="sng">
                <a:solidFill>
                  <a:srgbClr val="1391C0"/>
                </a:solidFill>
                <a:latin typeface="Calibri"/>
                <a:ea typeface="Calibri"/>
                <a:cs typeface="Calibri"/>
                <a:sym typeface="Calibri"/>
                <a:hlinkClick r:id="" action="ppaction://hlinkshowjump?jump=nextslide">
                  <a:extLst>
                    <a:ext uri="{A12FA001-AC4F-418D-AE19-62706E023703}">
                      <ahyp:hlinkClr xmlns:ahyp="http://schemas.microsoft.com/office/drawing/2018/hyperlinkcolor" val="tx"/>
                    </a:ext>
                  </a:extLst>
                </a:hlinkClick>
              </a:rPr>
              <a:t>Topic 1: Understanding You &amp; CTE Pathways</a:t>
            </a:r>
            <a:endParaRPr sz="2500">
              <a:solidFill>
                <a:srgbClr val="1391C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2500" u="sng">
                <a:solidFill>
                  <a:srgbClr val="1391C0"/>
                </a:solidFill>
                <a:latin typeface="Calibri"/>
                <a:ea typeface="Calibri"/>
                <a:cs typeface="Calibri"/>
                <a:sym typeface="Calibri"/>
                <a:hlinkClick r:id="rId3" action="ppaction://hlinksldjump">
                  <a:extLst>
                    <a:ext uri="{A12FA001-AC4F-418D-AE19-62706E023703}">
                      <ahyp:hlinkClr xmlns:ahyp="http://schemas.microsoft.com/office/drawing/2018/hyperlinkcolor" val="tx"/>
                    </a:ext>
                  </a:extLst>
                </a:hlinkClick>
              </a:rPr>
              <a:t>Topic 2: Credentials of Value</a:t>
            </a:r>
            <a:endParaRPr sz="2500">
              <a:solidFill>
                <a:srgbClr val="1391C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2500" u="sng">
                <a:solidFill>
                  <a:srgbClr val="1391C0"/>
                </a:solid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Topic 3: Postsecondary &amp; Career Alignment</a:t>
            </a:r>
            <a:endParaRPr sz="2500">
              <a:solidFill>
                <a:srgbClr val="1391C0"/>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 sz="2500" u="sng">
                <a:solidFill>
                  <a:srgbClr val="1391C0"/>
                </a:solid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rPr>
              <a:t>Topic 4: Creating a Personalized Credential Completion Plan</a:t>
            </a:r>
            <a:endParaRPr sz="2500">
              <a:solidFill>
                <a:srgbClr val="1391C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t>Career Guide Insights</a:t>
            </a:r>
            <a:endParaRPr sz="3200" b="1"/>
          </a:p>
        </p:txBody>
      </p:sp>
      <p:sp>
        <p:nvSpPr>
          <p:cNvPr id="202" name="Google Shape;202;p34"/>
          <p:cNvSpPr txBox="1">
            <a:spLocks noGrp="1"/>
          </p:cNvSpPr>
          <p:nvPr>
            <p:ph type="body" idx="1"/>
          </p:nvPr>
        </p:nvSpPr>
        <p:spPr>
          <a:xfrm>
            <a:off x="4074463" y="498715"/>
            <a:ext cx="4697830" cy="3850754"/>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3200" dirty="0">
                <a:solidFill>
                  <a:srgbClr val="04506B"/>
                </a:solidFill>
              </a:rPr>
              <a:t>What did you notice? What did you wonder?</a:t>
            </a:r>
            <a:endParaRPr sz="3200" dirty="0">
              <a:solidFill>
                <a:srgbClr val="04506B"/>
              </a:solidFill>
            </a:endParaRPr>
          </a:p>
          <a:p>
            <a:pPr indent="-425450">
              <a:lnSpc>
                <a:spcPct val="100000"/>
              </a:lnSpc>
              <a:spcBef>
                <a:spcPts val="1000"/>
              </a:spcBef>
              <a:buClr>
                <a:srgbClr val="04506B"/>
              </a:buClr>
              <a:buSzPts val="3100"/>
            </a:pPr>
            <a:r>
              <a:rPr lang="en" sz="2400" dirty="0">
                <a:solidFill>
                  <a:srgbClr val="04506B"/>
                </a:solidFill>
              </a:rPr>
              <a:t>What </a:t>
            </a:r>
            <a:r>
              <a:rPr lang="en" sz="2400" b="1" dirty="0">
                <a:solidFill>
                  <a:srgbClr val="04506B"/>
                </a:solidFill>
              </a:rPr>
              <a:t>certifications or dual credit</a:t>
            </a:r>
            <a:r>
              <a:rPr lang="en" sz="2400" dirty="0">
                <a:solidFill>
                  <a:srgbClr val="04506B"/>
                </a:solidFill>
              </a:rPr>
              <a:t> options are available for each pathway/career?</a:t>
            </a:r>
            <a:endParaRPr sz="2400" dirty="0">
              <a:solidFill>
                <a:srgbClr val="04506B"/>
              </a:solidFill>
            </a:endParaRPr>
          </a:p>
          <a:p>
            <a:pPr indent="-425450">
              <a:lnSpc>
                <a:spcPct val="100000"/>
              </a:lnSpc>
              <a:spcBef>
                <a:spcPts val="1000"/>
              </a:spcBef>
              <a:buClr>
                <a:srgbClr val="04506B"/>
              </a:buClr>
              <a:buSzPts val="3100"/>
            </a:pPr>
            <a:r>
              <a:rPr lang="en" sz="2400" dirty="0">
                <a:solidFill>
                  <a:srgbClr val="04506B"/>
                </a:solidFill>
              </a:rPr>
              <a:t>What is the </a:t>
            </a:r>
            <a:r>
              <a:rPr lang="en" sz="2400" b="1" dirty="0">
                <a:solidFill>
                  <a:srgbClr val="04506B"/>
                </a:solidFill>
              </a:rPr>
              <a:t>entry level wage</a:t>
            </a:r>
            <a:r>
              <a:rPr lang="en" sz="2400" dirty="0">
                <a:solidFill>
                  <a:srgbClr val="04506B"/>
                </a:solidFill>
              </a:rPr>
              <a:t> for each pathway/career?</a:t>
            </a:r>
            <a:endParaRPr sz="2400" dirty="0">
              <a:solidFill>
                <a:srgbClr val="04506B"/>
              </a:solidFill>
            </a:endParaRPr>
          </a:p>
          <a:p>
            <a:pPr marL="457200" lvl="0" indent="-425450" algn="l" rtl="0">
              <a:lnSpc>
                <a:spcPct val="100000"/>
              </a:lnSpc>
              <a:spcBef>
                <a:spcPts val="1000"/>
              </a:spcBef>
              <a:spcAft>
                <a:spcPts val="0"/>
              </a:spcAft>
              <a:buClr>
                <a:srgbClr val="04506B"/>
              </a:buClr>
              <a:buSzPts val="3100"/>
              <a:buChar char="●"/>
            </a:pPr>
            <a:r>
              <a:rPr lang="en" sz="2400" dirty="0">
                <a:solidFill>
                  <a:srgbClr val="04506B"/>
                </a:solidFill>
              </a:rPr>
              <a:t>Does anything surprise you?</a:t>
            </a:r>
            <a:endParaRPr sz="2400" dirty="0">
              <a:solidFill>
                <a:srgbClr val="04506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458399" y="667273"/>
            <a:ext cx="3310500" cy="248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5700" dirty="0"/>
              <a:t>Partner on the Pathway</a:t>
            </a:r>
            <a:endParaRPr sz="5700" dirty="0"/>
          </a:p>
        </p:txBody>
      </p:sp>
      <p:sp>
        <p:nvSpPr>
          <p:cNvPr id="208" name="Google Shape;208;p35"/>
          <p:cNvSpPr txBox="1">
            <a:spLocks noGrp="1"/>
          </p:cNvSpPr>
          <p:nvPr>
            <p:ph type="body" idx="1"/>
          </p:nvPr>
        </p:nvSpPr>
        <p:spPr>
          <a:xfrm>
            <a:off x="4102102" y="837529"/>
            <a:ext cx="4704900" cy="3680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sz="3200" dirty="0"/>
              <a:t>Indiana has developed Next Level Programs of Study (NLPS) and the CTE Pathways to be your partner in developing your </a:t>
            </a:r>
            <a:r>
              <a:rPr lang="en" sz="3200" dirty="0">
                <a:solidFill>
                  <a:schemeClr val="lt1"/>
                </a:solidFill>
              </a:rPr>
              <a:t>Credential Completion Plan</a:t>
            </a:r>
            <a:r>
              <a:rPr lang="en" sz="3200" dirty="0"/>
              <a:t>!</a:t>
            </a:r>
            <a:endParaRPr sz="3200" dirty="0"/>
          </a:p>
        </p:txBody>
      </p:sp>
      <p:cxnSp>
        <p:nvCxnSpPr>
          <p:cNvPr id="3" name="Straight Connector 2">
            <a:extLst>
              <a:ext uri="{FF2B5EF4-FFF2-40B4-BE49-F238E27FC236}">
                <a16:creationId xmlns:a16="http://schemas.microsoft.com/office/drawing/2014/main" id="{37BEDD25-B410-1906-EF2C-D92426132E14}"/>
              </a:ext>
            </a:extLst>
          </p:cNvPr>
          <p:cNvCxnSpPr/>
          <p:nvPr/>
        </p:nvCxnSpPr>
        <p:spPr>
          <a:xfrm>
            <a:off x="3623094" y="0"/>
            <a:ext cx="0" cy="514350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23186" y="438614"/>
            <a:ext cx="8356541" cy="8623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4506B"/>
                </a:solidFill>
              </a:rPr>
              <a:t>Indiana’s NLPS (Next Level Programs of Study)</a:t>
            </a:r>
            <a:endParaRPr sz="3200" b="1" dirty="0">
              <a:solidFill>
                <a:srgbClr val="04506B"/>
              </a:solidFill>
            </a:endParaRPr>
          </a:p>
        </p:txBody>
      </p:sp>
      <p:sp>
        <p:nvSpPr>
          <p:cNvPr id="214" name="Google Shape;214;p36"/>
          <p:cNvSpPr txBox="1">
            <a:spLocks noGrp="1"/>
          </p:cNvSpPr>
          <p:nvPr>
            <p:ph type="body" idx="4294967295"/>
          </p:nvPr>
        </p:nvSpPr>
        <p:spPr>
          <a:xfrm>
            <a:off x="423186" y="1167160"/>
            <a:ext cx="8464550" cy="3144567"/>
          </a:xfrm>
          <a:prstGeom prst="rect">
            <a:avLst/>
          </a:prstGeom>
        </p:spPr>
        <p:txBody>
          <a:bodyPr spcFirstLastPara="1" wrap="square" lIns="91425" tIns="91425" rIns="91425" bIns="91425" anchor="t" anchorCtr="0">
            <a:noAutofit/>
          </a:bodyPr>
          <a:lstStyle/>
          <a:p>
            <a:pPr marL="457200" lvl="0" indent="-419100" algn="l" rtl="0">
              <a:lnSpc>
                <a:spcPct val="106000"/>
              </a:lnSpc>
              <a:spcBef>
                <a:spcPts val="1200"/>
              </a:spcBef>
              <a:spcAft>
                <a:spcPts val="1200"/>
              </a:spcAft>
              <a:buClr>
                <a:srgbClr val="04506B"/>
              </a:buClr>
              <a:buSzPts val="3000"/>
              <a:buChar char="●"/>
            </a:pPr>
            <a:r>
              <a:rPr lang="en" sz="3000" dirty="0">
                <a:solidFill>
                  <a:srgbClr val="04506B"/>
                </a:solidFill>
              </a:rPr>
              <a:t>60 + programs of study in </a:t>
            </a:r>
            <a:r>
              <a:rPr lang="en" sz="3000" b="1" dirty="0">
                <a:solidFill>
                  <a:srgbClr val="04506B"/>
                </a:solidFill>
              </a:rPr>
              <a:t>sequenced pathways</a:t>
            </a:r>
            <a:r>
              <a:rPr lang="en" sz="3000" dirty="0">
                <a:solidFill>
                  <a:srgbClr val="04506B"/>
                </a:solidFill>
              </a:rPr>
              <a:t> </a:t>
            </a:r>
            <a:endParaRPr sz="3000" dirty="0">
              <a:solidFill>
                <a:srgbClr val="04506B"/>
              </a:solidFill>
            </a:endParaRPr>
          </a:p>
          <a:p>
            <a:pPr marL="457200" lvl="0" indent="-419100" algn="l" rtl="0">
              <a:lnSpc>
                <a:spcPct val="106000"/>
              </a:lnSpc>
              <a:spcBef>
                <a:spcPts val="0"/>
              </a:spcBef>
              <a:spcAft>
                <a:spcPts val="1200"/>
              </a:spcAft>
              <a:buClr>
                <a:srgbClr val="04506B"/>
              </a:buClr>
              <a:buSzPts val="3000"/>
              <a:buChar char="●"/>
            </a:pPr>
            <a:r>
              <a:rPr lang="en" sz="3000" dirty="0">
                <a:solidFill>
                  <a:srgbClr val="04506B"/>
                </a:solidFill>
              </a:rPr>
              <a:t>Aligned to </a:t>
            </a:r>
            <a:r>
              <a:rPr lang="en" sz="3000" b="1" dirty="0">
                <a:solidFill>
                  <a:srgbClr val="04506B"/>
                </a:solidFill>
              </a:rPr>
              <a:t>high‑demand industries</a:t>
            </a:r>
            <a:r>
              <a:rPr lang="en" sz="3000" dirty="0">
                <a:solidFill>
                  <a:srgbClr val="04506B"/>
                </a:solidFill>
              </a:rPr>
              <a:t>, </a:t>
            </a:r>
            <a:r>
              <a:rPr lang="en" sz="3000" b="1" dirty="0">
                <a:solidFill>
                  <a:srgbClr val="04506B"/>
                </a:solidFill>
              </a:rPr>
              <a:t>dual‑credit</a:t>
            </a:r>
            <a:r>
              <a:rPr lang="en" sz="3000" dirty="0">
                <a:solidFill>
                  <a:srgbClr val="04506B"/>
                </a:solidFill>
              </a:rPr>
              <a:t> courses at Ivy Tech Community College and Vincennes University</a:t>
            </a:r>
            <a:endParaRPr sz="3000" dirty="0">
              <a:solidFill>
                <a:srgbClr val="04506B"/>
              </a:solidFill>
            </a:endParaRPr>
          </a:p>
          <a:p>
            <a:pPr marL="457200" lvl="0" indent="-419100" algn="l" rtl="0">
              <a:lnSpc>
                <a:spcPct val="106000"/>
              </a:lnSpc>
              <a:spcBef>
                <a:spcPts val="0"/>
              </a:spcBef>
              <a:spcAft>
                <a:spcPts val="1200"/>
              </a:spcAft>
              <a:buClr>
                <a:srgbClr val="04506B"/>
              </a:buClr>
              <a:buSzPts val="3000"/>
              <a:buChar char="●"/>
            </a:pPr>
            <a:r>
              <a:rPr lang="en" sz="3000" dirty="0">
                <a:solidFill>
                  <a:srgbClr val="04506B"/>
                </a:solidFill>
              </a:rPr>
              <a:t>Recognized</a:t>
            </a:r>
            <a:r>
              <a:rPr lang="en" sz="3000" b="1" dirty="0">
                <a:solidFill>
                  <a:srgbClr val="04506B"/>
                </a:solidFill>
              </a:rPr>
              <a:t> industry certifications</a:t>
            </a:r>
            <a:endParaRPr sz="3000" b="1" dirty="0">
              <a:solidFill>
                <a:srgbClr val="04506B"/>
              </a:solidFill>
            </a:endParaRPr>
          </a:p>
          <a:p>
            <a:pPr marL="0" lvl="0" indent="0" algn="l" rtl="0">
              <a:spcBef>
                <a:spcPts val="1000"/>
              </a:spcBef>
              <a:spcAft>
                <a:spcPts val="1200"/>
              </a:spcAft>
              <a:buNone/>
            </a:pPr>
            <a:endParaRPr sz="3000" i="1" dirty="0"/>
          </a:p>
          <a:p>
            <a:pPr marL="0" lvl="0" indent="0" algn="l" rtl="0">
              <a:spcBef>
                <a:spcPts val="1000"/>
              </a:spcBef>
              <a:spcAft>
                <a:spcPts val="1200"/>
              </a:spcAft>
              <a:buClr>
                <a:schemeClr val="dk1"/>
              </a:buClr>
              <a:buSzPts val="1100"/>
              <a:buFont typeface="Arial"/>
              <a:buNone/>
            </a:pPr>
            <a:endParaRPr sz="2400" dirty="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t>Key Benefits for You!</a:t>
            </a:r>
            <a:endParaRPr sz="3200" b="1"/>
          </a:p>
          <a:p>
            <a:pPr marL="0" lvl="0" indent="0" algn="l" rtl="0">
              <a:spcBef>
                <a:spcPts val="1000"/>
              </a:spcBef>
              <a:spcAft>
                <a:spcPts val="0"/>
              </a:spcAft>
              <a:buNone/>
            </a:pPr>
            <a:endParaRPr sz="3200" b="1"/>
          </a:p>
        </p:txBody>
      </p:sp>
      <p:sp>
        <p:nvSpPr>
          <p:cNvPr id="220" name="Google Shape;220;p37"/>
          <p:cNvSpPr txBox="1">
            <a:spLocks noGrp="1"/>
          </p:cNvSpPr>
          <p:nvPr>
            <p:ph type="body" idx="4294967295"/>
          </p:nvPr>
        </p:nvSpPr>
        <p:spPr>
          <a:xfrm>
            <a:off x="90900" y="1319848"/>
            <a:ext cx="8962200" cy="3504913"/>
          </a:xfrm>
          <a:prstGeom prst="rect">
            <a:avLst/>
          </a:prstGeom>
        </p:spPr>
        <p:txBody>
          <a:bodyPr spcFirstLastPara="1" wrap="square" lIns="91425" tIns="91425" rIns="91425" bIns="91425" anchor="t" anchorCtr="0">
            <a:noAutofit/>
          </a:bodyPr>
          <a:lstStyle/>
          <a:p>
            <a:pPr marL="457200" lvl="0" indent="-374650" algn="l" rtl="0">
              <a:lnSpc>
                <a:spcPct val="95000"/>
              </a:lnSpc>
              <a:spcBef>
                <a:spcPts val="1200"/>
              </a:spcBef>
              <a:spcAft>
                <a:spcPts val="0"/>
              </a:spcAft>
              <a:buClr>
                <a:srgbClr val="04506B"/>
              </a:buClr>
              <a:buSzPts val="2300"/>
              <a:buChar char="●"/>
            </a:pPr>
            <a:r>
              <a:rPr lang="en" sz="2300" dirty="0">
                <a:solidFill>
                  <a:srgbClr val="04506B"/>
                </a:solidFill>
              </a:rPr>
              <a:t>Students can take required classes at the same time instead over multiple years.</a:t>
            </a:r>
            <a:endParaRPr sz="2300" dirty="0">
              <a:solidFill>
                <a:srgbClr val="04506B"/>
              </a:solidFill>
            </a:endParaRPr>
          </a:p>
          <a:p>
            <a:pPr marL="914400" lvl="1" indent="-361950" algn="l" rtl="0">
              <a:lnSpc>
                <a:spcPct val="95000"/>
              </a:lnSpc>
              <a:spcBef>
                <a:spcPts val="0"/>
              </a:spcBef>
              <a:spcAft>
                <a:spcPts val="0"/>
              </a:spcAft>
              <a:buClr>
                <a:srgbClr val="04506B"/>
              </a:buClr>
              <a:buSzPts val="2100"/>
              <a:buChar char="○"/>
            </a:pPr>
            <a:r>
              <a:rPr lang="en" sz="1900" b="1" dirty="0">
                <a:solidFill>
                  <a:srgbClr val="04506B"/>
                </a:solidFill>
              </a:rPr>
              <a:t>Stacking courses</a:t>
            </a:r>
            <a:r>
              <a:rPr lang="en" sz="1900" dirty="0">
                <a:solidFill>
                  <a:srgbClr val="04506B"/>
                </a:solidFill>
              </a:rPr>
              <a:t> (Principles, Concentrators A &amp; B) </a:t>
            </a:r>
            <a:endParaRPr sz="1900" dirty="0">
              <a:solidFill>
                <a:srgbClr val="04506B"/>
              </a:solidFill>
            </a:endParaRPr>
          </a:p>
          <a:p>
            <a:pPr marL="914400" lvl="1" indent="-361950" algn="l" rtl="0">
              <a:lnSpc>
                <a:spcPct val="95000"/>
              </a:lnSpc>
              <a:spcBef>
                <a:spcPts val="0"/>
              </a:spcBef>
              <a:spcAft>
                <a:spcPts val="0"/>
              </a:spcAft>
              <a:buClr>
                <a:srgbClr val="04506B"/>
              </a:buClr>
              <a:buSzPts val="2100"/>
              <a:buChar char="○"/>
            </a:pPr>
            <a:r>
              <a:rPr lang="en" sz="1900" dirty="0">
                <a:solidFill>
                  <a:srgbClr val="04506B"/>
                </a:solidFill>
              </a:rPr>
              <a:t>NLPS allows you to earn </a:t>
            </a:r>
            <a:r>
              <a:rPr lang="en" sz="1900" b="1" dirty="0">
                <a:solidFill>
                  <a:srgbClr val="04506B"/>
                </a:solidFill>
              </a:rPr>
              <a:t>Honors Seals and Seals Plus Diploma</a:t>
            </a:r>
            <a:r>
              <a:rPr lang="en" sz="1900" dirty="0">
                <a:solidFill>
                  <a:srgbClr val="04506B"/>
                </a:solidFill>
              </a:rPr>
              <a:t> </a:t>
            </a:r>
            <a:endParaRPr sz="1900" dirty="0">
              <a:solidFill>
                <a:srgbClr val="04506B"/>
              </a:solidFill>
            </a:endParaRPr>
          </a:p>
          <a:p>
            <a:pPr marL="914400" lvl="1" indent="-361950" algn="l" rtl="0">
              <a:lnSpc>
                <a:spcPct val="95000"/>
              </a:lnSpc>
              <a:spcBef>
                <a:spcPts val="0"/>
              </a:spcBef>
              <a:spcAft>
                <a:spcPts val="0"/>
              </a:spcAft>
              <a:buClr>
                <a:srgbClr val="04506B"/>
              </a:buClr>
              <a:buSzPts val="2100"/>
              <a:buChar char="○"/>
            </a:pPr>
            <a:r>
              <a:rPr lang="en" sz="1900" dirty="0">
                <a:solidFill>
                  <a:srgbClr val="04506B"/>
                </a:solidFill>
              </a:rPr>
              <a:t>Most Advanced Courses total </a:t>
            </a:r>
            <a:r>
              <a:rPr lang="en" sz="1900" b="1" dirty="0">
                <a:solidFill>
                  <a:srgbClr val="04506B"/>
                </a:solidFill>
              </a:rPr>
              <a:t>6 college credits</a:t>
            </a:r>
            <a:endParaRPr sz="1900" b="1" dirty="0">
              <a:solidFill>
                <a:srgbClr val="04506B"/>
              </a:solidFill>
            </a:endParaRPr>
          </a:p>
          <a:p>
            <a:pPr marL="457200" lvl="0" indent="-374650" algn="l" rtl="0">
              <a:lnSpc>
                <a:spcPct val="95000"/>
              </a:lnSpc>
              <a:spcBef>
                <a:spcPts val="1000"/>
              </a:spcBef>
              <a:spcAft>
                <a:spcPts val="0"/>
              </a:spcAft>
              <a:buClr>
                <a:srgbClr val="04506B"/>
              </a:buClr>
              <a:buSzPts val="2300"/>
              <a:buChar char="●"/>
            </a:pPr>
            <a:r>
              <a:rPr lang="en" sz="2300" dirty="0">
                <a:solidFill>
                  <a:srgbClr val="04506B"/>
                </a:solidFill>
              </a:rPr>
              <a:t>Students can earn </a:t>
            </a:r>
            <a:r>
              <a:rPr lang="en" sz="2300" b="1" dirty="0">
                <a:solidFill>
                  <a:srgbClr val="04506B"/>
                </a:solidFill>
              </a:rPr>
              <a:t>dual credit</a:t>
            </a:r>
            <a:r>
              <a:rPr lang="en" sz="2300" dirty="0">
                <a:solidFill>
                  <a:srgbClr val="04506B"/>
                </a:solidFill>
              </a:rPr>
              <a:t>, but </a:t>
            </a:r>
            <a:r>
              <a:rPr lang="en" sz="2300" b="1" dirty="0">
                <a:solidFill>
                  <a:srgbClr val="04506B"/>
                </a:solidFill>
              </a:rPr>
              <a:t>don’t</a:t>
            </a:r>
            <a:r>
              <a:rPr lang="en" sz="2300" dirty="0">
                <a:solidFill>
                  <a:srgbClr val="04506B"/>
                </a:solidFill>
              </a:rPr>
              <a:t> need to earn college credit to </a:t>
            </a:r>
            <a:r>
              <a:rPr lang="en" sz="2300" b="1" dirty="0">
                <a:solidFill>
                  <a:srgbClr val="04506B"/>
                </a:solidFill>
              </a:rPr>
              <a:t>receive a CTE Concentrator.</a:t>
            </a:r>
            <a:endParaRPr sz="2300" dirty="0">
              <a:solidFill>
                <a:srgbClr val="04506B"/>
              </a:solidFill>
            </a:endParaRPr>
          </a:p>
          <a:p>
            <a:pPr marL="457200" lvl="0" indent="-374650" algn="l" rtl="0">
              <a:lnSpc>
                <a:spcPct val="95000"/>
              </a:lnSpc>
              <a:spcBef>
                <a:spcPts val="1200"/>
              </a:spcBef>
              <a:spcAft>
                <a:spcPts val="0"/>
              </a:spcAft>
              <a:buClr>
                <a:srgbClr val="04506B"/>
              </a:buClr>
              <a:buSzPts val="2300"/>
              <a:buChar char="●"/>
            </a:pPr>
            <a:r>
              <a:rPr lang="en" sz="2300" b="1" dirty="0">
                <a:solidFill>
                  <a:srgbClr val="04506B"/>
                </a:solidFill>
              </a:rPr>
              <a:t>Capstone </a:t>
            </a:r>
            <a:r>
              <a:rPr lang="en" sz="2300" dirty="0">
                <a:solidFill>
                  <a:srgbClr val="04506B"/>
                </a:solidFill>
              </a:rPr>
              <a:t>course includes time for </a:t>
            </a:r>
            <a:r>
              <a:rPr lang="en" sz="2300" b="1" dirty="0">
                <a:solidFill>
                  <a:srgbClr val="04506B"/>
                </a:solidFill>
              </a:rPr>
              <a:t>work-based learning experiences</a:t>
            </a:r>
            <a:r>
              <a:rPr lang="en" sz="2300" dirty="0">
                <a:solidFill>
                  <a:srgbClr val="04506B"/>
                </a:solidFill>
              </a:rPr>
              <a:t>, like </a:t>
            </a:r>
            <a:r>
              <a:rPr lang="en" sz="2300" b="1" dirty="0">
                <a:solidFill>
                  <a:srgbClr val="04506B"/>
                </a:solidFill>
              </a:rPr>
              <a:t>internships</a:t>
            </a:r>
            <a:r>
              <a:rPr lang="en" sz="2300" dirty="0">
                <a:solidFill>
                  <a:srgbClr val="04506B"/>
                </a:solidFill>
              </a:rPr>
              <a:t> or </a:t>
            </a:r>
            <a:r>
              <a:rPr lang="en" sz="2300" b="1" dirty="0">
                <a:solidFill>
                  <a:srgbClr val="04506B"/>
                </a:solidFill>
              </a:rPr>
              <a:t>hands-on job training</a:t>
            </a:r>
            <a:r>
              <a:rPr lang="en" sz="2300" dirty="0">
                <a:solidFill>
                  <a:srgbClr val="04506B"/>
                </a:solidFill>
              </a:rPr>
              <a:t>.</a:t>
            </a:r>
            <a:endParaRPr sz="2300" dirty="0">
              <a:solidFill>
                <a:srgbClr val="04506B"/>
              </a:solidFill>
            </a:endParaRPr>
          </a:p>
          <a:p>
            <a:pPr marL="0" lvl="0" indent="0" algn="l" rtl="0">
              <a:lnSpc>
                <a:spcPct val="95000"/>
              </a:lnSpc>
              <a:spcBef>
                <a:spcPts val="1000"/>
              </a:spcBef>
              <a:spcAft>
                <a:spcPts val="1200"/>
              </a:spcAft>
              <a:buNone/>
            </a:pPr>
            <a:endParaRPr sz="1400" dirty="0">
              <a:solidFill>
                <a:srgbClr val="04506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C05684F6-683E-F3D0-B6E9-F463F2AE5B1B}"/>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DCA54A34-DDFF-434E-E488-B4C4D44581B7}"/>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C389F51A-BF4A-DD89-6F9C-33DF79CC0AAA}"/>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1C0451A0-1D6F-B425-3197-FD96A91F8979}"/>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FD664C7B-603A-7FF1-E0A1-0E68C9E06C1B}"/>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2B595EDA-C867-60B9-D533-872189F79DAF}"/>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626460F0-4996-0CB4-DB0B-E7301537EC9A}"/>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909A8A75-039D-D94C-613C-A58F6D374234}"/>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252F4BF0-9007-1FB2-6F4E-0364202B4776}"/>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9B34F685-D239-9351-1141-521793201210}"/>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F698AE5C-D3B2-8B99-6816-4B1600F819C5}"/>
              </a:ext>
            </a:extLst>
          </p:cNvPr>
          <p:cNvSpPr/>
          <p:nvPr/>
        </p:nvSpPr>
        <p:spPr>
          <a:xfrm rot="-2700000">
            <a:off x="3524715" y="1598892"/>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5B78D731-F276-8345-16E9-0171B4906B71}"/>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9F37E0B1-B55D-4D82-64B6-DFF5516AA7D4}"/>
              </a:ext>
            </a:extLst>
          </p:cNvPr>
          <p:cNvSpPr/>
          <p:nvPr/>
        </p:nvSpPr>
        <p:spPr>
          <a:xfrm rot="-2700000">
            <a:off x="2613151" y="1160018"/>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E46776D7-1749-2FA8-EFFE-70DDFF97095C}"/>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F8DDA310-5745-0FAB-B59A-0C9957648DAD}"/>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D53F46B8-5E78-6BE5-BC24-C25087976994}"/>
              </a:ext>
            </a:extLst>
          </p:cNvPr>
          <p:cNvSpPr/>
          <p:nvPr/>
        </p:nvSpPr>
        <p:spPr>
          <a:xfrm rot="-2700000">
            <a:off x="5141589" y="2687769"/>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24A1F153-9C29-5CFD-2375-118D6A38D4CD}"/>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05507E85-D715-F267-7389-20769B0560B6}"/>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77E0C216-94B3-55B3-7EC1-D373DA6D180A}"/>
              </a:ext>
            </a:extLst>
          </p:cNvPr>
          <p:cNvSpPr/>
          <p:nvPr/>
        </p:nvSpPr>
        <p:spPr>
          <a:xfrm rot="-2568255">
            <a:off x="3799915" y="2125769"/>
            <a:ext cx="204858" cy="170673"/>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6809895B-3D86-B6A6-9E38-8F5B73FFC85C}"/>
              </a:ext>
            </a:extLst>
          </p:cNvPr>
          <p:cNvSpPr/>
          <p:nvPr/>
        </p:nvSpPr>
        <p:spPr>
          <a:xfrm rot="20897898">
            <a:off x="5443898" y="3419730"/>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9E5970FC-B83F-D30E-7DF3-D0C65992A4CE}"/>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710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550" b="1"/>
              <a:t>Let’s Reflect!</a:t>
            </a:r>
            <a:r>
              <a:rPr lang="en"/>
              <a:t>	</a:t>
            </a:r>
            <a:endParaRPr/>
          </a:p>
        </p:txBody>
      </p:sp>
      <p:sp>
        <p:nvSpPr>
          <p:cNvPr id="250" name="Google Shape;250;p39"/>
          <p:cNvSpPr txBox="1">
            <a:spLocks noGrp="1"/>
          </p:cNvSpPr>
          <p:nvPr>
            <p:ph type="body" idx="4294967295"/>
          </p:nvPr>
        </p:nvSpPr>
        <p:spPr>
          <a:xfrm>
            <a:off x="311700" y="1500900"/>
            <a:ext cx="8520600" cy="33771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Clr>
                <a:srgbClr val="04506B"/>
              </a:buClr>
              <a:buSzPts val="2400"/>
              <a:buChar char="●"/>
            </a:pPr>
            <a:r>
              <a:rPr lang="en" sz="2400">
                <a:solidFill>
                  <a:srgbClr val="04506B"/>
                </a:solidFill>
              </a:rPr>
              <a:t>Name one major goal of an NLPS pathway which supports career development.</a:t>
            </a:r>
            <a:endParaRPr sz="2400">
              <a:solidFill>
                <a:srgbClr val="04506B"/>
              </a:solidFill>
            </a:endParaRPr>
          </a:p>
          <a:p>
            <a:pPr marL="457200" lvl="0" indent="-381000" algn="l" rtl="0">
              <a:spcBef>
                <a:spcPts val="1000"/>
              </a:spcBef>
              <a:spcAft>
                <a:spcPts val="0"/>
              </a:spcAft>
              <a:buClr>
                <a:srgbClr val="04506B"/>
              </a:buClr>
              <a:buSzPts val="2400"/>
              <a:buChar char="●"/>
            </a:pPr>
            <a:r>
              <a:rPr lang="en" sz="2400">
                <a:solidFill>
                  <a:srgbClr val="04506B"/>
                </a:solidFill>
              </a:rPr>
              <a:t>Share a resource that you explored today which was helpful and informative to you. </a:t>
            </a:r>
            <a:endParaRPr sz="2400">
              <a:solidFill>
                <a:srgbClr val="04506B"/>
              </a:solidFill>
            </a:endParaRPr>
          </a:p>
          <a:p>
            <a:pPr marL="457200" lvl="0" indent="-381000" algn="l" rtl="0">
              <a:spcBef>
                <a:spcPts val="1000"/>
              </a:spcBef>
              <a:spcAft>
                <a:spcPts val="1000"/>
              </a:spcAft>
              <a:buClr>
                <a:srgbClr val="04506B"/>
              </a:buClr>
              <a:buSzPts val="2400"/>
              <a:buChar char="●"/>
            </a:pPr>
            <a:r>
              <a:rPr lang="en" sz="2400">
                <a:solidFill>
                  <a:srgbClr val="04506B"/>
                </a:solidFill>
              </a:rPr>
              <a:t>Think about your Agilities results and reflect on the connection between your results and your future career goal.</a:t>
            </a:r>
            <a:endParaRPr sz="2400">
              <a:solidFill>
                <a:srgbClr val="04506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aphicFrame>
        <p:nvGraphicFramePr>
          <p:cNvPr id="255" name="Google Shape;255;p40"/>
          <p:cNvGraphicFramePr/>
          <p:nvPr>
            <p:extLst>
              <p:ext uri="{D42A27DB-BD31-4B8C-83A1-F6EECF244321}">
                <p14:modId xmlns:p14="http://schemas.microsoft.com/office/powerpoint/2010/main" val="1005831956"/>
              </p:ext>
            </p:extLst>
          </p:nvPr>
        </p:nvGraphicFramePr>
        <p:xfrm>
          <a:off x="230875" y="2507350"/>
          <a:ext cx="8688000" cy="2291675"/>
        </p:xfrm>
        <a:graphic>
          <a:graphicData uri="http://schemas.openxmlformats.org/drawingml/2006/table">
            <a:tbl>
              <a:tblPr>
                <a:noFill/>
                <a:tableStyleId>{26E9252A-2ADA-4485-8954-3D71AE9BC80E}</a:tableStyleId>
              </a:tblPr>
              <a:tblGrid>
                <a:gridCol w="2172000">
                  <a:extLst>
                    <a:ext uri="{9D8B030D-6E8A-4147-A177-3AD203B41FA5}">
                      <a16:colId xmlns:a16="http://schemas.microsoft.com/office/drawing/2014/main" val="20000"/>
                    </a:ext>
                  </a:extLst>
                </a:gridCol>
                <a:gridCol w="2172000">
                  <a:extLst>
                    <a:ext uri="{9D8B030D-6E8A-4147-A177-3AD203B41FA5}">
                      <a16:colId xmlns:a16="http://schemas.microsoft.com/office/drawing/2014/main" val="20001"/>
                    </a:ext>
                  </a:extLst>
                </a:gridCol>
                <a:gridCol w="2172000">
                  <a:extLst>
                    <a:ext uri="{9D8B030D-6E8A-4147-A177-3AD203B41FA5}">
                      <a16:colId xmlns:a16="http://schemas.microsoft.com/office/drawing/2014/main" val="20002"/>
                    </a:ext>
                  </a:extLst>
                </a:gridCol>
                <a:gridCol w="2172000">
                  <a:extLst>
                    <a:ext uri="{9D8B030D-6E8A-4147-A177-3AD203B41FA5}">
                      <a16:colId xmlns:a16="http://schemas.microsoft.com/office/drawing/2014/main" val="20003"/>
                    </a:ext>
                  </a:extLst>
                </a:gridCol>
              </a:tblGrid>
              <a:tr h="742850">
                <a:tc>
                  <a:txBody>
                    <a:bodyPr/>
                    <a:lstStyle/>
                    <a:p>
                      <a:pPr marL="0" lvl="0" indent="0" algn="ctr" rtl="0">
                        <a:spcBef>
                          <a:spcPts val="0"/>
                        </a:spcBef>
                        <a:spcAft>
                          <a:spcPts val="0"/>
                        </a:spcAft>
                        <a:buNone/>
                      </a:pPr>
                      <a:r>
                        <a:rPr lang="en" sz="1900" b="1" dirty="0">
                          <a:solidFill>
                            <a:srgbClr val="04506B"/>
                          </a:solidFill>
                          <a:latin typeface="Calibri"/>
                          <a:ea typeface="Calibri"/>
                          <a:cs typeface="Calibri"/>
                          <a:sym typeface="Calibri"/>
                        </a:rPr>
                        <a:t>1</a:t>
                      </a:r>
                      <a:endParaRPr sz="1900" b="1" dirty="0">
                        <a:solidFill>
                          <a:srgbClr val="04506B"/>
                        </a:solidFill>
                        <a:latin typeface="Calibri"/>
                        <a:ea typeface="Calibri"/>
                        <a:cs typeface="Calibri"/>
                        <a:sym typeface="Calibri"/>
                      </a:endParaRPr>
                    </a:p>
                  </a:txBody>
                  <a:tcPr marL="63500" marR="63500" marT="63500" marB="63500" anchor="ctr">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tc>
                  <a:txBody>
                    <a:bodyPr/>
                    <a:lstStyle/>
                    <a:p>
                      <a:pPr marL="0" lvl="0" indent="0" algn="ctr" rtl="0">
                        <a:spcBef>
                          <a:spcPts val="0"/>
                        </a:spcBef>
                        <a:spcAft>
                          <a:spcPts val="0"/>
                        </a:spcAft>
                        <a:buNone/>
                      </a:pPr>
                      <a:r>
                        <a:rPr lang="en" sz="1900" b="1" dirty="0">
                          <a:solidFill>
                            <a:srgbClr val="04506B"/>
                          </a:solidFill>
                          <a:latin typeface="Calibri"/>
                          <a:ea typeface="Calibri"/>
                          <a:cs typeface="Calibri"/>
                          <a:sym typeface="Calibri"/>
                        </a:rPr>
                        <a:t>2</a:t>
                      </a:r>
                      <a:endParaRPr sz="1900" b="1" dirty="0">
                        <a:solidFill>
                          <a:srgbClr val="04506B"/>
                        </a:solidFill>
                        <a:latin typeface="Calibri"/>
                        <a:ea typeface="Calibri"/>
                        <a:cs typeface="Calibri"/>
                        <a:sym typeface="Calibri"/>
                      </a:endParaRPr>
                    </a:p>
                  </a:txBody>
                  <a:tcPr marL="63500" marR="63500" marT="63500" marB="63500" anchor="ctr">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tc>
                  <a:txBody>
                    <a:bodyPr/>
                    <a:lstStyle/>
                    <a:p>
                      <a:pPr marL="0" lvl="0" indent="0" algn="ctr" rtl="0">
                        <a:spcBef>
                          <a:spcPts val="0"/>
                        </a:spcBef>
                        <a:spcAft>
                          <a:spcPts val="0"/>
                        </a:spcAft>
                        <a:buNone/>
                      </a:pPr>
                      <a:r>
                        <a:rPr lang="en" sz="1900" b="1" dirty="0">
                          <a:solidFill>
                            <a:srgbClr val="04506B"/>
                          </a:solidFill>
                          <a:latin typeface="Calibri"/>
                          <a:ea typeface="Calibri"/>
                          <a:cs typeface="Calibri"/>
                          <a:sym typeface="Calibri"/>
                        </a:rPr>
                        <a:t>3</a:t>
                      </a:r>
                      <a:endParaRPr sz="1900" b="1" dirty="0">
                        <a:solidFill>
                          <a:srgbClr val="04506B"/>
                        </a:solidFill>
                        <a:latin typeface="Calibri"/>
                        <a:ea typeface="Calibri"/>
                        <a:cs typeface="Calibri"/>
                        <a:sym typeface="Calibri"/>
                      </a:endParaRPr>
                    </a:p>
                  </a:txBody>
                  <a:tcPr marL="63500" marR="63500" marT="63500" marB="63500" anchor="ctr">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tc>
                  <a:txBody>
                    <a:bodyPr/>
                    <a:lstStyle/>
                    <a:p>
                      <a:pPr marL="0" lvl="0" indent="0" algn="ctr" rtl="0">
                        <a:spcBef>
                          <a:spcPts val="0"/>
                        </a:spcBef>
                        <a:spcAft>
                          <a:spcPts val="0"/>
                        </a:spcAft>
                        <a:buNone/>
                      </a:pPr>
                      <a:r>
                        <a:rPr lang="en" sz="1900" b="1" dirty="0">
                          <a:solidFill>
                            <a:srgbClr val="04506B"/>
                          </a:solidFill>
                          <a:latin typeface="Calibri"/>
                          <a:ea typeface="Calibri"/>
                          <a:cs typeface="Calibri"/>
                          <a:sym typeface="Calibri"/>
                        </a:rPr>
                        <a:t>4</a:t>
                      </a:r>
                      <a:endParaRPr sz="1900" b="1" dirty="0">
                        <a:solidFill>
                          <a:srgbClr val="04506B"/>
                        </a:solidFill>
                        <a:latin typeface="Calibri"/>
                        <a:ea typeface="Calibri"/>
                        <a:cs typeface="Calibri"/>
                        <a:sym typeface="Calibri"/>
                      </a:endParaRPr>
                    </a:p>
                  </a:txBody>
                  <a:tcPr marL="63500" marR="63500" marT="63500" marB="63500" anchor="ctr">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extLst>
                  <a:ext uri="{0D108BD9-81ED-4DB2-BD59-A6C34878D82A}">
                    <a16:rowId xmlns:a16="http://schemas.microsoft.com/office/drawing/2014/main" val="10000"/>
                  </a:ext>
                </a:extLst>
              </a:tr>
              <a:tr h="1548825">
                <a:tc>
                  <a:txBody>
                    <a:bodyPr/>
                    <a:lstStyle/>
                    <a:p>
                      <a:pPr marL="0" lvl="0" indent="0" algn="l" rtl="0">
                        <a:spcBef>
                          <a:spcPts val="0"/>
                        </a:spcBef>
                        <a:spcAft>
                          <a:spcPts val="0"/>
                        </a:spcAft>
                        <a:buNone/>
                      </a:pPr>
                      <a:r>
                        <a:rPr lang="en" sz="1700" b="1">
                          <a:solidFill>
                            <a:srgbClr val="04506B"/>
                          </a:solidFill>
                          <a:latin typeface="Calibri"/>
                          <a:ea typeface="Calibri"/>
                          <a:cs typeface="Calibri"/>
                          <a:sym typeface="Calibri"/>
                        </a:rPr>
                        <a:t>Compliment: </a:t>
                      </a:r>
                      <a:r>
                        <a:rPr lang="en" sz="1700">
                          <a:solidFill>
                            <a:srgbClr val="04506B"/>
                          </a:solidFill>
                          <a:latin typeface="Calibri"/>
                          <a:ea typeface="Calibri"/>
                          <a:cs typeface="Calibri"/>
                          <a:sym typeface="Calibri"/>
                        </a:rPr>
                        <a:t>Start with a positive note. Find a specific point to compliment.</a:t>
                      </a:r>
                      <a:endParaRPr sz="1700">
                        <a:solidFill>
                          <a:srgbClr val="04506B"/>
                        </a:solidFill>
                        <a:latin typeface="Calibri"/>
                        <a:ea typeface="Calibri"/>
                        <a:cs typeface="Calibri"/>
                        <a:sym typeface="Calibri"/>
                      </a:endParaRPr>
                    </a:p>
                  </a:txBody>
                  <a:tcPr marL="63500" marR="63500" marT="63500" marB="63500">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tc>
                  <a:txBody>
                    <a:bodyPr/>
                    <a:lstStyle/>
                    <a:p>
                      <a:pPr marL="0" lvl="0" indent="0" algn="l" rtl="0">
                        <a:spcBef>
                          <a:spcPts val="0"/>
                        </a:spcBef>
                        <a:spcAft>
                          <a:spcPts val="0"/>
                        </a:spcAft>
                        <a:buNone/>
                      </a:pPr>
                      <a:r>
                        <a:rPr lang="en" sz="1700" b="1">
                          <a:solidFill>
                            <a:srgbClr val="04506B"/>
                          </a:solidFill>
                          <a:latin typeface="Calibri"/>
                          <a:ea typeface="Calibri"/>
                          <a:cs typeface="Calibri"/>
                          <a:sym typeface="Calibri"/>
                        </a:rPr>
                        <a:t>Comment:</a:t>
                      </a:r>
                      <a:r>
                        <a:rPr lang="en" sz="1700">
                          <a:solidFill>
                            <a:srgbClr val="04506B"/>
                          </a:solidFill>
                          <a:latin typeface="Calibri"/>
                          <a:ea typeface="Calibri"/>
                          <a:cs typeface="Calibri"/>
                          <a:sym typeface="Calibri"/>
                        </a:rPr>
                        <a:t> Make a comment about something relevant and meaningful that the student shared.</a:t>
                      </a:r>
                      <a:endParaRPr sz="1700">
                        <a:solidFill>
                          <a:srgbClr val="04506B"/>
                        </a:solidFill>
                        <a:latin typeface="Calibri"/>
                        <a:ea typeface="Calibri"/>
                        <a:cs typeface="Calibri"/>
                        <a:sym typeface="Calibri"/>
                      </a:endParaRPr>
                    </a:p>
                  </a:txBody>
                  <a:tcPr marL="63500" marR="63500" marT="63500" marB="63500">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tc>
                  <a:txBody>
                    <a:bodyPr/>
                    <a:lstStyle/>
                    <a:p>
                      <a:pPr marL="0" lvl="0" indent="0" algn="l" rtl="0">
                        <a:spcBef>
                          <a:spcPts val="0"/>
                        </a:spcBef>
                        <a:spcAft>
                          <a:spcPts val="0"/>
                        </a:spcAft>
                        <a:buNone/>
                      </a:pPr>
                      <a:r>
                        <a:rPr lang="en" sz="1700" b="1">
                          <a:solidFill>
                            <a:srgbClr val="04506B"/>
                          </a:solidFill>
                          <a:latin typeface="Calibri"/>
                          <a:ea typeface="Calibri"/>
                          <a:cs typeface="Calibri"/>
                          <a:sym typeface="Calibri"/>
                        </a:rPr>
                        <a:t>Connect:</a:t>
                      </a:r>
                      <a:r>
                        <a:rPr lang="en" sz="1700">
                          <a:solidFill>
                            <a:srgbClr val="04506B"/>
                          </a:solidFill>
                          <a:latin typeface="Calibri"/>
                          <a:ea typeface="Calibri"/>
                          <a:cs typeface="Calibri"/>
                          <a:sym typeface="Calibri"/>
                        </a:rPr>
                        <a:t> Look to make a connection with something that was written. Explain that connection.</a:t>
                      </a:r>
                      <a:endParaRPr sz="1700">
                        <a:solidFill>
                          <a:srgbClr val="04506B"/>
                        </a:solidFill>
                        <a:latin typeface="Calibri"/>
                        <a:ea typeface="Calibri"/>
                        <a:cs typeface="Calibri"/>
                        <a:sym typeface="Calibri"/>
                      </a:endParaRPr>
                    </a:p>
                  </a:txBody>
                  <a:tcPr marL="63500" marR="63500" marT="63500" marB="63500">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tc>
                  <a:txBody>
                    <a:bodyPr/>
                    <a:lstStyle/>
                    <a:p>
                      <a:pPr marL="0" lvl="0" indent="0" algn="l" rtl="0">
                        <a:spcBef>
                          <a:spcPts val="0"/>
                        </a:spcBef>
                        <a:spcAft>
                          <a:spcPts val="0"/>
                        </a:spcAft>
                        <a:buNone/>
                      </a:pPr>
                      <a:r>
                        <a:rPr lang="en" sz="1700" b="1" dirty="0">
                          <a:solidFill>
                            <a:srgbClr val="04506B"/>
                          </a:solidFill>
                          <a:latin typeface="Calibri"/>
                          <a:ea typeface="Calibri"/>
                          <a:cs typeface="Calibri"/>
                          <a:sym typeface="Calibri"/>
                        </a:rPr>
                        <a:t>Question: </a:t>
                      </a:r>
                      <a:r>
                        <a:rPr lang="en" sz="1700" dirty="0">
                          <a:solidFill>
                            <a:srgbClr val="04506B"/>
                          </a:solidFill>
                          <a:latin typeface="Calibri"/>
                          <a:ea typeface="Calibri"/>
                          <a:cs typeface="Calibri"/>
                          <a:sym typeface="Calibri"/>
                        </a:rPr>
                        <a:t>Ask a specific question that may assist student in elaborating further on a topic.</a:t>
                      </a:r>
                      <a:endParaRPr sz="1700" dirty="0">
                        <a:solidFill>
                          <a:srgbClr val="04506B"/>
                        </a:solidFill>
                        <a:latin typeface="Calibri"/>
                        <a:ea typeface="Calibri"/>
                        <a:cs typeface="Calibri"/>
                        <a:sym typeface="Calibri"/>
                      </a:endParaRPr>
                    </a:p>
                  </a:txBody>
                  <a:tcPr marL="63500" marR="63500" marT="63500" marB="63500">
                    <a:lnL w="12700" cap="flat" cmpd="sng">
                      <a:solidFill>
                        <a:srgbClr val="04506B"/>
                      </a:solidFill>
                      <a:prstDash val="solid"/>
                      <a:round/>
                      <a:headEnd type="none" w="sm" len="sm"/>
                      <a:tailEnd type="none" w="sm" len="sm"/>
                    </a:lnL>
                    <a:lnR w="12700" cap="flat" cmpd="sng">
                      <a:solidFill>
                        <a:srgbClr val="04506B"/>
                      </a:solidFill>
                      <a:prstDash val="solid"/>
                      <a:round/>
                      <a:headEnd type="none" w="sm" len="sm"/>
                      <a:tailEnd type="none" w="sm" len="sm"/>
                    </a:lnR>
                    <a:lnT w="12700" cap="flat" cmpd="sng">
                      <a:solidFill>
                        <a:srgbClr val="04506B"/>
                      </a:solidFill>
                      <a:prstDash val="solid"/>
                      <a:round/>
                      <a:headEnd type="none" w="sm" len="sm"/>
                      <a:tailEnd type="none" w="sm" len="sm"/>
                    </a:lnT>
                    <a:lnB w="12700" cap="flat" cmpd="sng">
                      <a:solidFill>
                        <a:srgbClr val="04506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6" name="Google Shape;256;p40"/>
          <p:cNvSpPr txBox="1"/>
          <p:nvPr/>
        </p:nvSpPr>
        <p:spPr>
          <a:xfrm>
            <a:off x="753050" y="814492"/>
            <a:ext cx="7793400" cy="14469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400" dirty="0">
                <a:solidFill>
                  <a:srgbClr val="04506B"/>
                </a:solidFill>
                <a:latin typeface="Calibri"/>
                <a:ea typeface="Calibri"/>
                <a:cs typeface="Calibri"/>
                <a:sym typeface="Calibri"/>
              </a:rPr>
              <a:t>After drafting your reflection </a:t>
            </a:r>
            <a:endParaRPr sz="2400" dirty="0">
              <a:solidFill>
                <a:srgbClr val="04506B"/>
              </a:solidFill>
              <a:latin typeface="Calibri"/>
              <a:ea typeface="Calibri"/>
              <a:cs typeface="Calibri"/>
              <a:sym typeface="Calibri"/>
            </a:endParaRPr>
          </a:p>
          <a:p>
            <a:pPr marL="457200" lvl="0" indent="-381000" algn="l" rtl="0">
              <a:spcBef>
                <a:spcPts val="1200"/>
              </a:spcBef>
              <a:spcAft>
                <a:spcPts val="0"/>
              </a:spcAft>
              <a:buClr>
                <a:srgbClr val="04506B"/>
              </a:buClr>
              <a:buSzPts val="2400"/>
              <a:buFont typeface="Calibri"/>
              <a:buChar char="●"/>
            </a:pPr>
            <a:r>
              <a:rPr lang="en" sz="2400" dirty="0">
                <a:solidFill>
                  <a:srgbClr val="04506B"/>
                </a:solidFill>
                <a:latin typeface="Calibri"/>
                <a:ea typeface="Calibri"/>
                <a:cs typeface="Calibri"/>
                <a:sym typeface="Calibri"/>
              </a:rPr>
              <a:t>Read a classmate’s draft</a:t>
            </a:r>
            <a:endParaRPr sz="2400" dirty="0">
              <a:solidFill>
                <a:srgbClr val="04506B"/>
              </a:solidFill>
              <a:latin typeface="Calibri"/>
              <a:ea typeface="Calibri"/>
              <a:cs typeface="Calibri"/>
              <a:sym typeface="Calibri"/>
            </a:endParaRPr>
          </a:p>
          <a:p>
            <a:pPr marL="457200" lvl="0" indent="-381000" algn="l" rtl="0">
              <a:spcBef>
                <a:spcPts val="0"/>
              </a:spcBef>
              <a:spcAft>
                <a:spcPts val="0"/>
              </a:spcAft>
              <a:buClr>
                <a:srgbClr val="04506B"/>
              </a:buClr>
              <a:buSzPts val="2400"/>
              <a:buFont typeface="Calibri"/>
              <a:buChar char="●"/>
            </a:pPr>
            <a:r>
              <a:rPr lang="en" sz="2400" dirty="0">
                <a:solidFill>
                  <a:srgbClr val="04506B"/>
                </a:solidFill>
                <a:latin typeface="Calibri"/>
                <a:ea typeface="Calibri"/>
                <a:cs typeface="Calibri"/>
                <a:sym typeface="Calibri"/>
              </a:rPr>
              <a:t>Use the strategy below to provide feedback </a:t>
            </a:r>
            <a:endParaRPr sz="2400" dirty="0">
              <a:solidFill>
                <a:srgbClr val="04506B"/>
              </a:solidFill>
              <a:latin typeface="Calibri"/>
              <a:ea typeface="Calibri"/>
              <a:cs typeface="Calibri"/>
              <a:sym typeface="Calibri"/>
            </a:endParaRPr>
          </a:p>
        </p:txBody>
      </p:sp>
      <p:sp>
        <p:nvSpPr>
          <p:cNvPr id="257" name="Google Shape;257;p40"/>
          <p:cNvSpPr txBox="1"/>
          <p:nvPr/>
        </p:nvSpPr>
        <p:spPr>
          <a:xfrm>
            <a:off x="781475" y="582550"/>
            <a:ext cx="6905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258" name="Google Shape;258;p40"/>
          <p:cNvSpPr txBox="1"/>
          <p:nvPr/>
        </p:nvSpPr>
        <p:spPr>
          <a:xfrm>
            <a:off x="230900" y="144325"/>
            <a:ext cx="8688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04506B"/>
                </a:solidFill>
                <a:latin typeface="Calibri"/>
                <a:ea typeface="Calibri"/>
                <a:cs typeface="Calibri"/>
                <a:sym typeface="Calibri"/>
              </a:rPr>
              <a:t>Exit Activity: Reflection w/ Peer Feedback </a:t>
            </a:r>
            <a:endParaRPr sz="3200" b="1">
              <a:solidFill>
                <a:srgbClr val="04506B"/>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a:buSzPts val="990"/>
            </a:pPr>
            <a:r>
              <a:rPr lang="en" sz="6000" dirty="0"/>
              <a:t>Credentials of Value (CoV)</a:t>
            </a:r>
            <a:endParaRPr sz="6000" dirty="0"/>
          </a:p>
        </p:txBody>
      </p:sp>
      <p:sp>
        <p:nvSpPr>
          <p:cNvPr id="264" name="Google Shape;264;p41"/>
          <p:cNvSpPr txBox="1">
            <a:spLocks noGrp="1"/>
          </p:cNvSpPr>
          <p:nvPr>
            <p:ph type="subTitle" idx="1"/>
          </p:nvPr>
        </p:nvSpPr>
        <p:spPr>
          <a:xfrm>
            <a:off x="4589700" y="4420799"/>
            <a:ext cx="4242600" cy="488535"/>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solidFill>
                  <a:schemeClr val="lt1"/>
                </a:solidFill>
              </a:rPr>
              <a:t>Topic 2</a:t>
            </a:r>
            <a:endParaRPr dirty="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Imagine 5 years into the future…</a:t>
            </a:r>
            <a:endParaRPr sz="3220" b="1"/>
          </a:p>
        </p:txBody>
      </p:sp>
      <p:sp>
        <p:nvSpPr>
          <p:cNvPr id="270" name="Google Shape;270;p42"/>
          <p:cNvSpPr txBox="1">
            <a:spLocks noGrp="1"/>
          </p:cNvSpPr>
          <p:nvPr>
            <p:ph type="body" idx="1"/>
          </p:nvPr>
        </p:nvSpPr>
        <p:spPr>
          <a:xfrm>
            <a:off x="4644675" y="899999"/>
            <a:ext cx="4166400" cy="3699525"/>
          </a:xfrm>
          <a:prstGeom prst="rect">
            <a:avLst/>
          </a:prstGeom>
        </p:spPr>
        <p:txBody>
          <a:bodyPr spcFirstLastPara="1" wrap="square" lIns="91425" tIns="91425" rIns="91425" bIns="91425" anchor="t" anchorCtr="0">
            <a:noAutofit/>
          </a:bodyPr>
          <a:lstStyle/>
          <a:p>
            <a:pPr marL="457200" lvl="0" indent="-393700" algn="l" rtl="0">
              <a:lnSpc>
                <a:spcPct val="107916"/>
              </a:lnSpc>
              <a:spcBef>
                <a:spcPts val="1200"/>
              </a:spcBef>
              <a:spcAft>
                <a:spcPts val="0"/>
              </a:spcAft>
              <a:buSzPts val="2600"/>
              <a:buChar char="●"/>
            </a:pPr>
            <a:r>
              <a:rPr lang="en" sz="2600" dirty="0"/>
              <a:t>What are you doing? College? Working? Enlisting? Starting your own business? </a:t>
            </a:r>
            <a:endParaRPr sz="2600" dirty="0"/>
          </a:p>
          <a:p>
            <a:pPr marL="457200" lvl="0" indent="-393700" algn="l" rtl="0">
              <a:lnSpc>
                <a:spcPct val="107916"/>
              </a:lnSpc>
              <a:spcBef>
                <a:spcPts val="1000"/>
              </a:spcBef>
              <a:spcAft>
                <a:spcPts val="0"/>
              </a:spcAft>
              <a:buSzPts val="2600"/>
              <a:buChar char="●"/>
            </a:pPr>
            <a:r>
              <a:rPr lang="en" sz="2600" dirty="0"/>
              <a:t>What skills or experiences helped you get there?</a:t>
            </a:r>
            <a:endParaRPr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311674" y="352025"/>
            <a:ext cx="7501613" cy="7135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t>Today’s Competencies</a:t>
            </a:r>
            <a:endParaRPr sz="3200" b="1" dirty="0"/>
          </a:p>
        </p:txBody>
      </p:sp>
      <p:sp>
        <p:nvSpPr>
          <p:cNvPr id="276" name="Google Shape;276;p43"/>
          <p:cNvSpPr txBox="1">
            <a:spLocks noGrp="1"/>
          </p:cNvSpPr>
          <p:nvPr>
            <p:ph type="body" idx="4294967295"/>
          </p:nvPr>
        </p:nvSpPr>
        <p:spPr>
          <a:xfrm>
            <a:off x="311674" y="993600"/>
            <a:ext cx="8521700" cy="3862675"/>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Clr>
                <a:srgbClr val="04506B"/>
              </a:buClr>
              <a:buSzPts val="2400"/>
              <a:buAutoNum type="arabicPeriod"/>
            </a:pPr>
            <a:r>
              <a:rPr lang="en-US" sz="2400" dirty="0">
                <a:solidFill>
                  <a:srgbClr val="04506B"/>
                </a:solidFill>
                <a:latin typeface="Calibri" panose="020F0502020204030204" pitchFamily="34" charset="0"/>
                <a:ea typeface="Calibri" panose="020F0502020204030204" pitchFamily="34" charset="0"/>
                <a:cs typeface="Calibri" panose="020F0502020204030204" pitchFamily="34" charset="0"/>
              </a:rPr>
              <a:t>Examine licensing, certification, and credentialing requirements for different career opportunities related to the program of study.</a:t>
            </a:r>
            <a:r>
              <a:rPr lang="en-US" sz="24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 </a:t>
            </a:r>
            <a:r>
              <a:rPr lang="en-US" sz="2400" dirty="0">
                <a:solidFill>
                  <a:srgbClr val="04506B"/>
                </a:solidFill>
                <a:highlight>
                  <a:srgbClr val="FFFF00"/>
                </a:highlight>
                <a:latin typeface="Calibri" panose="020F0502020204030204" pitchFamily="34" charset="0"/>
                <a:ea typeface="Calibri" panose="020F0502020204030204" pitchFamily="34" charset="0"/>
                <a:cs typeface="Calibri" panose="020F0502020204030204" pitchFamily="34" charset="0"/>
                <a:sym typeface="Roboto"/>
              </a:rPr>
              <a:t> </a:t>
            </a:r>
          </a:p>
          <a:p>
            <a:pPr marL="457200" lvl="0" indent="-381000" algn="l" rtl="0">
              <a:lnSpc>
                <a:spcPct val="100000"/>
              </a:lnSpc>
              <a:spcBef>
                <a:spcPts val="1000"/>
              </a:spcBef>
              <a:spcAft>
                <a:spcPts val="0"/>
              </a:spcAft>
              <a:buClr>
                <a:srgbClr val="04506B"/>
              </a:buClr>
              <a:buSzPts val="2400"/>
              <a:buAutoNum type="arabicPeriod"/>
            </a:pPr>
            <a:r>
              <a:rPr lang="en-US" sz="24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Students will explore the role of </a:t>
            </a:r>
            <a:r>
              <a:rPr lang="en-US" sz="2400" dirty="0" err="1">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CoVs</a:t>
            </a:r>
            <a:r>
              <a:rPr lang="en-US" sz="24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 matching them with relevant career opportunities.</a:t>
            </a:r>
            <a:endParaRPr lang="en-US" sz="2400" dirty="0">
              <a:solidFill>
                <a:srgbClr val="04506B"/>
              </a:solidFill>
              <a:latin typeface="Calibri" panose="020F0502020204030204" pitchFamily="34" charset="0"/>
              <a:ea typeface="Calibri" panose="020F0502020204030204" pitchFamily="34" charset="0"/>
              <a:cs typeface="Calibri" panose="020F0502020204030204" pitchFamily="34" charset="0"/>
            </a:endParaRPr>
          </a:p>
          <a:p>
            <a:pPr marL="457200" lvl="0" indent="-381000" algn="l" rtl="0">
              <a:lnSpc>
                <a:spcPct val="100000"/>
              </a:lnSpc>
              <a:spcBef>
                <a:spcPts val="1000"/>
              </a:spcBef>
              <a:spcAft>
                <a:spcPts val="1000"/>
              </a:spcAft>
              <a:buClr>
                <a:srgbClr val="04506B"/>
              </a:buClr>
              <a:buSzPts val="2400"/>
              <a:buAutoNum type="arabicPeriod"/>
            </a:pPr>
            <a:r>
              <a:rPr lang="en-US" sz="2400" dirty="0">
                <a:solidFill>
                  <a:srgbClr val="04506B"/>
                </a:solidFill>
                <a:latin typeface="Calibri" panose="020F0502020204030204" pitchFamily="34" charset="0"/>
                <a:ea typeface="Calibri" panose="020F0502020204030204" pitchFamily="34" charset="0"/>
                <a:cs typeface="Calibri" panose="020F0502020204030204" pitchFamily="34" charset="0"/>
              </a:rPr>
              <a:t>Identify a career goal, including opportunities available while in high school, for obtaining the specialized skills and credentials needed for a career related to the program of study.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ctrTitle"/>
          </p:nvPr>
        </p:nvSpPr>
        <p:spPr>
          <a:xfrm>
            <a:off x="311700" y="453575"/>
            <a:ext cx="6686700" cy="2324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6000">
                <a:solidFill>
                  <a:srgbClr val="04506B"/>
                </a:solidFill>
              </a:rPr>
              <a:t>Understanding You &amp; CTE Pathways </a:t>
            </a:r>
            <a:endParaRPr sz="6000">
              <a:solidFill>
                <a:srgbClr val="04506B"/>
              </a:solidFill>
            </a:endParaRPr>
          </a:p>
        </p:txBody>
      </p:sp>
      <p:sp>
        <p:nvSpPr>
          <p:cNvPr id="126" name="Google Shape;126;p26"/>
          <p:cNvSpPr txBox="1">
            <a:spLocks noGrp="1"/>
          </p:cNvSpPr>
          <p:nvPr>
            <p:ph type="subTitle" idx="1"/>
          </p:nvPr>
        </p:nvSpPr>
        <p:spPr>
          <a:xfrm>
            <a:off x="311700" y="4348799"/>
            <a:ext cx="8457900" cy="445875"/>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solidFill>
                  <a:schemeClr val="lt1"/>
                </a:solidFill>
              </a:rPr>
              <a:t>Topic 1</a:t>
            </a:r>
            <a:endParaRPr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p>
            <a:pPr marL="0" lvl="0" indent="0" algn="l" rtl="0">
              <a:lnSpc>
                <a:spcPct val="100000"/>
              </a:lnSpc>
              <a:spcBef>
                <a:spcPts val="600"/>
              </a:spcBef>
              <a:spcAft>
                <a:spcPts val="0"/>
              </a:spcAft>
              <a:buClr>
                <a:schemeClr val="dk1"/>
              </a:buClr>
              <a:buSzPts val="1100"/>
              <a:buFont typeface="Arial"/>
              <a:buNone/>
            </a:pPr>
            <a:r>
              <a:rPr lang="en" sz="3200">
                <a:solidFill>
                  <a:schemeClr val="dk1"/>
                </a:solidFill>
              </a:rPr>
              <a:t>What are some factors that  influence your career choices?</a:t>
            </a:r>
            <a:endParaRPr sz="3200"/>
          </a:p>
          <a:p>
            <a:pPr marL="0" lvl="0" indent="0" algn="l" rtl="0">
              <a:spcBef>
                <a:spcPts val="1200"/>
              </a:spcBef>
              <a:spcAft>
                <a:spcPts val="1200"/>
              </a:spcAft>
              <a:buNone/>
            </a:pPr>
            <a:endParaRPr sz="3200"/>
          </a:p>
        </p:txBody>
      </p:sp>
      <p:pic>
        <p:nvPicPr>
          <p:cNvPr id="282" name="Google Shape;282;p44" title="marsha-reid-6et-uhOWj8c-unsplash.jpg"/>
          <p:cNvPicPr preferRelativeResize="0"/>
          <p:nvPr/>
        </p:nvPicPr>
        <p:blipFill>
          <a:blip r:embed="rId3">
            <a:alphaModFix/>
          </a:blip>
          <a:stretch>
            <a:fillRect/>
          </a:stretch>
        </p:blipFill>
        <p:spPr>
          <a:xfrm>
            <a:off x="4284093" y="0"/>
            <a:ext cx="4870690" cy="5141883"/>
          </a:xfrm>
          <a:prstGeom prst="rect">
            <a:avLst/>
          </a:prstGeom>
          <a:noFill/>
          <a:ln>
            <a:noFill/>
          </a:ln>
        </p:spPr>
      </p:pic>
      <p:sp>
        <p:nvSpPr>
          <p:cNvPr id="283" name="Google Shape;283;p44"/>
          <p:cNvSpPr txBox="1">
            <a:spLocks noGrp="1"/>
          </p:cNvSpPr>
          <p:nvPr>
            <p:ph type="body" idx="1"/>
          </p:nvPr>
        </p:nvSpPr>
        <p:spPr>
          <a:xfrm>
            <a:off x="311700" y="1505700"/>
            <a:ext cx="33981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b="1" dirty="0"/>
              <a:t>What are some factors that influence your career choices?</a:t>
            </a:r>
            <a:endParaRPr sz="3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p:nvPr/>
        </p:nvSpPr>
        <p:spPr>
          <a:xfrm>
            <a:off x="5829688" y="1792150"/>
            <a:ext cx="1234500" cy="1103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Roboto"/>
                <a:ea typeface="Roboto"/>
                <a:cs typeface="Roboto"/>
                <a:sym typeface="Roboto"/>
              </a:rPr>
              <a:t>Your Career Choices</a:t>
            </a:r>
            <a:endParaRPr sz="1800" b="1">
              <a:solidFill>
                <a:schemeClr val="lt1"/>
              </a:solidFill>
              <a:latin typeface="Roboto"/>
              <a:ea typeface="Roboto"/>
              <a:cs typeface="Roboto"/>
              <a:sym typeface="Roboto"/>
            </a:endParaRPr>
          </a:p>
        </p:txBody>
      </p:sp>
      <p:sp>
        <p:nvSpPr>
          <p:cNvPr id="289" name="Google Shape;289;p45"/>
          <p:cNvSpPr/>
          <p:nvPr/>
        </p:nvSpPr>
        <p:spPr>
          <a:xfrm>
            <a:off x="7583100" y="1185244"/>
            <a:ext cx="13632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Family Influence</a:t>
            </a:r>
            <a:endParaRPr sz="1500" b="1">
              <a:solidFill>
                <a:srgbClr val="04506B"/>
              </a:solidFill>
              <a:latin typeface="Calibri"/>
              <a:ea typeface="Calibri"/>
              <a:cs typeface="Calibri"/>
              <a:sym typeface="Calibri"/>
            </a:endParaRPr>
          </a:p>
        </p:txBody>
      </p:sp>
      <p:sp>
        <p:nvSpPr>
          <p:cNvPr id="290" name="Google Shape;290;p45"/>
          <p:cNvSpPr/>
          <p:nvPr/>
        </p:nvSpPr>
        <p:spPr>
          <a:xfrm>
            <a:off x="3947575" y="2821131"/>
            <a:ext cx="13632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Career Exposure</a:t>
            </a:r>
            <a:endParaRPr sz="1500" b="1">
              <a:solidFill>
                <a:srgbClr val="04506B"/>
              </a:solidFill>
              <a:latin typeface="Calibri"/>
              <a:ea typeface="Calibri"/>
              <a:cs typeface="Calibri"/>
              <a:sym typeface="Calibri"/>
            </a:endParaRPr>
          </a:p>
        </p:txBody>
      </p:sp>
      <p:sp>
        <p:nvSpPr>
          <p:cNvPr id="291" name="Google Shape;291;p45"/>
          <p:cNvSpPr/>
          <p:nvPr/>
        </p:nvSpPr>
        <p:spPr>
          <a:xfrm>
            <a:off x="5493388" y="4190755"/>
            <a:ext cx="19713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Financial Considerations</a:t>
            </a:r>
            <a:endParaRPr sz="1500" b="1">
              <a:solidFill>
                <a:srgbClr val="04506B"/>
              </a:solidFill>
              <a:latin typeface="Calibri"/>
              <a:ea typeface="Calibri"/>
              <a:cs typeface="Calibri"/>
              <a:sym typeface="Calibri"/>
            </a:endParaRPr>
          </a:p>
        </p:txBody>
      </p:sp>
      <p:sp>
        <p:nvSpPr>
          <p:cNvPr id="292" name="Google Shape;292;p45"/>
          <p:cNvSpPr/>
          <p:nvPr/>
        </p:nvSpPr>
        <p:spPr>
          <a:xfrm>
            <a:off x="3912000" y="2003188"/>
            <a:ext cx="16260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Personality Traits</a:t>
            </a:r>
            <a:endParaRPr sz="1500" b="1">
              <a:solidFill>
                <a:srgbClr val="04506B"/>
              </a:solidFill>
              <a:latin typeface="Calibri"/>
              <a:ea typeface="Calibri"/>
              <a:cs typeface="Calibri"/>
              <a:sym typeface="Calibri"/>
            </a:endParaRPr>
          </a:p>
        </p:txBody>
      </p:sp>
      <p:sp>
        <p:nvSpPr>
          <p:cNvPr id="293" name="Google Shape;293;p45"/>
          <p:cNvSpPr/>
          <p:nvPr/>
        </p:nvSpPr>
        <p:spPr>
          <a:xfrm>
            <a:off x="7537200" y="2821131"/>
            <a:ext cx="13632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Job Market Trends</a:t>
            </a:r>
            <a:endParaRPr sz="1500" b="1">
              <a:solidFill>
                <a:srgbClr val="04506B"/>
              </a:solidFill>
              <a:latin typeface="Calibri"/>
              <a:ea typeface="Calibri"/>
              <a:cs typeface="Calibri"/>
              <a:sym typeface="Calibri"/>
            </a:endParaRPr>
          </a:p>
        </p:txBody>
      </p:sp>
      <p:sp>
        <p:nvSpPr>
          <p:cNvPr id="294" name="Google Shape;294;p45"/>
          <p:cNvSpPr/>
          <p:nvPr/>
        </p:nvSpPr>
        <p:spPr>
          <a:xfrm>
            <a:off x="7405800" y="3639075"/>
            <a:ext cx="16260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rgbClr val="04506B"/>
                </a:solidFill>
                <a:latin typeface="Calibri"/>
                <a:ea typeface="Calibri"/>
                <a:cs typeface="Calibri"/>
                <a:sym typeface="Calibri"/>
              </a:rPr>
              <a:t>Social Status / Prestige</a:t>
            </a:r>
            <a:endParaRPr sz="1500" b="1" dirty="0">
              <a:solidFill>
                <a:srgbClr val="04506B"/>
              </a:solidFill>
              <a:latin typeface="Calibri"/>
              <a:ea typeface="Calibri"/>
              <a:cs typeface="Calibri"/>
              <a:sym typeface="Calibri"/>
            </a:endParaRPr>
          </a:p>
        </p:txBody>
      </p:sp>
      <p:sp>
        <p:nvSpPr>
          <p:cNvPr id="295" name="Google Shape;295;p45"/>
          <p:cNvSpPr/>
          <p:nvPr/>
        </p:nvSpPr>
        <p:spPr>
          <a:xfrm>
            <a:off x="7315200" y="2003188"/>
            <a:ext cx="17166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Academic Performance</a:t>
            </a:r>
            <a:endParaRPr sz="1500" b="1">
              <a:solidFill>
                <a:srgbClr val="04506B"/>
              </a:solidFill>
              <a:latin typeface="Calibri"/>
              <a:ea typeface="Calibri"/>
              <a:cs typeface="Calibri"/>
              <a:sym typeface="Calibri"/>
            </a:endParaRPr>
          </a:p>
        </p:txBody>
      </p:sp>
      <p:sp>
        <p:nvSpPr>
          <p:cNvPr id="296" name="Google Shape;296;p45"/>
          <p:cNvSpPr/>
          <p:nvPr/>
        </p:nvSpPr>
        <p:spPr>
          <a:xfrm>
            <a:off x="3947575" y="3639075"/>
            <a:ext cx="16260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rgbClr val="04506B"/>
                </a:solidFill>
                <a:latin typeface="Calibri"/>
                <a:ea typeface="Calibri"/>
                <a:cs typeface="Calibri"/>
                <a:sym typeface="Calibri"/>
              </a:rPr>
              <a:t>Community Influence</a:t>
            </a:r>
            <a:endParaRPr sz="1500" b="1" dirty="0">
              <a:solidFill>
                <a:srgbClr val="04506B"/>
              </a:solidFill>
              <a:latin typeface="Calibri"/>
              <a:ea typeface="Calibri"/>
              <a:cs typeface="Calibri"/>
              <a:sym typeface="Calibri"/>
            </a:endParaRPr>
          </a:p>
        </p:txBody>
      </p:sp>
      <p:sp>
        <p:nvSpPr>
          <p:cNvPr id="297" name="Google Shape;297;p45"/>
          <p:cNvSpPr/>
          <p:nvPr/>
        </p:nvSpPr>
        <p:spPr>
          <a:xfrm>
            <a:off x="5493450" y="205750"/>
            <a:ext cx="19713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Access to Opportunities</a:t>
            </a:r>
            <a:endParaRPr sz="1500" b="1">
              <a:solidFill>
                <a:srgbClr val="04506B"/>
              </a:solidFill>
              <a:latin typeface="Calibri"/>
              <a:ea typeface="Calibri"/>
              <a:cs typeface="Calibri"/>
              <a:sym typeface="Calibri"/>
            </a:endParaRPr>
          </a:p>
        </p:txBody>
      </p:sp>
      <p:sp>
        <p:nvSpPr>
          <p:cNvPr id="298" name="Google Shape;298;p45"/>
          <p:cNvSpPr/>
          <p:nvPr/>
        </p:nvSpPr>
        <p:spPr>
          <a:xfrm>
            <a:off x="7537200" y="367300"/>
            <a:ext cx="13632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Peer Influence</a:t>
            </a:r>
            <a:endParaRPr sz="1500" b="1">
              <a:solidFill>
                <a:srgbClr val="04506B"/>
              </a:solidFill>
              <a:latin typeface="Calibri"/>
              <a:ea typeface="Calibri"/>
              <a:cs typeface="Calibri"/>
              <a:sym typeface="Calibri"/>
            </a:endParaRPr>
          </a:p>
        </p:txBody>
      </p:sp>
      <p:sp>
        <p:nvSpPr>
          <p:cNvPr id="299" name="Google Shape;299;p45"/>
          <p:cNvSpPr/>
          <p:nvPr/>
        </p:nvSpPr>
        <p:spPr>
          <a:xfrm>
            <a:off x="4057800" y="367300"/>
            <a:ext cx="13632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Personal Interests</a:t>
            </a:r>
            <a:endParaRPr sz="1500" b="1">
              <a:solidFill>
                <a:srgbClr val="04506B"/>
              </a:solidFill>
              <a:latin typeface="Calibri"/>
              <a:ea typeface="Calibri"/>
              <a:cs typeface="Calibri"/>
              <a:sym typeface="Calibri"/>
            </a:endParaRPr>
          </a:p>
        </p:txBody>
      </p:sp>
      <p:sp>
        <p:nvSpPr>
          <p:cNvPr id="300" name="Google Shape;300;p45"/>
          <p:cNvSpPr/>
          <p:nvPr/>
        </p:nvSpPr>
        <p:spPr>
          <a:xfrm>
            <a:off x="3947575" y="1185244"/>
            <a:ext cx="1363200" cy="6816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4506B"/>
                </a:solidFill>
                <a:latin typeface="Calibri"/>
                <a:ea typeface="Calibri"/>
                <a:cs typeface="Calibri"/>
                <a:sym typeface="Calibri"/>
              </a:rPr>
              <a:t>Media Exposure</a:t>
            </a:r>
            <a:endParaRPr sz="1500" b="1">
              <a:solidFill>
                <a:srgbClr val="04506B"/>
              </a:solidFill>
              <a:latin typeface="Calibri"/>
              <a:ea typeface="Calibri"/>
              <a:cs typeface="Calibri"/>
              <a:sym typeface="Calibri"/>
            </a:endParaRPr>
          </a:p>
        </p:txBody>
      </p:sp>
      <p:cxnSp>
        <p:nvCxnSpPr>
          <p:cNvPr id="301" name="Google Shape;301;p45"/>
          <p:cNvCxnSpPr>
            <a:stCxn id="288" idx="0"/>
            <a:endCxn id="297" idx="4"/>
          </p:cNvCxnSpPr>
          <p:nvPr/>
        </p:nvCxnSpPr>
        <p:spPr>
          <a:xfrm rot="10800000" flipH="1">
            <a:off x="6446938" y="887350"/>
            <a:ext cx="32100" cy="904800"/>
          </a:xfrm>
          <a:prstGeom prst="straightConnector1">
            <a:avLst/>
          </a:prstGeom>
          <a:noFill/>
          <a:ln w="19050" cap="flat" cmpd="sng">
            <a:solidFill>
              <a:schemeClr val="dk2"/>
            </a:solidFill>
            <a:prstDash val="solid"/>
            <a:round/>
            <a:headEnd type="none" w="med" len="med"/>
            <a:tailEnd type="none" w="med" len="med"/>
          </a:ln>
        </p:spPr>
      </p:cxnSp>
      <p:cxnSp>
        <p:nvCxnSpPr>
          <p:cNvPr id="302" name="Google Shape;302;p45"/>
          <p:cNvCxnSpPr>
            <a:stCxn id="291" idx="0"/>
          </p:cNvCxnSpPr>
          <p:nvPr/>
        </p:nvCxnSpPr>
        <p:spPr>
          <a:xfrm rot="10800000">
            <a:off x="6479038" y="2554855"/>
            <a:ext cx="0" cy="1635900"/>
          </a:xfrm>
          <a:prstGeom prst="straightConnector1">
            <a:avLst/>
          </a:prstGeom>
          <a:noFill/>
          <a:ln w="19050" cap="flat" cmpd="sng">
            <a:solidFill>
              <a:schemeClr val="dk2"/>
            </a:solidFill>
            <a:prstDash val="solid"/>
            <a:round/>
            <a:headEnd type="none" w="med" len="med"/>
            <a:tailEnd type="none" w="med" len="med"/>
          </a:ln>
        </p:spPr>
      </p:cxnSp>
      <p:cxnSp>
        <p:nvCxnSpPr>
          <p:cNvPr id="303" name="Google Shape;303;p45"/>
          <p:cNvCxnSpPr>
            <a:cxnSpLocks/>
            <a:endCxn id="298" idx="3"/>
          </p:cNvCxnSpPr>
          <p:nvPr/>
        </p:nvCxnSpPr>
        <p:spPr>
          <a:xfrm flipV="1">
            <a:off x="6742201" y="949082"/>
            <a:ext cx="994635" cy="892555"/>
          </a:xfrm>
          <a:prstGeom prst="straightConnector1">
            <a:avLst/>
          </a:prstGeom>
          <a:noFill/>
          <a:ln w="19050" cap="flat" cmpd="sng">
            <a:solidFill>
              <a:schemeClr val="dk2"/>
            </a:solidFill>
            <a:prstDash val="solid"/>
            <a:round/>
            <a:headEnd type="none" w="med" len="med"/>
            <a:tailEnd type="none" w="med" len="med"/>
          </a:ln>
        </p:spPr>
      </p:cxnSp>
      <p:cxnSp>
        <p:nvCxnSpPr>
          <p:cNvPr id="304" name="Google Shape;304;p45"/>
          <p:cNvCxnSpPr>
            <a:endCxn id="289" idx="2"/>
          </p:cNvCxnSpPr>
          <p:nvPr/>
        </p:nvCxnSpPr>
        <p:spPr>
          <a:xfrm rot="10800000" flipH="1">
            <a:off x="7037700" y="1526044"/>
            <a:ext cx="545400" cy="390000"/>
          </a:xfrm>
          <a:prstGeom prst="straightConnector1">
            <a:avLst/>
          </a:prstGeom>
          <a:noFill/>
          <a:ln w="19050" cap="flat" cmpd="sng">
            <a:solidFill>
              <a:schemeClr val="dk2"/>
            </a:solidFill>
            <a:prstDash val="solid"/>
            <a:round/>
            <a:headEnd type="none" w="med" len="med"/>
            <a:tailEnd type="none" w="med" len="med"/>
          </a:ln>
        </p:spPr>
      </p:cxnSp>
      <p:cxnSp>
        <p:nvCxnSpPr>
          <p:cNvPr id="305" name="Google Shape;305;p45"/>
          <p:cNvCxnSpPr>
            <a:cxnSpLocks/>
            <a:stCxn id="288" idx="3"/>
            <a:endCxn id="295" idx="2"/>
          </p:cNvCxnSpPr>
          <p:nvPr/>
        </p:nvCxnSpPr>
        <p:spPr>
          <a:xfrm flipV="1">
            <a:off x="7064188" y="2343988"/>
            <a:ext cx="251012" cy="12"/>
          </a:xfrm>
          <a:prstGeom prst="straightConnector1">
            <a:avLst/>
          </a:prstGeom>
          <a:noFill/>
          <a:ln w="19050" cap="flat" cmpd="sng">
            <a:solidFill>
              <a:schemeClr val="dk2"/>
            </a:solidFill>
            <a:prstDash val="solid"/>
            <a:round/>
            <a:headEnd type="none" w="med" len="med"/>
            <a:tailEnd type="none" w="med" len="med"/>
          </a:ln>
        </p:spPr>
      </p:cxnSp>
      <p:cxnSp>
        <p:nvCxnSpPr>
          <p:cNvPr id="306" name="Google Shape;306;p45"/>
          <p:cNvCxnSpPr>
            <a:cxnSpLocks/>
            <a:endCxn id="293" idx="2"/>
          </p:cNvCxnSpPr>
          <p:nvPr/>
        </p:nvCxnSpPr>
        <p:spPr>
          <a:xfrm>
            <a:off x="6991800" y="2799501"/>
            <a:ext cx="545400" cy="362430"/>
          </a:xfrm>
          <a:prstGeom prst="straightConnector1">
            <a:avLst/>
          </a:prstGeom>
          <a:noFill/>
          <a:ln w="19050" cap="flat" cmpd="sng">
            <a:solidFill>
              <a:schemeClr val="dk2"/>
            </a:solidFill>
            <a:prstDash val="solid"/>
            <a:round/>
            <a:headEnd type="none" w="med" len="med"/>
            <a:tailEnd type="none" w="med" len="med"/>
          </a:ln>
        </p:spPr>
      </p:cxnSp>
      <p:cxnSp>
        <p:nvCxnSpPr>
          <p:cNvPr id="307" name="Google Shape;307;p45"/>
          <p:cNvCxnSpPr>
            <a:cxnSpLocks/>
            <a:endCxn id="294" idx="2"/>
          </p:cNvCxnSpPr>
          <p:nvPr/>
        </p:nvCxnSpPr>
        <p:spPr>
          <a:xfrm>
            <a:off x="6742201" y="2854731"/>
            <a:ext cx="663599" cy="1125144"/>
          </a:xfrm>
          <a:prstGeom prst="straightConnector1">
            <a:avLst/>
          </a:prstGeom>
          <a:noFill/>
          <a:ln w="19050" cap="flat" cmpd="sng">
            <a:solidFill>
              <a:schemeClr val="dk2"/>
            </a:solidFill>
            <a:prstDash val="solid"/>
            <a:round/>
            <a:headEnd type="none" w="med" len="med"/>
            <a:tailEnd type="none" w="med" len="med"/>
          </a:ln>
        </p:spPr>
      </p:cxnSp>
      <p:cxnSp>
        <p:nvCxnSpPr>
          <p:cNvPr id="308" name="Google Shape;308;p45"/>
          <p:cNvCxnSpPr>
            <a:cxnSpLocks/>
            <a:endCxn id="296" idx="6"/>
          </p:cNvCxnSpPr>
          <p:nvPr/>
        </p:nvCxnSpPr>
        <p:spPr>
          <a:xfrm flipH="1">
            <a:off x="5573575" y="2821131"/>
            <a:ext cx="654589" cy="1158744"/>
          </a:xfrm>
          <a:prstGeom prst="straightConnector1">
            <a:avLst/>
          </a:prstGeom>
          <a:noFill/>
          <a:ln w="19050" cap="flat" cmpd="sng">
            <a:solidFill>
              <a:schemeClr val="dk2"/>
            </a:solidFill>
            <a:prstDash val="solid"/>
            <a:round/>
            <a:headEnd type="none" w="med" len="med"/>
            <a:tailEnd type="none" w="med" len="med"/>
          </a:ln>
        </p:spPr>
      </p:cxnSp>
      <p:cxnSp>
        <p:nvCxnSpPr>
          <p:cNvPr id="309" name="Google Shape;309;p45"/>
          <p:cNvCxnSpPr>
            <a:endCxn id="290" idx="6"/>
          </p:cNvCxnSpPr>
          <p:nvPr/>
        </p:nvCxnSpPr>
        <p:spPr>
          <a:xfrm flipH="1">
            <a:off x="5310775" y="2854731"/>
            <a:ext cx="600000" cy="307200"/>
          </a:xfrm>
          <a:prstGeom prst="straightConnector1">
            <a:avLst/>
          </a:prstGeom>
          <a:noFill/>
          <a:ln w="19050" cap="flat" cmpd="sng">
            <a:solidFill>
              <a:schemeClr val="dk2"/>
            </a:solidFill>
            <a:prstDash val="solid"/>
            <a:round/>
            <a:headEnd type="none" w="med" len="med"/>
            <a:tailEnd type="none" w="med" len="med"/>
          </a:ln>
        </p:spPr>
      </p:cxnSp>
      <p:cxnSp>
        <p:nvCxnSpPr>
          <p:cNvPr id="310" name="Google Shape;310;p45"/>
          <p:cNvCxnSpPr>
            <a:stCxn id="288" idx="1"/>
            <a:endCxn id="292" idx="6"/>
          </p:cNvCxnSpPr>
          <p:nvPr/>
        </p:nvCxnSpPr>
        <p:spPr>
          <a:xfrm flipH="1" flipV="1">
            <a:off x="5538000" y="2343988"/>
            <a:ext cx="291688" cy="12"/>
          </a:xfrm>
          <a:prstGeom prst="straightConnector1">
            <a:avLst/>
          </a:prstGeom>
          <a:noFill/>
          <a:ln w="19050" cap="flat" cmpd="sng">
            <a:solidFill>
              <a:schemeClr val="dk2"/>
            </a:solidFill>
            <a:prstDash val="solid"/>
            <a:round/>
            <a:headEnd type="none" w="med" len="med"/>
            <a:tailEnd type="none" w="med" len="med"/>
          </a:ln>
        </p:spPr>
      </p:cxnSp>
      <p:cxnSp>
        <p:nvCxnSpPr>
          <p:cNvPr id="311" name="Google Shape;311;p45"/>
          <p:cNvCxnSpPr>
            <a:endCxn id="300" idx="6"/>
          </p:cNvCxnSpPr>
          <p:nvPr/>
        </p:nvCxnSpPr>
        <p:spPr>
          <a:xfrm rot="10800000">
            <a:off x="5310775" y="1526044"/>
            <a:ext cx="651600" cy="351300"/>
          </a:xfrm>
          <a:prstGeom prst="straightConnector1">
            <a:avLst/>
          </a:prstGeom>
          <a:noFill/>
          <a:ln w="19050" cap="flat" cmpd="sng">
            <a:solidFill>
              <a:schemeClr val="dk2"/>
            </a:solidFill>
            <a:prstDash val="solid"/>
            <a:round/>
            <a:headEnd type="none" w="med" len="med"/>
            <a:tailEnd type="none" w="med" len="med"/>
          </a:ln>
        </p:spPr>
      </p:cxnSp>
      <p:cxnSp>
        <p:nvCxnSpPr>
          <p:cNvPr id="312" name="Google Shape;312;p45"/>
          <p:cNvCxnSpPr>
            <a:endCxn id="299" idx="5"/>
          </p:cNvCxnSpPr>
          <p:nvPr/>
        </p:nvCxnSpPr>
        <p:spPr>
          <a:xfrm rot="10800000">
            <a:off x="5221364" y="949082"/>
            <a:ext cx="1006800" cy="851100"/>
          </a:xfrm>
          <a:prstGeom prst="straightConnector1">
            <a:avLst/>
          </a:prstGeom>
          <a:noFill/>
          <a:ln w="19050" cap="flat" cmpd="sng">
            <a:solidFill>
              <a:schemeClr val="dk2"/>
            </a:solidFill>
            <a:prstDash val="solid"/>
            <a:round/>
            <a:headEnd type="none" w="med" len="med"/>
            <a:tailEnd type="none" w="med" len="med"/>
          </a:ln>
        </p:spPr>
      </p:cxnSp>
      <p:sp>
        <p:nvSpPr>
          <p:cNvPr id="313" name="Google Shape;313;p4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Who or What</a:t>
            </a:r>
            <a:r>
              <a:rPr lang="en" sz="3200" b="1" dirty="0"/>
              <a:t> Influences You?</a:t>
            </a:r>
            <a:endParaRPr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t>Impact of Influences </a:t>
            </a:r>
            <a:endParaRPr sz="3200" b="1" dirty="0"/>
          </a:p>
        </p:txBody>
      </p:sp>
      <p:sp>
        <p:nvSpPr>
          <p:cNvPr id="319" name="Google Shape;319;p4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800" dirty="0"/>
              <a:t>Are there positive and negative influences on your list? </a:t>
            </a:r>
            <a:endParaRPr sz="2800" dirty="0"/>
          </a:p>
          <a:p>
            <a:pPr marL="568325" lvl="0" indent="-280988" algn="l" rtl="0">
              <a:spcBef>
                <a:spcPts val="1200"/>
              </a:spcBef>
              <a:spcAft>
                <a:spcPts val="0"/>
              </a:spcAft>
              <a:buSzPts val="2400"/>
              <a:buChar char="●"/>
            </a:pPr>
            <a:r>
              <a:rPr lang="en" sz="2400" dirty="0"/>
              <a:t>Do some of these influences support your goals and choices?</a:t>
            </a:r>
            <a:endParaRPr sz="2400" dirty="0"/>
          </a:p>
          <a:p>
            <a:pPr marL="568325" lvl="0" indent="-280988" algn="l" rtl="0">
              <a:spcBef>
                <a:spcPts val="1000"/>
              </a:spcBef>
              <a:spcAft>
                <a:spcPts val="1200"/>
              </a:spcAft>
              <a:buSzPts val="2400"/>
              <a:buChar char="●"/>
            </a:pPr>
            <a:r>
              <a:rPr lang="en" sz="2400" dirty="0"/>
              <a:t>Do some of these influences hold you back from your goals and choices?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990"/>
              <a:buFont typeface="Arial"/>
              <a:buNone/>
            </a:pPr>
            <a:r>
              <a:rPr lang="en" sz="6000" b="1" dirty="0"/>
              <a:t>Partner</a:t>
            </a:r>
          </a:p>
          <a:p>
            <a:pPr marL="0" lvl="0" indent="0" algn="l" rtl="0">
              <a:lnSpc>
                <a:spcPct val="100000"/>
              </a:lnSpc>
              <a:spcBef>
                <a:spcPts val="0"/>
              </a:spcBef>
              <a:spcAft>
                <a:spcPts val="0"/>
              </a:spcAft>
              <a:buClr>
                <a:schemeClr val="dk1"/>
              </a:buClr>
              <a:buSzPts val="990"/>
              <a:buFont typeface="Arial"/>
              <a:buNone/>
            </a:pPr>
            <a:r>
              <a:rPr lang="en" sz="6000" b="1" dirty="0"/>
              <a:t>on the Pathway</a:t>
            </a:r>
            <a:endParaRPr sz="1600" b="1" dirty="0"/>
          </a:p>
        </p:txBody>
      </p:sp>
      <p:pic>
        <p:nvPicPr>
          <p:cNvPr id="325" name="Google Shape;325;p47" title="Screenshot 2025-07-29 at 2.01.04 PM.png"/>
          <p:cNvPicPr preferRelativeResize="0"/>
          <p:nvPr/>
        </p:nvPicPr>
        <p:blipFill>
          <a:blip r:embed="rId3">
            <a:alphaModFix/>
          </a:blip>
          <a:stretch>
            <a:fillRect/>
          </a:stretch>
        </p:blipFill>
        <p:spPr>
          <a:xfrm rot="1091067">
            <a:off x="3772500" y="687798"/>
            <a:ext cx="2517300" cy="2825450"/>
          </a:xfrm>
          <a:prstGeom prst="rect">
            <a:avLst/>
          </a:prstGeom>
          <a:noFill/>
          <a:ln w="9525" cap="flat" cmpd="sng">
            <a:solidFill>
              <a:schemeClr val="dk2"/>
            </a:solidFill>
            <a:prstDash val="solid"/>
            <a:round/>
            <a:headEnd type="none" w="sm" len="sm"/>
            <a:tailEnd type="none" w="sm" len="sm"/>
          </a:ln>
        </p:spPr>
      </p:pic>
      <p:pic>
        <p:nvPicPr>
          <p:cNvPr id="326" name="Google Shape;326;p47" title="Screenshot 2025-07-29 at 2.05.51 PM.png"/>
          <p:cNvPicPr preferRelativeResize="0"/>
          <p:nvPr/>
        </p:nvPicPr>
        <p:blipFill>
          <a:blip r:embed="rId4">
            <a:alphaModFix/>
          </a:blip>
          <a:stretch>
            <a:fillRect/>
          </a:stretch>
        </p:blipFill>
        <p:spPr>
          <a:xfrm rot="477228">
            <a:off x="6008356" y="677350"/>
            <a:ext cx="2545413" cy="2388850"/>
          </a:xfrm>
          <a:prstGeom prst="rect">
            <a:avLst/>
          </a:prstGeom>
          <a:noFill/>
          <a:ln w="9525" cap="flat" cmpd="sng">
            <a:solidFill>
              <a:schemeClr val="dk2"/>
            </a:solidFill>
            <a:prstDash val="solid"/>
            <a:round/>
            <a:headEnd type="none" w="sm" len="sm"/>
            <a:tailEnd type="none" w="sm" len="sm"/>
          </a:ln>
        </p:spPr>
      </p:pic>
      <p:pic>
        <p:nvPicPr>
          <p:cNvPr id="327" name="Google Shape;327;p47" title="Screenshot 2025-07-29 at 2.05.46 PM.png"/>
          <p:cNvPicPr preferRelativeResize="0"/>
          <p:nvPr/>
        </p:nvPicPr>
        <p:blipFill>
          <a:blip r:embed="rId5">
            <a:alphaModFix/>
          </a:blip>
          <a:stretch>
            <a:fillRect/>
          </a:stretch>
        </p:blipFill>
        <p:spPr>
          <a:xfrm rot="-414420">
            <a:off x="4884002" y="2319753"/>
            <a:ext cx="2636321" cy="230804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04846C12-5CF3-F2C3-69D3-144564F9D66A}"/>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B4D3E164-7BC0-EA3E-64DF-B799F8A9DDFF}"/>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7C074D54-D232-2198-7F83-0E2EC611AB48}"/>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F48B785B-1312-0D69-D36A-79531AEB529E}"/>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DBF009E0-0372-F155-BAD4-0235B915E6AB}"/>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CCB39FF7-D601-719B-932E-EDF6E6AC03AE}"/>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A367F3EF-E4F3-A4FD-0D66-9A8285744531}"/>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1A57816A-72BA-D652-4503-5EA3EEE5D9ED}"/>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20417774-3E4C-4684-1E97-3EE8DD51FD03}"/>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2722C991-D9CA-BCE9-9318-68278BEC0CA9}"/>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24855609-3FAE-ACD0-AA41-6C710F96B83D}"/>
              </a:ext>
            </a:extLst>
          </p:cNvPr>
          <p:cNvSpPr/>
          <p:nvPr/>
        </p:nvSpPr>
        <p:spPr>
          <a:xfrm rot="-2700000">
            <a:off x="3524715" y="1598892"/>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4FC3C14B-1DB7-3A4C-252B-AF6DD54F08AD}"/>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62590A59-9D69-A364-9789-DC96AFAC3707}"/>
              </a:ext>
            </a:extLst>
          </p:cNvPr>
          <p:cNvSpPr/>
          <p:nvPr/>
        </p:nvSpPr>
        <p:spPr>
          <a:xfrm rot="-2700000">
            <a:off x="2613151" y="1160018"/>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A9604B73-CBA5-81B5-4A14-7E7A6037CD04}"/>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E57ED688-46B0-C377-3139-7E1C855CACEF}"/>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F1FDCFD9-C71A-E649-DBCA-61A27B5D5A31}"/>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D0EFF2B5-D013-9B39-0077-3BB13D904940}"/>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65D035C7-7CA9-BF91-B50C-2A488366B827}"/>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0543A3A8-6C34-3271-15CB-100603CEFD45}"/>
              </a:ext>
            </a:extLst>
          </p:cNvPr>
          <p:cNvSpPr/>
          <p:nvPr/>
        </p:nvSpPr>
        <p:spPr>
          <a:xfrm rot="-2568255">
            <a:off x="3799915" y="2125769"/>
            <a:ext cx="204858" cy="170673"/>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C73C015D-F069-179C-08F6-976C34650373}"/>
              </a:ext>
            </a:extLst>
          </p:cNvPr>
          <p:cNvSpPr/>
          <p:nvPr/>
        </p:nvSpPr>
        <p:spPr>
          <a:xfrm rot="20897898">
            <a:off x="3470683" y="2762502"/>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A1CD757F-6721-69BB-220B-6A2AC2022694}"/>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981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577" b="1"/>
              <a:t>Indiana’s New Diploma &amp; Seals</a:t>
            </a:r>
            <a:r>
              <a:rPr lang="en"/>
              <a:t> </a:t>
            </a:r>
            <a:endParaRPr/>
          </a:p>
        </p:txBody>
      </p:sp>
      <p:sp>
        <p:nvSpPr>
          <p:cNvPr id="358" name="Google Shape;358;p49"/>
          <p:cNvSpPr txBox="1">
            <a:spLocks noGrp="1"/>
          </p:cNvSpPr>
          <p:nvPr>
            <p:ph type="body" idx="4294967295"/>
          </p:nvPr>
        </p:nvSpPr>
        <p:spPr>
          <a:xfrm>
            <a:off x="311699" y="1352250"/>
            <a:ext cx="8520601" cy="31608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Clr>
                <a:srgbClr val="04506B"/>
              </a:buClr>
              <a:buSzPts val="2400"/>
              <a:buChar char="●"/>
            </a:pPr>
            <a:r>
              <a:rPr lang="en" sz="2400" dirty="0">
                <a:solidFill>
                  <a:srgbClr val="04506B"/>
                </a:solidFill>
              </a:rPr>
              <a:t>Indiana now offers a flexible diploma beginning with the class of 2029, but some students can earn the diploma now if their school has opted in to offer it now.</a:t>
            </a:r>
            <a:endParaRPr sz="2400" dirty="0">
              <a:solidFill>
                <a:srgbClr val="04506B"/>
              </a:solidFill>
            </a:endParaRPr>
          </a:p>
          <a:p>
            <a:pPr marL="457200" lvl="0" indent="-381000" algn="l" rtl="0">
              <a:spcBef>
                <a:spcPts val="1200"/>
              </a:spcBef>
              <a:spcAft>
                <a:spcPts val="0"/>
              </a:spcAft>
              <a:buClr>
                <a:srgbClr val="04506B"/>
              </a:buClr>
              <a:buSzPts val="2400"/>
              <a:buChar char="●"/>
            </a:pPr>
            <a:r>
              <a:rPr lang="en" sz="2400" dirty="0">
                <a:solidFill>
                  <a:srgbClr val="04506B"/>
                </a:solidFill>
              </a:rPr>
              <a:t>Students must complete:</a:t>
            </a:r>
            <a:endParaRPr sz="2400" dirty="0">
              <a:solidFill>
                <a:srgbClr val="04506B"/>
              </a:solidFill>
            </a:endParaRPr>
          </a:p>
          <a:p>
            <a:pPr marL="914400" lvl="1" indent="-381000" algn="l" rtl="0">
              <a:spcBef>
                <a:spcPts val="0"/>
              </a:spcBef>
              <a:spcAft>
                <a:spcPts val="0"/>
              </a:spcAft>
              <a:buClr>
                <a:srgbClr val="04506B"/>
              </a:buClr>
              <a:buSzPts val="2400"/>
              <a:buChar char="○"/>
            </a:pPr>
            <a:r>
              <a:rPr lang="en" sz="2400" b="1" dirty="0">
                <a:solidFill>
                  <a:srgbClr val="04506B"/>
                </a:solidFill>
              </a:rPr>
              <a:t>Foundational Core Courses</a:t>
            </a:r>
            <a:endParaRPr sz="2400" b="1" dirty="0">
              <a:solidFill>
                <a:srgbClr val="04506B"/>
              </a:solidFill>
            </a:endParaRPr>
          </a:p>
          <a:p>
            <a:pPr>
              <a:buClr>
                <a:srgbClr val="04506B"/>
              </a:buClr>
              <a:buSzPts val="2400"/>
            </a:pPr>
            <a:r>
              <a:rPr lang="en" sz="2400" dirty="0">
                <a:solidFill>
                  <a:srgbClr val="04506B"/>
                </a:solidFill>
              </a:rPr>
              <a:t>Students have the flexibility to complete:</a:t>
            </a:r>
            <a:endParaRPr lang="en" sz="2400" b="1" dirty="0">
              <a:solidFill>
                <a:srgbClr val="04506B"/>
              </a:solidFill>
            </a:endParaRPr>
          </a:p>
          <a:p>
            <a:pPr lvl="1" indent="-381000">
              <a:lnSpc>
                <a:spcPct val="114999"/>
              </a:lnSpc>
              <a:buClr>
                <a:srgbClr val="04506B"/>
              </a:buClr>
              <a:buSzPts val="2400"/>
            </a:pPr>
            <a:r>
              <a:rPr lang="en" sz="2400" b="1" dirty="0">
                <a:solidFill>
                  <a:srgbClr val="04506B"/>
                </a:solidFill>
              </a:rPr>
              <a:t>Readiness Seals – </a:t>
            </a:r>
            <a:r>
              <a:rPr lang="en" sz="2400" dirty="0">
                <a:solidFill>
                  <a:srgbClr val="04506B"/>
                </a:solidFill>
              </a:rPr>
              <a:t>Enrollment, Employment, or Enlistment</a:t>
            </a:r>
            <a:endParaRPr sz="2400" b="1" dirty="0">
              <a:solidFill>
                <a:srgbClr val="04506B"/>
              </a:solidFill>
            </a:endParaRPr>
          </a:p>
          <a:p>
            <a:pPr marL="0" lvl="0" indent="0" algn="l" rtl="0">
              <a:spcBef>
                <a:spcPts val="1200"/>
              </a:spcBef>
              <a:spcAft>
                <a:spcPts val="1200"/>
              </a:spcAft>
              <a:buNone/>
            </a:pPr>
            <a:endParaRPr dirty="0">
              <a:solidFill>
                <a:srgbClr val="04506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2" name="Rectangle 1">
            <a:extLst>
              <a:ext uri="{FF2B5EF4-FFF2-40B4-BE49-F238E27FC236}">
                <a16:creationId xmlns:a16="http://schemas.microsoft.com/office/drawing/2014/main" id="{4A531EB9-A46D-8A5E-FD5B-36C954266DC7}"/>
              </a:ext>
            </a:extLst>
          </p:cNvPr>
          <p:cNvSpPr/>
          <p:nvPr/>
        </p:nvSpPr>
        <p:spPr>
          <a:xfrm>
            <a:off x="2829600" y="0"/>
            <a:ext cx="17424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Google Shape;363;p50"/>
          <p:cNvSpPr txBox="1">
            <a:spLocks noGrp="1"/>
          </p:cNvSpPr>
          <p:nvPr>
            <p:ph type="title"/>
          </p:nvPr>
        </p:nvSpPr>
        <p:spPr>
          <a:xfrm>
            <a:off x="311725" y="500925"/>
            <a:ext cx="2395475"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Indiana Diploma </a:t>
            </a:r>
            <a:endParaRPr b="1" dirty="0"/>
          </a:p>
          <a:p>
            <a:pPr marL="0" lvl="0" indent="0" algn="l" rtl="0">
              <a:spcBef>
                <a:spcPts val="0"/>
              </a:spcBef>
              <a:spcAft>
                <a:spcPts val="0"/>
              </a:spcAft>
              <a:buNone/>
            </a:pPr>
            <a:r>
              <a:rPr lang="en" b="1" dirty="0"/>
              <a:t>Readiness Seals </a:t>
            </a:r>
            <a:endParaRPr b="1" dirty="0"/>
          </a:p>
        </p:txBody>
      </p:sp>
      <p:pic>
        <p:nvPicPr>
          <p:cNvPr id="364" name="Google Shape;364;p50" title="Screenshot 2025-08-11 085433.png">
            <a:hlinkClick r:id="rId3"/>
          </p:cNvPr>
          <p:cNvPicPr preferRelativeResize="0"/>
          <p:nvPr/>
        </p:nvPicPr>
        <p:blipFill>
          <a:blip r:embed="rId4">
            <a:alphaModFix/>
          </a:blip>
          <a:stretch>
            <a:fillRect/>
          </a:stretch>
        </p:blipFill>
        <p:spPr>
          <a:xfrm>
            <a:off x="3047801" y="500925"/>
            <a:ext cx="5784474" cy="3829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t>Diploma &amp; Seals Jigsaw Activity </a:t>
            </a:r>
            <a:endParaRPr sz="3200" b="1"/>
          </a:p>
        </p:txBody>
      </p:sp>
      <p:sp>
        <p:nvSpPr>
          <p:cNvPr id="370" name="Google Shape;370;p51"/>
          <p:cNvSpPr txBox="1">
            <a:spLocks noGrp="1"/>
          </p:cNvSpPr>
          <p:nvPr>
            <p:ph type="body" idx="1"/>
          </p:nvPr>
        </p:nvSpPr>
        <p:spPr>
          <a:xfrm>
            <a:off x="4619800" y="1872900"/>
            <a:ext cx="4110800" cy="264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 </a:t>
            </a:r>
            <a:r>
              <a:rPr lang="en" sz="2000" b="1" dirty="0"/>
              <a:t>Experts: </a:t>
            </a:r>
            <a:r>
              <a:rPr lang="en" sz="2000" dirty="0"/>
              <a:t>Students gather by topic, read, discuss, and summarize</a:t>
            </a:r>
            <a:r>
              <a:rPr lang="en" sz="2000" b="1" dirty="0"/>
              <a:t> </a:t>
            </a:r>
            <a:r>
              <a:rPr lang="en" sz="2000" dirty="0"/>
              <a:t>key points</a:t>
            </a:r>
            <a:endParaRPr sz="2000" dirty="0"/>
          </a:p>
          <a:p>
            <a:pPr marL="0" lvl="0" indent="0" algn="l" rtl="0">
              <a:spcBef>
                <a:spcPts val="1200"/>
              </a:spcBef>
              <a:spcAft>
                <a:spcPts val="1200"/>
              </a:spcAft>
              <a:buClr>
                <a:schemeClr val="dk1"/>
              </a:buClr>
              <a:buSzPts val="1100"/>
              <a:buFont typeface="Arial"/>
              <a:buNone/>
            </a:pPr>
            <a:r>
              <a:rPr lang="en" sz="2000" dirty="0"/>
              <a:t>🧩 </a:t>
            </a:r>
            <a:r>
              <a:rPr lang="en" sz="2000" b="1" dirty="0"/>
              <a:t>Group Reflection:</a:t>
            </a:r>
            <a:r>
              <a:rPr lang="en" sz="2000" dirty="0"/>
              <a:t> Students create a visual/written/slide summary of New IN Diploma &amp; Seals</a:t>
            </a:r>
            <a:endParaRPr sz="2000" dirty="0"/>
          </a:p>
        </p:txBody>
      </p:sp>
      <p:sp>
        <p:nvSpPr>
          <p:cNvPr id="372" name="Google Shape;372;p51"/>
          <p:cNvSpPr txBox="1"/>
          <p:nvPr/>
        </p:nvSpPr>
        <p:spPr>
          <a:xfrm>
            <a:off x="111926" y="1464025"/>
            <a:ext cx="4516500" cy="282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04506B"/>
                </a:solidFill>
                <a:latin typeface="Roboto"/>
                <a:ea typeface="Roboto"/>
                <a:cs typeface="Roboto"/>
                <a:sym typeface="Roboto"/>
              </a:rPr>
              <a:t> Expert Topics:</a:t>
            </a:r>
            <a:endParaRPr sz="2200" b="1">
              <a:solidFill>
                <a:srgbClr val="04506B"/>
              </a:solidFill>
              <a:latin typeface="Roboto"/>
              <a:ea typeface="Roboto"/>
              <a:cs typeface="Roboto"/>
              <a:sym typeface="Roboto"/>
            </a:endParaRPr>
          </a:p>
          <a:p>
            <a:pPr marL="457200" lvl="0" indent="-342900" algn="l" rtl="0">
              <a:spcBef>
                <a:spcPts val="1000"/>
              </a:spcBef>
              <a:spcAft>
                <a:spcPts val="0"/>
              </a:spcAft>
              <a:buClr>
                <a:srgbClr val="04506B"/>
              </a:buClr>
              <a:buSzPts val="1800"/>
              <a:buFont typeface="Roboto"/>
              <a:buAutoNum type="arabicPeriod"/>
            </a:pPr>
            <a:r>
              <a:rPr lang="en" sz="1800">
                <a:solidFill>
                  <a:srgbClr val="04506B"/>
                </a:solidFill>
                <a:latin typeface="Roboto"/>
                <a:ea typeface="Roboto"/>
                <a:cs typeface="Roboto"/>
                <a:sym typeface="Roboto"/>
              </a:rPr>
              <a:t>Foundation Requirements (core subjects/credits)</a:t>
            </a:r>
            <a:endParaRPr sz="1800">
              <a:solidFill>
                <a:srgbClr val="04506B"/>
              </a:solidFill>
              <a:latin typeface="Roboto"/>
              <a:ea typeface="Roboto"/>
              <a:cs typeface="Roboto"/>
              <a:sym typeface="Roboto"/>
            </a:endParaRPr>
          </a:p>
          <a:p>
            <a:pPr marL="457200" lvl="0" indent="-342900" algn="l" rtl="0">
              <a:spcBef>
                <a:spcPts val="1000"/>
              </a:spcBef>
              <a:spcAft>
                <a:spcPts val="0"/>
              </a:spcAft>
              <a:buClr>
                <a:srgbClr val="04506B"/>
              </a:buClr>
              <a:buSzPts val="1800"/>
              <a:buFont typeface="Roboto"/>
              <a:buAutoNum type="arabicPeriod"/>
            </a:pPr>
            <a:r>
              <a:rPr lang="en" sz="1800">
                <a:solidFill>
                  <a:srgbClr val="04506B"/>
                </a:solidFill>
                <a:latin typeface="Roboto"/>
                <a:ea typeface="Roboto"/>
                <a:cs typeface="Roboto"/>
                <a:sym typeface="Roboto"/>
              </a:rPr>
              <a:t>Technical/Academic Specializations</a:t>
            </a:r>
            <a:endParaRPr sz="1800">
              <a:solidFill>
                <a:srgbClr val="04506B"/>
              </a:solidFill>
              <a:latin typeface="Roboto"/>
              <a:ea typeface="Roboto"/>
              <a:cs typeface="Roboto"/>
              <a:sym typeface="Roboto"/>
            </a:endParaRPr>
          </a:p>
          <a:p>
            <a:pPr marL="457200" lvl="0" indent="-342900" algn="l" rtl="0">
              <a:spcBef>
                <a:spcPts val="1000"/>
              </a:spcBef>
              <a:spcAft>
                <a:spcPts val="0"/>
              </a:spcAft>
              <a:buClr>
                <a:srgbClr val="04506B"/>
              </a:buClr>
              <a:buSzPts val="1800"/>
              <a:buFont typeface="Roboto"/>
              <a:buAutoNum type="arabicPeriod"/>
            </a:pPr>
            <a:r>
              <a:rPr lang="en" sz="1800">
                <a:solidFill>
                  <a:srgbClr val="04506B"/>
                </a:solidFill>
                <a:latin typeface="Roboto"/>
                <a:ea typeface="Roboto"/>
                <a:cs typeface="Roboto"/>
                <a:sym typeface="Roboto"/>
              </a:rPr>
              <a:t>Enrollment Honors Seal</a:t>
            </a:r>
            <a:endParaRPr sz="1800">
              <a:solidFill>
                <a:srgbClr val="04506B"/>
              </a:solidFill>
              <a:latin typeface="Roboto"/>
              <a:ea typeface="Roboto"/>
              <a:cs typeface="Roboto"/>
              <a:sym typeface="Roboto"/>
            </a:endParaRPr>
          </a:p>
          <a:p>
            <a:pPr marL="457200" lvl="0" indent="-342900" algn="l" rtl="0">
              <a:spcBef>
                <a:spcPts val="1000"/>
              </a:spcBef>
              <a:spcAft>
                <a:spcPts val="0"/>
              </a:spcAft>
              <a:buClr>
                <a:srgbClr val="04506B"/>
              </a:buClr>
              <a:buSzPts val="1800"/>
              <a:buFont typeface="Roboto"/>
              <a:buAutoNum type="arabicPeriod"/>
            </a:pPr>
            <a:r>
              <a:rPr lang="en" sz="1800">
                <a:solidFill>
                  <a:srgbClr val="04506B"/>
                </a:solidFill>
                <a:latin typeface="Roboto"/>
                <a:ea typeface="Roboto"/>
                <a:cs typeface="Roboto"/>
                <a:sym typeface="Roboto"/>
              </a:rPr>
              <a:t>Employment Honors Seal </a:t>
            </a:r>
            <a:endParaRPr sz="1800">
              <a:solidFill>
                <a:srgbClr val="04506B"/>
              </a:solidFill>
              <a:latin typeface="Roboto"/>
              <a:ea typeface="Roboto"/>
              <a:cs typeface="Roboto"/>
              <a:sym typeface="Roboto"/>
            </a:endParaRPr>
          </a:p>
          <a:p>
            <a:pPr marL="457200" lvl="0" indent="-342900" algn="l" rtl="0">
              <a:spcBef>
                <a:spcPts val="1000"/>
              </a:spcBef>
              <a:spcAft>
                <a:spcPts val="1000"/>
              </a:spcAft>
              <a:buClr>
                <a:srgbClr val="04506B"/>
              </a:buClr>
              <a:buSzPts val="1800"/>
              <a:buFont typeface="Roboto"/>
              <a:buAutoNum type="arabicPeriod"/>
            </a:pPr>
            <a:r>
              <a:rPr lang="en" sz="1800">
                <a:solidFill>
                  <a:srgbClr val="04506B"/>
                </a:solidFill>
                <a:latin typeface="Roboto"/>
                <a:ea typeface="Roboto"/>
                <a:cs typeface="Roboto"/>
                <a:sym typeface="Roboto"/>
              </a:rPr>
              <a:t>Enlistment &amp; Service Honors Seal</a:t>
            </a:r>
            <a:endParaRPr sz="2200">
              <a:solidFill>
                <a:srgbClr val="04506B"/>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500334" y="310551"/>
            <a:ext cx="8168091" cy="759124"/>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b="1" dirty="0"/>
              <a:t>In Your </a:t>
            </a:r>
            <a:r>
              <a:rPr lang="en" sz="3200" b="1" dirty="0"/>
              <a:t>Expert Group</a:t>
            </a:r>
            <a:r>
              <a:rPr lang="en" b="1" dirty="0"/>
              <a:t>…</a:t>
            </a:r>
            <a:endParaRPr sz="4900" dirty="0"/>
          </a:p>
        </p:txBody>
      </p:sp>
      <p:sp>
        <p:nvSpPr>
          <p:cNvPr id="378" name="Google Shape;378;p52"/>
          <p:cNvSpPr txBox="1">
            <a:spLocks noGrp="1"/>
          </p:cNvSpPr>
          <p:nvPr>
            <p:ph type="body" idx="1"/>
          </p:nvPr>
        </p:nvSpPr>
        <p:spPr>
          <a:xfrm>
            <a:off x="500335" y="1461600"/>
            <a:ext cx="7788866" cy="3268800"/>
          </a:xfrm>
          <a:prstGeom prst="rect">
            <a:avLst/>
          </a:prstGeom>
        </p:spPr>
        <p:txBody>
          <a:bodyPr spcFirstLastPara="1" wrap="square" lIns="91425" tIns="91425" rIns="91425" bIns="91425" anchor="t" anchorCtr="0">
            <a:noAutofit/>
          </a:bodyPr>
          <a:lstStyle/>
          <a:p>
            <a:pPr marL="342900" indent="-342900">
              <a:spcAft>
                <a:spcPts val="600"/>
              </a:spcAft>
              <a:buSzPct val="100000"/>
            </a:pPr>
            <a:r>
              <a:rPr lang="en" sz="2200" dirty="0">
                <a:solidFill>
                  <a:srgbClr val="04506B"/>
                </a:solidFill>
              </a:rPr>
              <a:t>Use both Diploma Seal resources to research your topic.</a:t>
            </a:r>
            <a:endParaRPr sz="2200" dirty="0">
              <a:solidFill>
                <a:srgbClr val="04506B"/>
              </a:solidFill>
            </a:endParaRPr>
          </a:p>
          <a:p>
            <a:pPr marL="342900" indent="-342900">
              <a:spcAft>
                <a:spcPts val="600"/>
              </a:spcAft>
              <a:buSzPct val="100000"/>
            </a:pPr>
            <a:r>
              <a:rPr lang="en" sz="2200" dirty="0">
                <a:solidFill>
                  <a:srgbClr val="04506B"/>
                </a:solidFill>
              </a:rPr>
              <a:t>Discuss with your team to identify the key points.</a:t>
            </a:r>
            <a:endParaRPr sz="2200" dirty="0">
              <a:solidFill>
                <a:srgbClr val="04506B"/>
              </a:solidFill>
            </a:endParaRPr>
          </a:p>
          <a:p>
            <a:pPr marL="342900" indent="-342900">
              <a:spcAft>
                <a:spcPts val="600"/>
              </a:spcAft>
              <a:buSzPct val="100000"/>
            </a:pPr>
            <a:r>
              <a:rPr lang="en" sz="2200" dirty="0">
                <a:solidFill>
                  <a:srgbClr val="04506B"/>
                </a:solidFill>
              </a:rPr>
              <a:t>Select a spokesperson from your group to share: </a:t>
            </a:r>
            <a:endParaRPr sz="2200" dirty="0">
              <a:solidFill>
                <a:srgbClr val="04506B"/>
              </a:solidFill>
            </a:endParaRPr>
          </a:p>
          <a:p>
            <a:pPr marL="690563" lvl="0" indent="-346075" algn="l" rtl="0">
              <a:spcAft>
                <a:spcPts val="600"/>
              </a:spcAft>
              <a:buClr>
                <a:srgbClr val="04506B"/>
              </a:buClr>
              <a:buSzPct val="100000"/>
              <a:buChar char="●"/>
              <a:tabLst>
                <a:tab pos="1027113" algn="l"/>
              </a:tabLst>
            </a:pPr>
            <a:r>
              <a:rPr lang="en" sz="2200" dirty="0">
                <a:solidFill>
                  <a:srgbClr val="04506B"/>
                </a:solidFill>
              </a:rPr>
              <a:t>Describe/summarize your topic.</a:t>
            </a:r>
            <a:endParaRPr sz="2200" dirty="0">
              <a:solidFill>
                <a:srgbClr val="04506B"/>
              </a:solidFill>
            </a:endParaRPr>
          </a:p>
          <a:p>
            <a:pPr marL="690563" lvl="0" indent="-346075" algn="l" rtl="0">
              <a:spcAft>
                <a:spcPts val="600"/>
              </a:spcAft>
              <a:buClr>
                <a:srgbClr val="04506B"/>
              </a:buClr>
              <a:buSzPct val="100000"/>
              <a:buChar char="●"/>
              <a:tabLst>
                <a:tab pos="1027113" algn="l"/>
              </a:tabLst>
            </a:pPr>
            <a:r>
              <a:rPr lang="en" sz="2200" dirty="0">
                <a:solidFill>
                  <a:srgbClr val="04506B"/>
                </a:solidFill>
              </a:rPr>
              <a:t>Why it matters to students?</a:t>
            </a:r>
            <a:endParaRPr sz="2200" dirty="0">
              <a:solidFill>
                <a:srgbClr val="04506B"/>
              </a:solidFill>
            </a:endParaRPr>
          </a:p>
          <a:p>
            <a:pPr marL="342900" indent="-342900">
              <a:spcAft>
                <a:spcPts val="600"/>
              </a:spcAft>
              <a:buSzPct val="100000"/>
            </a:pPr>
            <a:r>
              <a:rPr lang="en" sz="2200" dirty="0">
                <a:solidFill>
                  <a:srgbClr val="04506B"/>
                </a:solidFill>
              </a:rPr>
              <a:t>As a class, share how these topics completes a whole picture of the new Indiana Diploma. </a:t>
            </a:r>
            <a:endParaRPr sz="2200" b="1" dirty="0">
              <a:solidFill>
                <a:srgbClr val="04506B"/>
              </a:solidFill>
            </a:endParaRPr>
          </a:p>
        </p:txBody>
      </p:sp>
    </p:spTree>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010952A5-AD4C-74AD-FEB6-C019FAB8D72B}"/>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61EF4409-A078-708F-06A7-B2B2C687DA80}"/>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65CEE9D3-3968-C3FC-2579-4125BF2A22B5}"/>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93FE5835-7531-27FD-0F35-11A7C2FF0D8A}"/>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A4FAEFB5-9C7F-E854-EED0-BCD0AB14DBF5}"/>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B153D966-1945-9C80-1FAF-A54359801292}"/>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660581B8-35C1-038B-DE4D-369063D97540}"/>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D327B144-5893-320C-7510-44061BFD3A39}"/>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CD7017AA-DF14-053C-B9A6-8D31F1E13E08}"/>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1CEAF6C3-81D1-800E-DA58-E9BFB676FB1B}"/>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D1D2149B-0369-36DE-2494-D123DEB5AE75}"/>
              </a:ext>
            </a:extLst>
          </p:cNvPr>
          <p:cNvSpPr/>
          <p:nvPr/>
        </p:nvSpPr>
        <p:spPr>
          <a:xfrm rot="-2700000">
            <a:off x="3524715" y="1598892"/>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CA3594F8-5E6B-0076-9F49-445F0D42DDDF}"/>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C466CB08-F323-7FAC-1096-31736B306773}"/>
              </a:ext>
            </a:extLst>
          </p:cNvPr>
          <p:cNvSpPr/>
          <p:nvPr/>
        </p:nvSpPr>
        <p:spPr>
          <a:xfrm rot="-2700000">
            <a:off x="2613151" y="1160018"/>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A649307C-E48E-1BA8-879B-06ED84CB252E}"/>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83BA183B-D389-C2D0-2763-4C7DCAE14694}"/>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FD091093-805D-B28F-283B-B9F7A0E20C97}"/>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C467C3F7-66D5-0E86-D4E0-57D411E41615}"/>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BC858A16-717A-C1C8-2A3C-1AD900F90D0C}"/>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BE3BE802-ACD4-D01A-DC08-257462DF0F86}"/>
              </a:ext>
            </a:extLst>
          </p:cNvPr>
          <p:cNvSpPr/>
          <p:nvPr/>
        </p:nvSpPr>
        <p:spPr>
          <a:xfrm rot="-2568255">
            <a:off x="3799915" y="2125769"/>
            <a:ext cx="204858" cy="170673"/>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0089E2CE-92C7-A1D3-B130-FFEC60CF1BCA}"/>
              </a:ext>
            </a:extLst>
          </p:cNvPr>
          <p:cNvSpPr/>
          <p:nvPr/>
        </p:nvSpPr>
        <p:spPr>
          <a:xfrm rot="20897898">
            <a:off x="2095707" y="2157320"/>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2F56F056-1A5B-6A4F-788F-0707CF16672E}"/>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909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t>Reflect on elementary school…</a:t>
            </a:r>
            <a:endParaRPr sz="3220"/>
          </a:p>
        </p:txBody>
      </p:sp>
      <p:sp>
        <p:nvSpPr>
          <p:cNvPr id="132" name="Google Shape;132;p27"/>
          <p:cNvSpPr txBox="1">
            <a:spLocks noGrp="1"/>
          </p:cNvSpPr>
          <p:nvPr>
            <p:ph type="body" idx="1"/>
          </p:nvPr>
        </p:nvSpPr>
        <p:spPr>
          <a:xfrm>
            <a:off x="342650" y="1462500"/>
            <a:ext cx="3999900" cy="307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700" i="1" dirty="0">
                <a:solidFill>
                  <a:srgbClr val="04506B"/>
                </a:solidFill>
              </a:rPr>
              <a:t>What was your answer when someone asked, “</a:t>
            </a:r>
            <a:r>
              <a:rPr lang="en" sz="2700" b="1" i="1" dirty="0">
                <a:solidFill>
                  <a:srgbClr val="04506B"/>
                </a:solidFill>
              </a:rPr>
              <a:t>What do you want to be when you grow up?</a:t>
            </a:r>
            <a:r>
              <a:rPr lang="en" sz="2700" i="1" dirty="0">
                <a:solidFill>
                  <a:srgbClr val="04506B"/>
                </a:solidFill>
              </a:rPr>
              <a:t>”</a:t>
            </a:r>
            <a:r>
              <a:rPr lang="en" sz="2700" dirty="0">
                <a:solidFill>
                  <a:srgbClr val="04506B"/>
                </a:solidFill>
                <a:latin typeface="Century Gothic"/>
                <a:ea typeface="Century Gothic"/>
                <a:cs typeface="Century Gothic"/>
                <a:sym typeface="Century Gothic"/>
              </a:rPr>
              <a:t> </a:t>
            </a:r>
            <a:endParaRPr sz="2700" dirty="0">
              <a:solidFill>
                <a:srgbClr val="04506B"/>
              </a:solidFill>
              <a:latin typeface="Century Gothic"/>
              <a:ea typeface="Century Gothic"/>
              <a:cs typeface="Century Gothic"/>
              <a:sym typeface="Century Gothic"/>
            </a:endParaRPr>
          </a:p>
          <a:p>
            <a:pPr marL="0" lvl="0" indent="0" algn="l" rtl="0">
              <a:lnSpc>
                <a:spcPct val="100000"/>
              </a:lnSpc>
              <a:spcBef>
                <a:spcPts val="1000"/>
              </a:spcBef>
              <a:spcAft>
                <a:spcPts val="0"/>
              </a:spcAft>
              <a:buNone/>
            </a:pPr>
            <a:endParaRPr sz="600" dirty="0">
              <a:solidFill>
                <a:srgbClr val="04506B"/>
              </a:solidFill>
              <a:latin typeface="Century Gothic"/>
              <a:ea typeface="Century Gothic"/>
              <a:cs typeface="Century Gothic"/>
              <a:sym typeface="Century Gothic"/>
            </a:endParaRPr>
          </a:p>
          <a:p>
            <a:pPr marL="0" lvl="0" indent="0" algn="l" rtl="0">
              <a:lnSpc>
                <a:spcPct val="100000"/>
              </a:lnSpc>
              <a:spcBef>
                <a:spcPts val="1000"/>
              </a:spcBef>
              <a:spcAft>
                <a:spcPts val="1000"/>
              </a:spcAft>
              <a:buClr>
                <a:schemeClr val="dk1"/>
              </a:buClr>
              <a:buSzPts val="1100"/>
              <a:buFont typeface="Arial"/>
              <a:buNone/>
            </a:pPr>
            <a:r>
              <a:rPr lang="en" sz="2700" i="1" dirty="0">
                <a:solidFill>
                  <a:srgbClr val="04506B"/>
                </a:solidFill>
              </a:rPr>
              <a:t>Is that the same goal you have now or has it changed?</a:t>
            </a:r>
            <a:endParaRPr sz="3000" i="1" dirty="0">
              <a:solidFill>
                <a:srgbClr val="04506B"/>
              </a:solidFill>
            </a:endParaRPr>
          </a:p>
        </p:txBody>
      </p:sp>
      <p:pic>
        <p:nvPicPr>
          <p:cNvPr id="133" name="Google Shape;133;p27" title="nathan-cima-Qw6wa96IvvQ-unsplash.jpg"/>
          <p:cNvPicPr preferRelativeResize="0"/>
          <p:nvPr/>
        </p:nvPicPr>
        <p:blipFill rotWithShape="1">
          <a:blip r:embed="rId3">
            <a:alphaModFix/>
          </a:blip>
          <a:srcRect r="30079" b="6655"/>
          <a:stretch/>
        </p:blipFill>
        <p:spPr>
          <a:xfrm>
            <a:off x="5266400" y="1274400"/>
            <a:ext cx="3877601" cy="38691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a:buSzPts val="990"/>
            </a:pPr>
            <a:r>
              <a:rPr lang="en" b="1" dirty="0"/>
              <a:t>What are Credentials of Value (CoV)?</a:t>
            </a:r>
            <a:endParaRPr sz="3220" b="1" dirty="0"/>
          </a:p>
        </p:txBody>
      </p:sp>
      <p:sp>
        <p:nvSpPr>
          <p:cNvPr id="408" name="Google Shape;408;p54"/>
          <p:cNvSpPr txBox="1">
            <a:spLocks noGrp="1"/>
          </p:cNvSpPr>
          <p:nvPr>
            <p:ph type="body" idx="1"/>
          </p:nvPr>
        </p:nvSpPr>
        <p:spPr>
          <a:xfrm>
            <a:off x="4665875" y="328125"/>
            <a:ext cx="4166400" cy="4098600"/>
          </a:xfrm>
          <a:prstGeom prst="rect">
            <a:avLst/>
          </a:prstGeom>
        </p:spPr>
        <p:txBody>
          <a:bodyPr spcFirstLastPara="1" wrap="square" lIns="91425" tIns="91425" rIns="91425" bIns="91425" anchor="t" anchorCtr="0">
            <a:noAutofit/>
          </a:bodyPr>
          <a:lstStyle/>
          <a:p>
            <a:pPr marL="457200" lvl="0" indent="-393700" algn="l" rtl="0">
              <a:spcBef>
                <a:spcPts val="1200"/>
              </a:spcBef>
              <a:spcAft>
                <a:spcPts val="0"/>
              </a:spcAft>
              <a:buClr>
                <a:srgbClr val="04506B"/>
              </a:buClr>
              <a:buSzPts val="2600"/>
              <a:buChar char="●"/>
            </a:pPr>
            <a:r>
              <a:rPr lang="en" sz="2600" dirty="0">
                <a:solidFill>
                  <a:srgbClr val="04506B"/>
                </a:solidFill>
              </a:rPr>
              <a:t>A certification, license, or recognized training</a:t>
            </a:r>
            <a:br>
              <a:rPr lang="en" sz="2600" dirty="0">
                <a:solidFill>
                  <a:srgbClr val="04506B"/>
                </a:solidFill>
              </a:rPr>
            </a:br>
            <a:r>
              <a:rPr lang="en" sz="1400" dirty="0">
                <a:solidFill>
                  <a:srgbClr val="04506B"/>
                </a:solidFill>
              </a:rPr>
              <a:t> </a:t>
            </a:r>
            <a:endParaRPr sz="2600" dirty="0">
              <a:solidFill>
                <a:srgbClr val="04506B"/>
              </a:solidFill>
            </a:endParaRPr>
          </a:p>
          <a:p>
            <a:pPr marL="457200" lvl="0" indent="-393700" algn="l" rtl="0">
              <a:spcBef>
                <a:spcPts val="0"/>
              </a:spcBef>
              <a:spcAft>
                <a:spcPts val="0"/>
              </a:spcAft>
              <a:buClr>
                <a:srgbClr val="04506B"/>
              </a:buClr>
              <a:buSzPts val="2600"/>
              <a:buChar char="●"/>
            </a:pPr>
            <a:r>
              <a:rPr lang="en" sz="2600" dirty="0">
                <a:solidFill>
                  <a:srgbClr val="04506B"/>
                </a:solidFill>
              </a:rPr>
              <a:t>Aligned to a </a:t>
            </a:r>
            <a:r>
              <a:rPr lang="en" sz="2600" b="1" dirty="0">
                <a:solidFill>
                  <a:srgbClr val="04506B"/>
                </a:solidFill>
              </a:rPr>
              <a:t>high-wage, high-demand career</a:t>
            </a:r>
            <a:br>
              <a:rPr lang="en" sz="2600" b="1" dirty="0">
                <a:solidFill>
                  <a:srgbClr val="04506B"/>
                </a:solidFill>
              </a:rPr>
            </a:br>
            <a:r>
              <a:rPr lang="en" sz="1400" b="1" dirty="0">
                <a:solidFill>
                  <a:srgbClr val="04506B"/>
                </a:solidFill>
              </a:rPr>
              <a:t> </a:t>
            </a:r>
            <a:endParaRPr sz="2600" b="1" dirty="0">
              <a:solidFill>
                <a:srgbClr val="04506B"/>
              </a:solidFill>
            </a:endParaRPr>
          </a:p>
          <a:p>
            <a:pPr marL="457200" lvl="0" indent="-393700" algn="l" rtl="0">
              <a:spcBef>
                <a:spcPts val="0"/>
              </a:spcBef>
              <a:spcAft>
                <a:spcPts val="0"/>
              </a:spcAft>
              <a:buClr>
                <a:srgbClr val="04506B"/>
              </a:buClr>
              <a:buSzPts val="2600"/>
              <a:buChar char="●"/>
            </a:pPr>
            <a:r>
              <a:rPr lang="en" sz="2600" dirty="0">
                <a:solidFill>
                  <a:srgbClr val="04506B"/>
                </a:solidFill>
              </a:rPr>
              <a:t>Often </a:t>
            </a:r>
            <a:r>
              <a:rPr lang="en" sz="2600" b="1" dirty="0">
                <a:solidFill>
                  <a:srgbClr val="04506B"/>
                </a:solidFill>
              </a:rPr>
              <a:t>earned while in high school</a:t>
            </a:r>
            <a:r>
              <a:rPr lang="en" sz="2600" dirty="0">
                <a:solidFill>
                  <a:srgbClr val="04506B"/>
                </a:solidFill>
              </a:rPr>
              <a:t> through your CTE pathway</a:t>
            </a:r>
            <a:endParaRPr sz="2600" dirty="0">
              <a:solidFill>
                <a:srgbClr val="04506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3211" b="1"/>
              <a:t>Benefits of Diploma + CTE + Credentials</a:t>
            </a:r>
            <a:r>
              <a:rPr lang="en" sz="2511"/>
              <a:t> </a:t>
            </a:r>
            <a:endParaRPr sz="3700"/>
          </a:p>
        </p:txBody>
      </p:sp>
      <p:sp>
        <p:nvSpPr>
          <p:cNvPr id="414" name="Google Shape;414;p55"/>
          <p:cNvSpPr txBox="1">
            <a:spLocks noGrp="1"/>
          </p:cNvSpPr>
          <p:nvPr>
            <p:ph type="body" idx="2"/>
          </p:nvPr>
        </p:nvSpPr>
        <p:spPr>
          <a:xfrm>
            <a:off x="4832400" y="1505700"/>
            <a:ext cx="3999900" cy="2871900"/>
          </a:xfrm>
          <a:prstGeom prst="rect">
            <a:avLst/>
          </a:prstGeom>
        </p:spPr>
        <p:txBody>
          <a:bodyPr spcFirstLastPara="1" wrap="square" lIns="91425" tIns="91425" rIns="91425" bIns="91425" anchor="t" anchorCtr="0">
            <a:normAutofit fontScale="85000" lnSpcReduction="20000"/>
          </a:bodyPr>
          <a:lstStyle/>
          <a:p>
            <a:pPr marL="457200" lvl="0" indent="-368300" algn="l" rtl="0">
              <a:lnSpc>
                <a:spcPct val="120000"/>
              </a:lnSpc>
              <a:spcBef>
                <a:spcPts val="600"/>
              </a:spcBef>
              <a:spcAft>
                <a:spcPts val="0"/>
              </a:spcAft>
              <a:buClr>
                <a:srgbClr val="04506B"/>
              </a:buClr>
              <a:buSzPts val="2200"/>
              <a:buChar char="●"/>
            </a:pPr>
            <a:r>
              <a:rPr lang="en" sz="2200" dirty="0">
                <a:solidFill>
                  <a:srgbClr val="04506B"/>
                </a:solidFill>
              </a:rPr>
              <a:t>Rigorous </a:t>
            </a:r>
            <a:r>
              <a:rPr lang="en" sz="2200" b="1" dirty="0">
                <a:solidFill>
                  <a:srgbClr val="04506B"/>
                </a:solidFill>
              </a:rPr>
              <a:t>skill development</a:t>
            </a:r>
            <a:endParaRPr sz="2200" b="1" dirty="0">
              <a:solidFill>
                <a:srgbClr val="04506B"/>
              </a:solidFill>
            </a:endParaRPr>
          </a:p>
          <a:p>
            <a:pPr marL="457200" lvl="0" indent="-368300" algn="l" rtl="0">
              <a:lnSpc>
                <a:spcPct val="120000"/>
              </a:lnSpc>
              <a:spcBef>
                <a:spcPts val="600"/>
              </a:spcBef>
              <a:spcAft>
                <a:spcPts val="0"/>
              </a:spcAft>
              <a:buClr>
                <a:srgbClr val="04506B"/>
              </a:buClr>
              <a:buSzPts val="2200"/>
              <a:buChar char="●"/>
            </a:pPr>
            <a:r>
              <a:rPr lang="en" sz="2200" b="1" dirty="0">
                <a:solidFill>
                  <a:srgbClr val="04506B"/>
                </a:solidFill>
              </a:rPr>
              <a:t>Stackable credentials</a:t>
            </a:r>
            <a:r>
              <a:rPr lang="en" sz="2200" dirty="0">
                <a:solidFill>
                  <a:srgbClr val="04506B"/>
                </a:solidFill>
              </a:rPr>
              <a:t> and </a:t>
            </a:r>
            <a:r>
              <a:rPr lang="en" sz="2200" b="1" dirty="0">
                <a:solidFill>
                  <a:srgbClr val="04506B"/>
                </a:solidFill>
              </a:rPr>
              <a:t>dual credit</a:t>
            </a:r>
            <a:r>
              <a:rPr lang="en" sz="2200" dirty="0">
                <a:solidFill>
                  <a:srgbClr val="04506B"/>
                </a:solidFill>
              </a:rPr>
              <a:t> opportunities</a:t>
            </a:r>
            <a:endParaRPr sz="2200" dirty="0">
              <a:solidFill>
                <a:srgbClr val="04506B"/>
              </a:solidFill>
            </a:endParaRPr>
          </a:p>
          <a:p>
            <a:pPr marL="457200" lvl="0" indent="-368300" algn="l" rtl="0">
              <a:lnSpc>
                <a:spcPct val="120000"/>
              </a:lnSpc>
              <a:spcBef>
                <a:spcPts val="600"/>
              </a:spcBef>
              <a:spcAft>
                <a:spcPts val="0"/>
              </a:spcAft>
              <a:buClr>
                <a:srgbClr val="04506B"/>
              </a:buClr>
              <a:buSzPts val="2200"/>
              <a:buChar char="●"/>
            </a:pPr>
            <a:r>
              <a:rPr lang="en" sz="2200" dirty="0">
                <a:solidFill>
                  <a:srgbClr val="04506B"/>
                </a:solidFill>
              </a:rPr>
              <a:t>Clear </a:t>
            </a:r>
            <a:r>
              <a:rPr lang="en" sz="2200" b="1" dirty="0">
                <a:solidFill>
                  <a:srgbClr val="04506B"/>
                </a:solidFill>
              </a:rPr>
              <a:t>pathway alignment</a:t>
            </a:r>
            <a:r>
              <a:rPr lang="en" sz="2200" dirty="0">
                <a:solidFill>
                  <a:srgbClr val="04506B"/>
                </a:solidFill>
              </a:rPr>
              <a:t> with postsecondary programs and career fields</a:t>
            </a:r>
            <a:endParaRPr sz="2200" dirty="0">
              <a:solidFill>
                <a:srgbClr val="04506B"/>
              </a:solidFill>
            </a:endParaRPr>
          </a:p>
          <a:p>
            <a:pPr marL="457200" lvl="0" indent="-368300" algn="l" rtl="0">
              <a:lnSpc>
                <a:spcPct val="120000"/>
              </a:lnSpc>
              <a:spcBef>
                <a:spcPts val="600"/>
              </a:spcBef>
              <a:spcAft>
                <a:spcPts val="0"/>
              </a:spcAft>
              <a:buClr>
                <a:srgbClr val="04506B"/>
              </a:buClr>
              <a:buSzPts val="2200"/>
              <a:buChar char="●"/>
            </a:pPr>
            <a:r>
              <a:rPr lang="en" sz="2200" b="1" dirty="0">
                <a:solidFill>
                  <a:srgbClr val="04506B"/>
                </a:solidFill>
              </a:rPr>
              <a:t>NLPS ensures credentials are not random</a:t>
            </a:r>
            <a:endParaRPr sz="2200" b="1" dirty="0">
              <a:solidFill>
                <a:srgbClr val="04506B"/>
              </a:solidFill>
            </a:endParaRPr>
          </a:p>
        </p:txBody>
      </p:sp>
      <p:sp>
        <p:nvSpPr>
          <p:cNvPr id="415" name="Google Shape;415;p55"/>
          <p:cNvSpPr txBox="1"/>
          <p:nvPr/>
        </p:nvSpPr>
        <p:spPr>
          <a:xfrm>
            <a:off x="138900" y="4537827"/>
            <a:ext cx="88662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300" b="1" i="1">
                <a:solidFill>
                  <a:srgbClr val="04506B"/>
                </a:solidFill>
                <a:latin typeface="Calibri"/>
                <a:ea typeface="Calibri"/>
                <a:cs typeface="Calibri"/>
                <a:sym typeface="Calibri"/>
              </a:rPr>
              <a:t>Begin thinking about your own strategic pathway toward future success in–enrollment, employment, and/or enlistment.</a:t>
            </a:r>
            <a:endParaRPr sz="2000" b="1" i="1">
              <a:solidFill>
                <a:srgbClr val="04506B"/>
              </a:solidFill>
              <a:latin typeface="Calibri"/>
              <a:ea typeface="Calibri"/>
              <a:cs typeface="Calibri"/>
              <a:sym typeface="Calibri"/>
            </a:endParaRPr>
          </a:p>
        </p:txBody>
      </p:sp>
      <p:pic>
        <p:nvPicPr>
          <p:cNvPr id="416" name="Google Shape;416;p55" title="thisisengineering-TeJZ3CGZXRw-unsplash.jpg"/>
          <p:cNvPicPr preferRelativeResize="0"/>
          <p:nvPr/>
        </p:nvPicPr>
        <p:blipFill>
          <a:blip r:embed="rId3">
            <a:alphaModFix/>
          </a:blip>
          <a:stretch>
            <a:fillRect/>
          </a:stretch>
        </p:blipFill>
        <p:spPr>
          <a:xfrm>
            <a:off x="311700" y="1505700"/>
            <a:ext cx="4317900" cy="2807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a:t>Additional Perks:</a:t>
            </a:r>
            <a:endParaRPr b="1"/>
          </a:p>
          <a:p>
            <a:pPr marL="0" lvl="0" indent="0" algn="l" rtl="0">
              <a:lnSpc>
                <a:spcPct val="115000"/>
              </a:lnSpc>
              <a:spcBef>
                <a:spcPts val="1400"/>
              </a:spcBef>
              <a:spcAft>
                <a:spcPts val="400"/>
              </a:spcAft>
              <a:buClr>
                <a:schemeClr val="dk1"/>
              </a:buClr>
              <a:buSzPts val="1100"/>
              <a:buFont typeface="Arial"/>
              <a:buNone/>
            </a:pPr>
            <a:r>
              <a:rPr lang="en" b="1"/>
              <a:t>CoVs Increase Postsecondary Options!</a:t>
            </a:r>
            <a:endParaRPr b="1"/>
          </a:p>
        </p:txBody>
      </p:sp>
      <p:sp>
        <p:nvSpPr>
          <p:cNvPr id="423" name="Google Shape;423;p56"/>
          <p:cNvSpPr txBox="1">
            <a:spLocks noGrp="1"/>
          </p:cNvSpPr>
          <p:nvPr>
            <p:ph type="body" idx="1"/>
          </p:nvPr>
        </p:nvSpPr>
        <p:spPr>
          <a:xfrm>
            <a:off x="4572000" y="457725"/>
            <a:ext cx="4311075" cy="4098550"/>
          </a:xfrm>
          <a:prstGeom prst="rect">
            <a:avLst/>
          </a:prstGeom>
        </p:spPr>
        <p:txBody>
          <a:bodyPr spcFirstLastPara="1" wrap="square" lIns="91425" tIns="91425" rIns="91425" bIns="91425" anchor="t" anchorCtr="0">
            <a:noAutofit/>
          </a:bodyPr>
          <a:lstStyle/>
          <a:p>
            <a:pPr marL="457200" lvl="0" indent="-393700" algn="l" rtl="0">
              <a:spcBef>
                <a:spcPts val="1200"/>
              </a:spcBef>
              <a:spcAft>
                <a:spcPts val="600"/>
              </a:spcAft>
              <a:buClr>
                <a:srgbClr val="04506B"/>
              </a:buClr>
              <a:buSzPts val="2600"/>
              <a:buChar char="●"/>
            </a:pPr>
            <a:r>
              <a:rPr lang="en" sz="2400" dirty="0">
                <a:solidFill>
                  <a:srgbClr val="04506B"/>
                </a:solidFill>
              </a:rPr>
              <a:t>Qualify for </a:t>
            </a:r>
            <a:r>
              <a:rPr lang="en" sz="2400" b="1" dirty="0">
                <a:solidFill>
                  <a:srgbClr val="04506B"/>
                </a:solidFill>
              </a:rPr>
              <a:t>apprenticeships and technical programs</a:t>
            </a:r>
            <a:endParaRPr sz="2400" b="1" dirty="0">
              <a:solidFill>
                <a:srgbClr val="04506B"/>
              </a:solidFill>
            </a:endParaRPr>
          </a:p>
          <a:p>
            <a:pPr marL="457200" lvl="0" indent="-393700" algn="l" rtl="0">
              <a:spcBef>
                <a:spcPts val="1000"/>
              </a:spcBef>
              <a:spcAft>
                <a:spcPts val="600"/>
              </a:spcAft>
              <a:buClr>
                <a:srgbClr val="04506B"/>
              </a:buClr>
              <a:buSzPts val="2600"/>
              <a:buChar char="●"/>
            </a:pPr>
            <a:r>
              <a:rPr lang="en" sz="2400" b="1" dirty="0">
                <a:solidFill>
                  <a:srgbClr val="04506B"/>
                </a:solidFill>
              </a:rPr>
              <a:t>Earn dual credit</a:t>
            </a:r>
            <a:r>
              <a:rPr lang="en" sz="2400" dirty="0">
                <a:solidFill>
                  <a:srgbClr val="04506B"/>
                </a:solidFill>
              </a:rPr>
              <a:t> and </a:t>
            </a:r>
            <a:r>
              <a:rPr lang="en" sz="2400" b="1" dirty="0">
                <a:solidFill>
                  <a:srgbClr val="04506B"/>
                </a:solidFill>
              </a:rPr>
              <a:t>college-level certifications</a:t>
            </a:r>
            <a:endParaRPr sz="2400" b="1" dirty="0">
              <a:solidFill>
                <a:srgbClr val="04506B"/>
              </a:solidFill>
            </a:endParaRPr>
          </a:p>
          <a:p>
            <a:pPr marL="457200" lvl="0" indent="-393700" algn="l" rtl="0">
              <a:spcBef>
                <a:spcPts val="1200"/>
              </a:spcBef>
              <a:spcAft>
                <a:spcPts val="600"/>
              </a:spcAft>
              <a:buClr>
                <a:srgbClr val="04506B"/>
              </a:buClr>
              <a:buSzPts val="2600"/>
              <a:buChar char="●"/>
            </a:pPr>
            <a:r>
              <a:rPr lang="en" sz="2400" dirty="0">
                <a:solidFill>
                  <a:srgbClr val="04506B"/>
                </a:solidFill>
              </a:rPr>
              <a:t>Strengthen applications for </a:t>
            </a:r>
            <a:r>
              <a:rPr lang="en" sz="2400" b="1" dirty="0">
                <a:solidFill>
                  <a:srgbClr val="04506B"/>
                </a:solidFill>
              </a:rPr>
              <a:t>college admission, scholarships, </a:t>
            </a:r>
            <a:r>
              <a:rPr lang="en" sz="2400" dirty="0">
                <a:solidFill>
                  <a:srgbClr val="04506B"/>
                </a:solidFill>
              </a:rPr>
              <a:t>and </a:t>
            </a:r>
            <a:r>
              <a:rPr lang="en" sz="2400" b="1" dirty="0">
                <a:solidFill>
                  <a:srgbClr val="04506B"/>
                </a:solidFill>
              </a:rPr>
              <a:t>employment</a:t>
            </a:r>
            <a:endParaRPr sz="2000" i="1" dirty="0">
              <a:solidFill>
                <a:srgbClr val="04506B"/>
              </a:solidFill>
            </a:endParaRPr>
          </a:p>
          <a:p>
            <a:pPr marL="0" lvl="0" indent="0" algn="l" rtl="0">
              <a:spcBef>
                <a:spcPts val="1000"/>
              </a:spcBef>
              <a:spcAft>
                <a:spcPts val="1200"/>
              </a:spcAft>
              <a:buNone/>
            </a:pPr>
            <a:endParaRPr sz="2000" dirty="0">
              <a:solidFill>
                <a:srgbClr val="04506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“Connect the Credential” Activity </a:t>
            </a:r>
            <a:endParaRPr sz="3220" b="1"/>
          </a:p>
        </p:txBody>
      </p:sp>
      <p:sp>
        <p:nvSpPr>
          <p:cNvPr id="429" name="Google Shape;429;p57"/>
          <p:cNvSpPr txBox="1">
            <a:spLocks noGrp="1"/>
          </p:cNvSpPr>
          <p:nvPr>
            <p:ph type="body" idx="1"/>
          </p:nvPr>
        </p:nvSpPr>
        <p:spPr>
          <a:xfrm>
            <a:off x="311724" y="1505700"/>
            <a:ext cx="7791275"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Use the Career Clusters (printed or digital format). </a:t>
            </a:r>
            <a:endParaRPr sz="2500" dirty="0"/>
          </a:p>
          <a:p>
            <a:pPr marL="0" lvl="0" indent="0" algn="l" rtl="0">
              <a:spcBef>
                <a:spcPts val="1200"/>
              </a:spcBef>
              <a:spcAft>
                <a:spcPts val="0"/>
              </a:spcAft>
              <a:buNone/>
            </a:pPr>
            <a:r>
              <a:rPr lang="en" sz="2500" dirty="0"/>
              <a:t>Match the given Credentials of Value to the correct CTE Career Cluster. </a:t>
            </a:r>
            <a:endParaRPr sz="2500" dirty="0"/>
          </a:p>
          <a:p>
            <a:pPr marL="0" lvl="0" indent="0" algn="l" rtl="0">
              <a:spcBef>
                <a:spcPts val="1200"/>
              </a:spcBef>
              <a:spcAft>
                <a:spcPts val="1200"/>
              </a:spcAft>
              <a:buNone/>
            </a:pPr>
            <a:r>
              <a:rPr lang="en" sz="2500" b="1" dirty="0"/>
              <a:t>Example</a:t>
            </a:r>
            <a:r>
              <a:rPr lang="en" sz="2500" dirty="0"/>
              <a:t>: </a:t>
            </a:r>
            <a:br>
              <a:rPr lang="en" sz="2500" dirty="0"/>
            </a:br>
            <a:r>
              <a:rPr lang="en" sz="2500" dirty="0"/>
              <a:t>AWS Certified Welding (credential) → Advanced Manufacturing (career cluster) (spoiler!) </a:t>
            </a:r>
            <a:endParaRPr sz="2500" i="1" dirty="0"/>
          </a:p>
        </p:txBody>
      </p:sp>
      <p:pic>
        <p:nvPicPr>
          <p:cNvPr id="430" name="Google Shape;430;p57" descr="Lit Match Vector Clipart image - Free stock photo - Public Domain ..."/>
          <p:cNvPicPr preferRelativeResize="0"/>
          <p:nvPr/>
        </p:nvPicPr>
        <p:blipFill>
          <a:blip r:embed="rId3">
            <a:alphaModFix/>
          </a:blip>
          <a:stretch>
            <a:fillRect/>
          </a:stretch>
        </p:blipFill>
        <p:spPr>
          <a:xfrm>
            <a:off x="7324738" y="379900"/>
            <a:ext cx="1556524" cy="2069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8"/>
          <p:cNvSpPr txBox="1">
            <a:spLocks noGrp="1"/>
          </p:cNvSpPr>
          <p:nvPr>
            <p:ph type="title"/>
          </p:nvPr>
        </p:nvSpPr>
        <p:spPr>
          <a:xfrm>
            <a:off x="354500" y="378525"/>
            <a:ext cx="3704400" cy="64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Key Points</a:t>
            </a:r>
            <a:endParaRPr sz="3200" b="1" dirty="0"/>
          </a:p>
        </p:txBody>
      </p:sp>
      <p:sp>
        <p:nvSpPr>
          <p:cNvPr id="436" name="Google Shape;436;p58"/>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0" lvl="0" indent="0" algn="l" rtl="0">
              <a:lnSpc>
                <a:spcPct val="107916"/>
              </a:lnSpc>
              <a:spcBef>
                <a:spcPts val="1200"/>
              </a:spcBef>
              <a:spcAft>
                <a:spcPts val="0"/>
              </a:spcAft>
              <a:buClr>
                <a:schemeClr val="dk1"/>
              </a:buClr>
              <a:buSzPts val="1100"/>
              <a:buFont typeface="Arial"/>
              <a:buNone/>
            </a:pPr>
            <a:r>
              <a:rPr lang="en" sz="2300">
                <a:solidFill>
                  <a:schemeClr val="lt1"/>
                </a:solidFill>
              </a:rPr>
              <a:t>✅ Decrease overall college expense</a:t>
            </a:r>
            <a:endParaRPr sz="2300">
              <a:solidFill>
                <a:schemeClr val="lt1"/>
              </a:solidFill>
            </a:endParaRPr>
          </a:p>
          <a:p>
            <a:pPr marL="0" lvl="0" indent="0" algn="l" rtl="0">
              <a:lnSpc>
                <a:spcPct val="107916"/>
              </a:lnSpc>
              <a:spcBef>
                <a:spcPts val="1200"/>
              </a:spcBef>
              <a:spcAft>
                <a:spcPts val="0"/>
              </a:spcAft>
              <a:buClr>
                <a:schemeClr val="dk1"/>
              </a:buClr>
              <a:buSzPts val="1100"/>
              <a:buFont typeface="Arial"/>
              <a:buNone/>
            </a:pPr>
            <a:r>
              <a:rPr lang="en" sz="2300">
                <a:solidFill>
                  <a:schemeClr val="lt1"/>
                </a:solidFill>
              </a:rPr>
              <a:t>✅ Shows employers what you can do</a:t>
            </a:r>
            <a:endParaRPr sz="2300">
              <a:solidFill>
                <a:schemeClr val="lt1"/>
              </a:solidFill>
            </a:endParaRPr>
          </a:p>
          <a:p>
            <a:pPr marL="0" lvl="0" indent="0" algn="l" rtl="0">
              <a:lnSpc>
                <a:spcPct val="107916"/>
              </a:lnSpc>
              <a:spcBef>
                <a:spcPts val="1200"/>
              </a:spcBef>
              <a:spcAft>
                <a:spcPts val="0"/>
              </a:spcAft>
              <a:buClr>
                <a:schemeClr val="dk1"/>
              </a:buClr>
              <a:buSzPts val="1100"/>
              <a:buFont typeface="Arial"/>
              <a:buNone/>
            </a:pPr>
            <a:r>
              <a:rPr lang="en" sz="2300">
                <a:solidFill>
                  <a:schemeClr val="lt1"/>
                </a:solidFill>
              </a:rPr>
              <a:t>✅ Helps you qualify for jobs faster</a:t>
            </a:r>
            <a:endParaRPr sz="2300">
              <a:solidFill>
                <a:schemeClr val="lt1"/>
              </a:solidFill>
            </a:endParaRPr>
          </a:p>
          <a:p>
            <a:pPr marL="0" lvl="0" indent="0" algn="l" rtl="0">
              <a:lnSpc>
                <a:spcPct val="107916"/>
              </a:lnSpc>
              <a:spcBef>
                <a:spcPts val="1200"/>
              </a:spcBef>
              <a:spcAft>
                <a:spcPts val="0"/>
              </a:spcAft>
              <a:buClr>
                <a:schemeClr val="dk1"/>
              </a:buClr>
              <a:buSzPts val="1100"/>
              <a:buFont typeface="Arial"/>
              <a:buNone/>
            </a:pPr>
            <a:r>
              <a:rPr lang="en" sz="2300">
                <a:solidFill>
                  <a:schemeClr val="lt1"/>
                </a:solidFill>
              </a:rPr>
              <a:t>✅ Connects directly to CTE programs and career clusters</a:t>
            </a:r>
            <a:endParaRPr sz="2300">
              <a:solidFill>
                <a:schemeClr val="lt1"/>
              </a:solidFill>
            </a:endParaRPr>
          </a:p>
          <a:p>
            <a:pPr marL="0" lvl="0" indent="0" algn="l" rtl="0">
              <a:lnSpc>
                <a:spcPct val="107916"/>
              </a:lnSpc>
              <a:spcBef>
                <a:spcPts val="1200"/>
              </a:spcBef>
              <a:spcAft>
                <a:spcPts val="1200"/>
              </a:spcAft>
              <a:buNone/>
            </a:pPr>
            <a:r>
              <a:rPr lang="en" sz="2300">
                <a:solidFill>
                  <a:schemeClr val="lt1"/>
                </a:solidFill>
              </a:rPr>
              <a:t>✅ Can lead to </a:t>
            </a:r>
            <a:r>
              <a:rPr lang="en" sz="2300" b="1">
                <a:solidFill>
                  <a:schemeClr val="lt1"/>
                </a:solidFill>
              </a:rPr>
              <a:t>better pay</a:t>
            </a:r>
            <a:r>
              <a:rPr lang="en" sz="2300">
                <a:solidFill>
                  <a:schemeClr val="lt1"/>
                </a:solidFill>
              </a:rPr>
              <a:t> and more career options</a:t>
            </a:r>
            <a:endParaRPr sz="2300">
              <a:solidFill>
                <a:schemeClr val="lt1"/>
              </a:solidFill>
              <a:latin typeface="Roboto"/>
              <a:ea typeface="Roboto"/>
              <a:cs typeface="Roboto"/>
              <a:sym typeface="Roboto"/>
            </a:endParaRPr>
          </a:p>
        </p:txBody>
      </p:sp>
      <p:pic>
        <p:nvPicPr>
          <p:cNvPr id="437" name="Google Shape;437;p58" title="national-cancer-institute-S-3AnKlICmY-unsplash.jpg"/>
          <p:cNvPicPr preferRelativeResize="0"/>
          <p:nvPr/>
        </p:nvPicPr>
        <p:blipFill rotWithShape="1">
          <a:blip r:embed="rId3">
            <a:alphaModFix/>
          </a:blip>
          <a:srcRect l="39" r="29" b="10801"/>
          <a:stretch/>
        </p:blipFill>
        <p:spPr>
          <a:xfrm>
            <a:off x="4572000" y="2370600"/>
            <a:ext cx="4660577" cy="2772899"/>
          </a:xfrm>
          <a:prstGeom prst="rect">
            <a:avLst/>
          </a:prstGeom>
          <a:noFill/>
          <a:ln>
            <a:noFill/>
          </a:ln>
        </p:spPr>
      </p:pic>
      <p:pic>
        <p:nvPicPr>
          <p:cNvPr id="438" name="Google Shape;438;p58" title="dave-michael-iedYX4wsxwI-unsplash.jpg"/>
          <p:cNvPicPr preferRelativeResize="0"/>
          <p:nvPr/>
        </p:nvPicPr>
        <p:blipFill rotWithShape="1">
          <a:blip r:embed="rId4">
            <a:alphaModFix/>
          </a:blip>
          <a:srcRect t="3349" b="3349"/>
          <a:stretch/>
        </p:blipFill>
        <p:spPr>
          <a:xfrm>
            <a:off x="4572000" y="1"/>
            <a:ext cx="4660577" cy="3106300"/>
          </a:xfrm>
          <a:prstGeom prst="rect">
            <a:avLst/>
          </a:prstGeom>
          <a:noFill/>
          <a:ln>
            <a:noFill/>
          </a:ln>
        </p:spPr>
      </p:pic>
      <p:sp>
        <p:nvSpPr>
          <p:cNvPr id="439" name="Google Shape;439;p58"/>
          <p:cNvSpPr txBox="1">
            <a:spLocks noGrp="1"/>
          </p:cNvSpPr>
          <p:nvPr>
            <p:ph type="subTitle" idx="1"/>
          </p:nvPr>
        </p:nvSpPr>
        <p:spPr>
          <a:xfrm>
            <a:off x="348000" y="1041213"/>
            <a:ext cx="3704400" cy="22863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1200"/>
              </a:spcAft>
              <a:buClr>
                <a:schemeClr val="lt1"/>
              </a:buClr>
              <a:buSzPct val="110000"/>
              <a:buFont typeface="Arial" panose="020B0604020202020204" pitchFamily="34" charset="0"/>
              <a:buChar char="•"/>
            </a:pPr>
            <a:r>
              <a:rPr lang="en" sz="1900" dirty="0">
                <a:solidFill>
                  <a:schemeClr val="lt1"/>
                </a:solidFill>
              </a:rPr>
              <a:t>Decrease overall college expense</a:t>
            </a:r>
            <a:endParaRPr sz="1900" dirty="0">
              <a:solidFill>
                <a:schemeClr val="lt1"/>
              </a:solidFill>
            </a:endParaRPr>
          </a:p>
          <a:p>
            <a:pPr marL="457200" lvl="0" indent="-349250" algn="l" rtl="0">
              <a:spcBef>
                <a:spcPts val="0"/>
              </a:spcBef>
              <a:spcAft>
                <a:spcPts val="1200"/>
              </a:spcAft>
              <a:buClr>
                <a:schemeClr val="lt1"/>
              </a:buClr>
              <a:buSzPct val="110000"/>
              <a:buFont typeface="Arial" panose="020B0604020202020204" pitchFamily="34" charset="0"/>
              <a:buChar char="•"/>
            </a:pPr>
            <a:r>
              <a:rPr lang="en" sz="1900" dirty="0">
                <a:solidFill>
                  <a:schemeClr val="lt1"/>
                </a:solidFill>
              </a:rPr>
              <a:t>Shows employers what you can do</a:t>
            </a:r>
            <a:endParaRPr sz="1900" dirty="0">
              <a:solidFill>
                <a:schemeClr val="lt1"/>
              </a:solidFill>
            </a:endParaRPr>
          </a:p>
          <a:p>
            <a:pPr marL="457200" lvl="0" indent="-349250" algn="l" rtl="0">
              <a:spcBef>
                <a:spcPts val="0"/>
              </a:spcBef>
              <a:spcAft>
                <a:spcPts val="1200"/>
              </a:spcAft>
              <a:buClr>
                <a:schemeClr val="lt1"/>
              </a:buClr>
              <a:buSzPct val="110000"/>
              <a:buFont typeface="Arial" panose="020B0604020202020204" pitchFamily="34" charset="0"/>
              <a:buChar char="•"/>
            </a:pPr>
            <a:r>
              <a:rPr lang="en" sz="1900" dirty="0">
                <a:solidFill>
                  <a:schemeClr val="lt1"/>
                </a:solidFill>
              </a:rPr>
              <a:t>Helps you qualify for jobs faster</a:t>
            </a:r>
            <a:endParaRPr sz="1900" dirty="0">
              <a:solidFill>
                <a:schemeClr val="lt1"/>
              </a:solidFill>
            </a:endParaRPr>
          </a:p>
          <a:p>
            <a:pPr marL="457200" lvl="0" indent="-349250" algn="l" rtl="0">
              <a:spcBef>
                <a:spcPts val="0"/>
              </a:spcBef>
              <a:spcAft>
                <a:spcPts val="1200"/>
              </a:spcAft>
              <a:buClr>
                <a:schemeClr val="lt1"/>
              </a:buClr>
              <a:buSzPct val="110000"/>
              <a:buFont typeface="Arial" panose="020B0604020202020204" pitchFamily="34" charset="0"/>
              <a:buChar char="•"/>
            </a:pPr>
            <a:r>
              <a:rPr lang="en" sz="1900" dirty="0">
                <a:solidFill>
                  <a:schemeClr val="lt1"/>
                </a:solidFill>
              </a:rPr>
              <a:t>Connects directly to CTE programs and career clusters</a:t>
            </a:r>
            <a:endParaRPr sz="1900" dirty="0">
              <a:solidFill>
                <a:schemeClr val="lt1"/>
              </a:solidFill>
            </a:endParaRPr>
          </a:p>
          <a:p>
            <a:pPr marL="457200" lvl="0" indent="-349250" algn="l" rtl="0">
              <a:spcBef>
                <a:spcPts val="0"/>
              </a:spcBef>
              <a:spcAft>
                <a:spcPts val="1200"/>
              </a:spcAft>
              <a:buClr>
                <a:schemeClr val="lt1"/>
              </a:buClr>
              <a:buSzPct val="110000"/>
              <a:buFont typeface="Arial" panose="020B0604020202020204" pitchFamily="34" charset="0"/>
              <a:buChar char="•"/>
            </a:pPr>
            <a:r>
              <a:rPr lang="en" sz="1900" dirty="0">
                <a:solidFill>
                  <a:schemeClr val="lt1"/>
                </a:solidFill>
              </a:rPr>
              <a:t>Can lead to </a:t>
            </a:r>
            <a:r>
              <a:rPr lang="en" sz="1900" b="1" dirty="0">
                <a:solidFill>
                  <a:schemeClr val="lt1"/>
                </a:solidFill>
              </a:rPr>
              <a:t>better pay</a:t>
            </a:r>
            <a:r>
              <a:rPr lang="en" sz="1900" dirty="0">
                <a:solidFill>
                  <a:schemeClr val="lt1"/>
                </a:solidFill>
              </a:rPr>
              <a:t> and more career opportunities</a:t>
            </a:r>
            <a:endParaRPr sz="1900" dirty="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D42A01FE-D6BD-675F-0A36-2B9B6C75B140}"/>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796C48E1-6CD7-9998-F0A7-AF7F9A5A0B20}"/>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4603D000-ABA8-D12E-B63E-48DFB23FCD47}"/>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36264852-706E-B9FA-5856-E48FA9FA4B87}"/>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4AC41658-D5E8-5402-730F-74C55CA5BA77}"/>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51ABD899-8DC6-2372-E70F-F0CDD54FA0E1}"/>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2DFB0834-BCD0-1947-0587-7506CB6AF2C8}"/>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89E55095-02DD-405A-8ABC-BB24A96A8621}"/>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2D55CB63-69E7-734B-8967-59A7DABE9A46}"/>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FA2F5253-50A4-355A-E8C1-C8B9C838AAAC}"/>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F00C5B47-FF80-4293-53EF-895101A3B322}"/>
              </a:ext>
            </a:extLst>
          </p:cNvPr>
          <p:cNvSpPr/>
          <p:nvPr/>
        </p:nvSpPr>
        <p:spPr>
          <a:xfrm rot="-2700000">
            <a:off x="3524715" y="1598892"/>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FF3E22CE-FCAD-ECA4-DD80-23B1BE765A1E}"/>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9BA0D484-C510-EF5B-8D83-1E654EA01802}"/>
              </a:ext>
            </a:extLst>
          </p:cNvPr>
          <p:cNvSpPr/>
          <p:nvPr/>
        </p:nvSpPr>
        <p:spPr>
          <a:xfrm rot="-2700000">
            <a:off x="2613151" y="1160018"/>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5D06F57F-0B52-ABD3-5F00-418A221613C4}"/>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D3203BD5-C93D-7ECA-1458-E931E651D787}"/>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AE2F8F02-C027-3514-B01C-D88D7C861357}"/>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E051C4AB-B844-D4A1-FBB3-ECDFC270913B}"/>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A0CF2700-BC73-5A10-919B-C0E10375C33B}"/>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A3D07D53-C46E-05ED-5418-33200327F993}"/>
              </a:ext>
            </a:extLst>
          </p:cNvPr>
          <p:cNvSpPr/>
          <p:nvPr/>
        </p:nvSpPr>
        <p:spPr>
          <a:xfrm rot="-2568255">
            <a:off x="3799915" y="2125769"/>
            <a:ext cx="204858" cy="170673"/>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8B08D775-4161-C4E9-2E60-DF6FA7FCFDDA}"/>
              </a:ext>
            </a:extLst>
          </p:cNvPr>
          <p:cNvSpPr/>
          <p:nvPr/>
        </p:nvSpPr>
        <p:spPr>
          <a:xfrm rot="20897898">
            <a:off x="1820922" y="1631017"/>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567F10E6-5521-9BC3-943A-B60E7A7926C5}"/>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20280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577" b="1" dirty="0"/>
              <a:t>Wrap Up</a:t>
            </a:r>
            <a:endParaRPr dirty="0"/>
          </a:p>
        </p:txBody>
      </p:sp>
      <p:sp>
        <p:nvSpPr>
          <p:cNvPr id="469" name="Google Shape;469;p60"/>
          <p:cNvSpPr txBox="1">
            <a:spLocks noGrp="1"/>
          </p:cNvSpPr>
          <p:nvPr>
            <p:ph type="body" idx="1"/>
          </p:nvPr>
        </p:nvSpPr>
        <p:spPr>
          <a:xfrm>
            <a:off x="4731075" y="356925"/>
            <a:ext cx="4166400" cy="44544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Reflection Journal:</a:t>
            </a:r>
            <a:endParaRPr sz="2400" b="1" dirty="0"/>
          </a:p>
          <a:p>
            <a:pPr marL="0" lvl="0" indent="0" algn="l" rtl="0">
              <a:lnSpc>
                <a:spcPct val="120000"/>
              </a:lnSpc>
              <a:spcBef>
                <a:spcPts val="1500"/>
              </a:spcBef>
              <a:spcAft>
                <a:spcPts val="0"/>
              </a:spcAft>
              <a:buClr>
                <a:schemeClr val="dk1"/>
              </a:buClr>
              <a:buSzPts val="1100"/>
              <a:buFont typeface="Arial"/>
              <a:buNone/>
            </a:pPr>
            <a:r>
              <a:rPr lang="en" sz="2200" dirty="0">
                <a:latin typeface="Roboto"/>
                <a:ea typeface="Roboto"/>
                <a:cs typeface="Roboto"/>
                <a:sym typeface="Roboto"/>
              </a:rPr>
              <a:t>Student reflection of New IN Diploma &amp; Seals, as well as their new ideas and interest in Credentials of Value:</a:t>
            </a:r>
            <a:endParaRPr sz="2200" dirty="0"/>
          </a:p>
          <a:p>
            <a:pPr marL="457200" lvl="0" indent="-368300" algn="l" rtl="0">
              <a:spcBef>
                <a:spcPts val="800"/>
              </a:spcBef>
              <a:spcAft>
                <a:spcPts val="0"/>
              </a:spcAft>
              <a:buSzPts val="2200"/>
              <a:buChar char="●"/>
            </a:pPr>
            <a:r>
              <a:rPr lang="en" sz="2200" dirty="0"/>
              <a:t>Which diploma seal and credentials of value do you want to pursue?</a:t>
            </a:r>
            <a:endParaRPr sz="2200" dirty="0"/>
          </a:p>
          <a:p>
            <a:pPr marL="457200" lvl="0" indent="-368300" algn="l" rtl="0">
              <a:spcBef>
                <a:spcPts val="0"/>
              </a:spcBef>
              <a:spcAft>
                <a:spcPts val="0"/>
              </a:spcAft>
              <a:buSzPts val="2200"/>
              <a:buChar char="●"/>
            </a:pPr>
            <a:r>
              <a:rPr lang="en" sz="2200" dirty="0"/>
              <a:t>How will you make that happen?</a:t>
            </a:r>
            <a:endParaRPr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Postsecondary &amp; Career Alignment</a:t>
            </a:r>
            <a:endParaRPr sz="5400" b="1" dirty="0"/>
          </a:p>
        </p:txBody>
      </p:sp>
      <p:sp>
        <p:nvSpPr>
          <p:cNvPr id="475" name="Google Shape;475;p61"/>
          <p:cNvSpPr txBox="1">
            <a:spLocks noGrp="1"/>
          </p:cNvSpPr>
          <p:nvPr>
            <p:ph type="subTitle" idx="1"/>
          </p:nvPr>
        </p:nvSpPr>
        <p:spPr>
          <a:xfrm>
            <a:off x="4572000" y="4269600"/>
            <a:ext cx="4242600" cy="45636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solidFill>
                  <a:schemeClr val="lt1"/>
                </a:solidFill>
              </a:rPr>
              <a:t>Topic 3</a:t>
            </a:r>
            <a:endParaRPr dirty="0">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 name="Google Shape;480;p62">
            <a:extLst>
              <a:ext uri="{FF2B5EF4-FFF2-40B4-BE49-F238E27FC236}">
                <a16:creationId xmlns:a16="http://schemas.microsoft.com/office/drawing/2014/main" id="{DEF9445A-70E7-8B74-09D8-2D6B33797680}"/>
              </a:ext>
            </a:extLst>
          </p:cNvPr>
          <p:cNvSpPr txBox="1">
            <a:spLocks noGrp="1"/>
          </p:cNvSpPr>
          <p:nvPr>
            <p:ph type="title"/>
          </p:nvPr>
        </p:nvSpPr>
        <p:spPr>
          <a:xfrm>
            <a:off x="311700" y="1065942"/>
            <a:ext cx="8520600" cy="246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What do you think is more important for your future success: </a:t>
            </a:r>
            <a:endParaRPr sz="4400" dirty="0"/>
          </a:p>
          <a:p>
            <a:pPr marL="0" lvl="0" indent="0" algn="r" rtl="0">
              <a:spcBef>
                <a:spcPts val="0"/>
              </a:spcBef>
              <a:spcAft>
                <a:spcPts val="0"/>
              </a:spcAft>
              <a:buNone/>
            </a:pPr>
            <a:r>
              <a:rPr lang="en" sz="4400" dirty="0"/>
              <a:t>a college degree </a:t>
            </a:r>
            <a:r>
              <a:rPr lang="en" sz="4400" b="1" dirty="0"/>
              <a:t>or</a:t>
            </a:r>
            <a:r>
              <a:rPr lang="en" sz="4400" dirty="0"/>
              <a:t> </a:t>
            </a:r>
            <a:endParaRPr sz="4400" dirty="0"/>
          </a:p>
          <a:p>
            <a:pPr marL="0" lvl="0" indent="0" algn="r" rtl="0">
              <a:spcBef>
                <a:spcPts val="0"/>
              </a:spcBef>
              <a:spcAft>
                <a:spcPts val="0"/>
              </a:spcAft>
              <a:buNone/>
            </a:pPr>
            <a:r>
              <a:rPr lang="en" sz="4400" dirty="0"/>
              <a:t>a specific skill?</a:t>
            </a:r>
            <a:endParaRPr sz="4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a:extLst>
            <a:ext uri="{FF2B5EF4-FFF2-40B4-BE49-F238E27FC236}">
              <a16:creationId xmlns:a16="http://schemas.microsoft.com/office/drawing/2014/main" id="{33C58B3A-5733-7D3C-D0E1-49269AD2ED8F}"/>
            </a:ext>
          </a:extLst>
        </p:cNvPr>
        <p:cNvGrpSpPr/>
        <p:nvPr/>
      </p:nvGrpSpPr>
      <p:grpSpPr>
        <a:xfrm>
          <a:off x="0" y="0"/>
          <a:ext cx="0" cy="0"/>
          <a:chOff x="0" y="0"/>
          <a:chExt cx="0" cy="0"/>
        </a:xfrm>
      </p:grpSpPr>
      <p:sp>
        <p:nvSpPr>
          <p:cNvPr id="485" name="Google Shape;485;p63">
            <a:extLst>
              <a:ext uri="{FF2B5EF4-FFF2-40B4-BE49-F238E27FC236}">
                <a16:creationId xmlns:a16="http://schemas.microsoft.com/office/drawing/2014/main" id="{7C7D685C-E316-E5FF-75AB-50D3806E64A4}"/>
              </a:ext>
            </a:extLst>
          </p:cNvPr>
          <p:cNvSpPr txBox="1">
            <a:spLocks noGrp="1"/>
          </p:cNvSpPr>
          <p:nvPr>
            <p:ph type="title"/>
          </p:nvPr>
        </p:nvSpPr>
        <p:spPr>
          <a:xfrm>
            <a:off x="328850" y="254332"/>
            <a:ext cx="6092700" cy="707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a:t>Today’s Competencies</a:t>
            </a:r>
            <a:endParaRPr b="1"/>
          </a:p>
        </p:txBody>
      </p:sp>
      <p:sp>
        <p:nvSpPr>
          <p:cNvPr id="486" name="Google Shape;486;p63">
            <a:extLst>
              <a:ext uri="{FF2B5EF4-FFF2-40B4-BE49-F238E27FC236}">
                <a16:creationId xmlns:a16="http://schemas.microsoft.com/office/drawing/2014/main" id="{AF41FBEC-3734-321C-5684-E20F0159B441}"/>
              </a:ext>
            </a:extLst>
          </p:cNvPr>
          <p:cNvSpPr txBox="1">
            <a:spLocks noGrp="1"/>
          </p:cNvSpPr>
          <p:nvPr>
            <p:ph type="body" idx="4294967295"/>
          </p:nvPr>
        </p:nvSpPr>
        <p:spPr>
          <a:xfrm>
            <a:off x="328850" y="1092625"/>
            <a:ext cx="8482200" cy="35070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Clr>
                <a:srgbClr val="04506B"/>
              </a:buClr>
              <a:buSzPts val="2200"/>
              <a:buAutoNum type="arabicPeriod"/>
            </a:pPr>
            <a:r>
              <a:rPr lang="en" sz="2200">
                <a:solidFill>
                  <a:srgbClr val="04506B"/>
                </a:solidFill>
              </a:rPr>
              <a:t>Evaluate the impact of the Credentials of Value (CoV) on their selected career cluster.</a:t>
            </a:r>
            <a:endParaRPr sz="2200">
              <a:solidFill>
                <a:srgbClr val="04506B"/>
              </a:solidFill>
            </a:endParaRPr>
          </a:p>
          <a:p>
            <a:pPr marL="457200" lvl="0" indent="-368300" algn="l" rtl="0">
              <a:lnSpc>
                <a:spcPct val="100000"/>
              </a:lnSpc>
              <a:spcBef>
                <a:spcPts val="1000"/>
              </a:spcBef>
              <a:spcAft>
                <a:spcPts val="0"/>
              </a:spcAft>
              <a:buClr>
                <a:srgbClr val="04506B"/>
              </a:buClr>
              <a:buSzPts val="2200"/>
              <a:buAutoNum type="arabicPeriod"/>
            </a:pPr>
            <a:r>
              <a:rPr lang="en" sz="2200">
                <a:solidFill>
                  <a:srgbClr val="04506B"/>
                </a:solidFill>
              </a:rPr>
              <a:t>Apply career exploration insights to define a personalized pathway within their selected career cluster.</a:t>
            </a:r>
            <a:endParaRPr sz="2200">
              <a:solidFill>
                <a:srgbClr val="04506B"/>
              </a:solidFill>
            </a:endParaRPr>
          </a:p>
          <a:p>
            <a:pPr marL="457200" lvl="0" indent="-368300" algn="l" rtl="0">
              <a:lnSpc>
                <a:spcPct val="100000"/>
              </a:lnSpc>
              <a:spcBef>
                <a:spcPts val="1000"/>
              </a:spcBef>
              <a:spcAft>
                <a:spcPts val="0"/>
              </a:spcAft>
              <a:buClr>
                <a:srgbClr val="04506B"/>
              </a:buClr>
              <a:buSzPts val="2200"/>
              <a:buFont typeface="Arial"/>
              <a:buAutoNum type="arabicPeriod"/>
            </a:pPr>
            <a:r>
              <a:rPr lang="en" sz="2200">
                <a:solidFill>
                  <a:srgbClr val="04506B"/>
                </a:solidFill>
              </a:rPr>
              <a:t>Select and justify a pathway as part of their personalized Credential Completion Plan (CCP).</a:t>
            </a:r>
            <a:endParaRPr sz="2200">
              <a:solidFill>
                <a:srgbClr val="04506B"/>
              </a:solidFill>
            </a:endParaRPr>
          </a:p>
          <a:p>
            <a:pPr marL="457200" lvl="0" indent="-368300" algn="l" rtl="0">
              <a:lnSpc>
                <a:spcPct val="100000"/>
              </a:lnSpc>
              <a:spcBef>
                <a:spcPts val="1200"/>
              </a:spcBef>
              <a:spcAft>
                <a:spcPts val="1000"/>
              </a:spcAft>
              <a:buClr>
                <a:srgbClr val="04506B"/>
              </a:buClr>
              <a:buSzPts val="2200"/>
              <a:buFont typeface="Arial"/>
              <a:buAutoNum type="arabicPeriod"/>
            </a:pPr>
            <a:r>
              <a:rPr lang="en" sz="2200">
                <a:solidFill>
                  <a:srgbClr val="04506B"/>
                </a:solidFill>
              </a:rPr>
              <a:t>Start to develop a personalized Credential Completion Plan (CCP) that reflects your interests and strengths.</a:t>
            </a:r>
            <a:endParaRPr sz="2200">
              <a:solidFill>
                <a:srgbClr val="04506B"/>
              </a:solidFill>
            </a:endParaRPr>
          </a:p>
        </p:txBody>
      </p:sp>
    </p:spTree>
    <p:extLst>
      <p:ext uri="{BB962C8B-B14F-4D97-AF65-F5344CB8AC3E}">
        <p14:creationId xmlns:p14="http://schemas.microsoft.com/office/powerpoint/2010/main" val="111727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50500" y="935366"/>
            <a:ext cx="8443000" cy="3917117"/>
          </a:xfrm>
          <a:prstGeom prst="rect">
            <a:avLst/>
          </a:prstGeom>
        </p:spPr>
        <p:txBody>
          <a:bodyPr spcFirstLastPara="1" wrap="square" lIns="91425" tIns="91425" rIns="91425" bIns="91425" anchor="ctr" anchorCtr="0">
            <a:noAutofit/>
          </a:bodyPr>
          <a:lstStyle/>
          <a:p>
            <a:pPr marL="230188" lvl="0" indent="-230188">
              <a:lnSpc>
                <a:spcPct val="115000"/>
              </a:lnSpc>
              <a:spcAft>
                <a:spcPts val="1200"/>
              </a:spcAft>
              <a:buClr>
                <a:srgbClr val="04506B"/>
              </a:buClr>
              <a:buSzPts val="1900"/>
              <a:buChar char="●"/>
              <a:tabLst>
                <a:tab pos="346075" algn="l"/>
              </a:tabLst>
            </a:pPr>
            <a:r>
              <a:rPr lang="en" sz="1900" dirty="0">
                <a:solidFill>
                  <a:srgbClr val="04506B"/>
                </a:solidFill>
              </a:rPr>
              <a:t>Students will be able to explain the purpose and structure of Indiana’s Career and Technical Education (CTE) system and how pathways guide their career development.</a:t>
            </a:r>
            <a:endParaRPr sz="1900" dirty="0">
              <a:solidFill>
                <a:srgbClr val="04506B"/>
              </a:solidFill>
            </a:endParaRPr>
          </a:p>
          <a:p>
            <a:pPr marL="230188" lvl="0" indent="-230188" algn="l" rtl="0">
              <a:lnSpc>
                <a:spcPct val="115000"/>
              </a:lnSpc>
              <a:spcAft>
                <a:spcPts val="1200"/>
              </a:spcAft>
              <a:buClr>
                <a:srgbClr val="04506B"/>
              </a:buClr>
              <a:buSzPts val="1900"/>
              <a:buChar char="●"/>
              <a:tabLst>
                <a:tab pos="346075" algn="l"/>
              </a:tabLst>
            </a:pPr>
            <a:r>
              <a:rPr lang="en" sz="1900" dirty="0">
                <a:solidFill>
                  <a:srgbClr val="04506B"/>
                </a:solidFill>
              </a:rPr>
              <a:t>Students will gain understanding of CTE and </a:t>
            </a:r>
            <a:r>
              <a:rPr lang="en" sz="1800" dirty="0">
                <a:solidFill>
                  <a:srgbClr val="04506B"/>
                </a:solidFill>
              </a:rPr>
              <a:t>the specialized skills needed for different career opportunities related to the program of study.</a:t>
            </a:r>
            <a:endParaRPr sz="1800" dirty="0">
              <a:solidFill>
                <a:srgbClr val="04506B"/>
              </a:solidFill>
            </a:endParaRPr>
          </a:p>
          <a:p>
            <a:pPr marL="230188" lvl="0" indent="-230188" algn="l" rtl="0">
              <a:lnSpc>
                <a:spcPct val="115000"/>
              </a:lnSpc>
              <a:spcAft>
                <a:spcPts val="1200"/>
              </a:spcAft>
              <a:buClr>
                <a:srgbClr val="04506B"/>
              </a:buClr>
              <a:buSzPts val="1900"/>
              <a:buChar char="●"/>
              <a:tabLst>
                <a:tab pos="346075" algn="l"/>
              </a:tabLst>
            </a:pPr>
            <a:r>
              <a:rPr lang="en" sz="1900" dirty="0">
                <a:solidFill>
                  <a:srgbClr val="04506B"/>
                </a:solidFill>
              </a:rPr>
              <a:t>Students will explore resources available for students to research and select CTE pathways.</a:t>
            </a:r>
            <a:endParaRPr sz="1900" dirty="0">
              <a:solidFill>
                <a:srgbClr val="04506B"/>
              </a:solidFill>
            </a:endParaRPr>
          </a:p>
          <a:p>
            <a:pPr marL="230188" lvl="0" indent="-230188" algn="l" rtl="0">
              <a:lnSpc>
                <a:spcPct val="115000"/>
              </a:lnSpc>
              <a:spcAft>
                <a:spcPts val="1200"/>
              </a:spcAft>
              <a:buClr>
                <a:srgbClr val="04506B"/>
              </a:buClr>
              <a:buSzPts val="1900"/>
              <a:buChar char="●"/>
              <a:tabLst>
                <a:tab pos="346075" algn="l"/>
              </a:tabLst>
            </a:pPr>
            <a:r>
              <a:rPr lang="en" sz="1900" dirty="0">
                <a:solidFill>
                  <a:srgbClr val="04506B"/>
                </a:solidFill>
              </a:rPr>
              <a:t>Students gain an overview of the various CTE pathways available in Indiana and better understand the importance of aligning personal interests and skills with career pathways. </a:t>
            </a:r>
            <a:endParaRPr sz="1800" dirty="0">
              <a:solidFill>
                <a:srgbClr val="04506B"/>
              </a:solidFill>
            </a:endParaRPr>
          </a:p>
        </p:txBody>
      </p:sp>
      <p:sp>
        <p:nvSpPr>
          <p:cNvPr id="140" name="Google Shape;140;p28"/>
          <p:cNvSpPr txBox="1"/>
          <p:nvPr/>
        </p:nvSpPr>
        <p:spPr>
          <a:xfrm>
            <a:off x="350500" y="222583"/>
            <a:ext cx="4695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rgbClr val="04506B"/>
                </a:solidFill>
                <a:latin typeface="Calibri"/>
                <a:ea typeface="Calibri"/>
                <a:cs typeface="Calibri"/>
                <a:sym typeface="Calibri"/>
              </a:rPr>
              <a:t>Today’s Competencies:</a:t>
            </a:r>
            <a:endParaRPr sz="3200" b="1" dirty="0">
              <a:solidFill>
                <a:srgbClr val="04506B"/>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t>What determines the value of credentials?</a:t>
            </a:r>
            <a:endParaRPr b="1" dirty="0"/>
          </a:p>
        </p:txBody>
      </p:sp>
      <p:sp>
        <p:nvSpPr>
          <p:cNvPr id="492" name="Google Shape;492;p64"/>
          <p:cNvSpPr txBox="1">
            <a:spLocks noGrp="1"/>
          </p:cNvSpPr>
          <p:nvPr>
            <p:ph type="body" idx="4294967295"/>
          </p:nvPr>
        </p:nvSpPr>
        <p:spPr>
          <a:xfrm>
            <a:off x="311699" y="1265175"/>
            <a:ext cx="8520601" cy="3377400"/>
          </a:xfrm>
          <a:prstGeom prst="rect">
            <a:avLst/>
          </a:prstGeom>
        </p:spPr>
        <p:txBody>
          <a:bodyPr spcFirstLastPara="1" wrap="square" lIns="91425" tIns="91425" rIns="91425" bIns="91425" anchor="t" anchorCtr="0">
            <a:noAutofit/>
          </a:bodyPr>
          <a:lstStyle/>
          <a:p>
            <a:pPr marL="0" indent="0">
              <a:lnSpc>
                <a:spcPct val="114000"/>
              </a:lnSpc>
              <a:spcBef>
                <a:spcPts val="1000"/>
              </a:spcBef>
              <a:buNone/>
            </a:pPr>
            <a:r>
              <a:rPr lang="en" sz="2400" dirty="0" err="1">
                <a:solidFill>
                  <a:srgbClr val="04506B"/>
                </a:solidFill>
              </a:rPr>
              <a:t>CoVs</a:t>
            </a:r>
            <a:r>
              <a:rPr lang="en" sz="2400" dirty="0">
                <a:solidFill>
                  <a:srgbClr val="04506B"/>
                </a:solidFill>
              </a:rPr>
              <a:t> receive their value based</a:t>
            </a:r>
            <a:r>
              <a:rPr lang="en" sz="2400" dirty="0">
                <a:solidFill>
                  <a:srgbClr val="04506B"/>
                </a:solidFill>
                <a:sym typeface="Roboto"/>
              </a:rPr>
              <a:t> on data from:</a:t>
            </a:r>
            <a:endParaRPr sz="2400" dirty="0">
              <a:solidFill>
                <a:srgbClr val="04506B"/>
              </a:solidFill>
              <a:sym typeface="Roboto"/>
            </a:endParaRPr>
          </a:p>
          <a:p>
            <a:pPr marL="914400" indent="-381000">
              <a:lnSpc>
                <a:spcPct val="114000"/>
              </a:lnSpc>
              <a:spcBef>
                <a:spcPts val="1200"/>
              </a:spcBef>
              <a:buClr>
                <a:srgbClr val="04506B"/>
              </a:buClr>
              <a:buSzPts val="2400"/>
              <a:buFont typeface="Roboto"/>
              <a:buChar char="●"/>
            </a:pPr>
            <a:r>
              <a:rPr lang="en" sz="2400" dirty="0">
                <a:solidFill>
                  <a:srgbClr val="04506B"/>
                </a:solidFill>
              </a:rPr>
              <a:t>Occupations linked to the credential</a:t>
            </a:r>
            <a:endParaRPr lang="en" sz="2400" dirty="0">
              <a:solidFill>
                <a:srgbClr val="04506B"/>
              </a:solidFill>
              <a:latin typeface="Calibri" panose="020F0502020204030204" pitchFamily="34" charset="0"/>
              <a:ea typeface="Calibri" panose="020F0502020204030204" pitchFamily="34" charset="0"/>
              <a:cs typeface="Calibri" panose="020F0502020204030204" pitchFamily="34" charset="0"/>
            </a:endParaRPr>
          </a:p>
          <a:p>
            <a:pPr marL="914400" indent="-381000">
              <a:lnSpc>
                <a:spcPct val="114000"/>
              </a:lnSpc>
              <a:buClr>
                <a:srgbClr val="04506B"/>
              </a:buClr>
              <a:buSzPts val="2400"/>
            </a:pPr>
            <a:r>
              <a:rPr lang="en" sz="2400" dirty="0">
                <a:solidFill>
                  <a:srgbClr val="04506B"/>
                </a:solidFill>
              </a:rPr>
              <a:t>State licensing requirements</a:t>
            </a:r>
            <a:endParaRPr sz="2400" dirty="0">
              <a:solidFill>
                <a:srgbClr val="04506B"/>
              </a:solidFill>
              <a:latin typeface="Calibri" panose="020F0502020204030204" pitchFamily="34" charset="0"/>
              <a:ea typeface="Calibri" panose="020F0502020204030204" pitchFamily="34" charset="0"/>
              <a:cs typeface="Calibri" panose="020F0502020204030204" pitchFamily="34" charset="0"/>
            </a:endParaRPr>
          </a:p>
          <a:p>
            <a:pPr marL="914400" indent="-381000">
              <a:lnSpc>
                <a:spcPct val="114000"/>
              </a:lnSpc>
              <a:buClr>
                <a:srgbClr val="04506B"/>
              </a:buClr>
              <a:buSzPts val="2400"/>
            </a:pPr>
            <a:r>
              <a:rPr lang="en" sz="2400" dirty="0">
                <a:solidFill>
                  <a:srgbClr val="04506B"/>
                </a:solidFill>
              </a:rPr>
              <a:t>Job demand in the state</a:t>
            </a:r>
            <a:endParaRPr sz="2400" dirty="0">
              <a:solidFill>
                <a:srgbClr val="04506B"/>
              </a:solidFill>
            </a:endParaRPr>
          </a:p>
          <a:p>
            <a:pPr marL="914400" lvl="0" indent="-381000" algn="l" rtl="0">
              <a:lnSpc>
                <a:spcPct val="114000"/>
              </a:lnSpc>
              <a:spcBef>
                <a:spcPts val="0"/>
              </a:spcBef>
              <a:buClr>
                <a:srgbClr val="04506B"/>
              </a:buClr>
              <a:buSzPts val="2400"/>
              <a:buChar char="●"/>
            </a:pPr>
            <a:r>
              <a:rPr lang="en" sz="2400" dirty="0">
                <a:solidFill>
                  <a:srgbClr val="04506B"/>
                </a:solidFill>
                <a:latin typeface="Calibri" panose="020F0502020204030204" pitchFamily="34" charset="0"/>
                <a:ea typeface="Calibri" panose="020F0502020204030204" pitchFamily="34" charset="0"/>
                <a:cs typeface="Calibri" panose="020F0502020204030204" pitchFamily="34" charset="0"/>
              </a:rPr>
              <a:t>Business &amp; Industry input</a:t>
            </a:r>
            <a:endParaRPr sz="2300" dirty="0">
              <a:solidFill>
                <a:srgbClr val="04506B"/>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4000"/>
              </a:lnSpc>
              <a:spcBef>
                <a:spcPts val="1200"/>
              </a:spcBef>
              <a:buNone/>
            </a:pPr>
            <a:r>
              <a:rPr lang="en" sz="2300" dirty="0">
                <a:solidFill>
                  <a:srgbClr val="04506B"/>
                </a:solidFill>
                <a:sym typeface="Roboto"/>
              </a:rPr>
              <a:t>Indiana agencies maintain a CoV list that is updated annually based on changes in state d</a:t>
            </a:r>
            <a:r>
              <a:rPr lang="en" sz="2300" dirty="0">
                <a:solidFill>
                  <a:srgbClr val="04506B"/>
                </a:solidFill>
              </a:rPr>
              <a:t>ata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5"/>
          <p:cNvSpPr txBox="1">
            <a:spLocks noGrp="1"/>
          </p:cNvSpPr>
          <p:nvPr>
            <p:ph type="title"/>
          </p:nvPr>
        </p:nvSpPr>
        <p:spPr>
          <a:xfrm>
            <a:off x="311725" y="447010"/>
            <a:ext cx="3127500" cy="2228071"/>
          </a:xfrm>
          <a:prstGeom prst="rect">
            <a:avLst/>
          </a:prstGeom>
        </p:spPr>
        <p:txBody>
          <a:bodyPr spcFirstLastPara="1" wrap="square" lIns="91425" tIns="91425" rIns="91425" bIns="91425" anchor="t" anchorCtr="0">
            <a:noAutofit/>
          </a:bodyPr>
          <a:lstStyle/>
          <a:p>
            <a:pPr>
              <a:buSzPts val="990"/>
            </a:pPr>
            <a:r>
              <a:rPr lang="en" b="1" dirty="0"/>
              <a:t>High Wage, In Demand Careers with Credentials of Value</a:t>
            </a:r>
          </a:p>
        </p:txBody>
      </p:sp>
      <p:sp>
        <p:nvSpPr>
          <p:cNvPr id="498" name="Google Shape;498;p65"/>
          <p:cNvSpPr txBox="1">
            <a:spLocks noGrp="1"/>
          </p:cNvSpPr>
          <p:nvPr>
            <p:ph type="body" idx="1"/>
          </p:nvPr>
        </p:nvSpPr>
        <p:spPr>
          <a:xfrm>
            <a:off x="4046400" y="439200"/>
            <a:ext cx="4896100" cy="4482750"/>
          </a:xfrm>
          <a:prstGeom prst="rect">
            <a:avLst/>
          </a:prstGeom>
          <a:ln>
            <a:noFill/>
          </a:ln>
        </p:spPr>
        <p:txBody>
          <a:bodyPr spcFirstLastPara="1" wrap="square" lIns="91425" tIns="91425" rIns="91425" bIns="91425" anchor="t" anchorCtr="0">
            <a:noAutofit/>
          </a:bodyPr>
          <a:lstStyle/>
          <a:p>
            <a:pPr marL="0" indent="0">
              <a:lnSpc>
                <a:spcPct val="80000"/>
              </a:lnSpc>
              <a:spcBef>
                <a:spcPts val="1200"/>
              </a:spcBef>
              <a:buSzPts val="1018"/>
              <a:buNone/>
            </a:pPr>
            <a:r>
              <a:rPr lang="en" sz="3000" b="1" dirty="0">
                <a:solidFill>
                  <a:srgbClr val="04506B"/>
                </a:solidFill>
                <a:highlight>
                  <a:srgbClr val="FFFFFF"/>
                </a:highlight>
              </a:rPr>
              <a:t>Top IN employment areas:</a:t>
            </a:r>
            <a:endParaRPr sz="3000" b="1" dirty="0">
              <a:solidFill>
                <a:srgbClr val="04506B"/>
              </a:solidFill>
              <a:highlight>
                <a:srgbClr val="FFFFFF"/>
              </a:highlight>
            </a:endParaRPr>
          </a:p>
          <a:p>
            <a:pPr marL="457200" lvl="0" indent="-391795" algn="l" rtl="0">
              <a:lnSpc>
                <a:spcPct val="200000"/>
              </a:lnSpc>
              <a:spcBef>
                <a:spcPts val="600"/>
              </a:spcBef>
              <a:spcAft>
                <a:spcPts val="0"/>
              </a:spcAft>
              <a:buClr>
                <a:srgbClr val="04506B"/>
              </a:buClr>
              <a:buSzPts val="2575"/>
              <a:buFont typeface="Roboto"/>
              <a:buChar char="●"/>
            </a:pPr>
            <a:r>
              <a:rPr lang="en" sz="2575" dirty="0">
                <a:solidFill>
                  <a:srgbClr val="04506B"/>
                </a:solidFill>
                <a:highlight>
                  <a:srgbClr val="FFFFFF"/>
                </a:highlight>
                <a:latin typeface="Roboto"/>
                <a:ea typeface="Roboto"/>
                <a:cs typeface="Roboto"/>
                <a:sym typeface="Roboto"/>
              </a:rPr>
              <a:t>Advanced Manufacturing</a:t>
            </a:r>
            <a:endParaRPr sz="2575" dirty="0">
              <a:solidFill>
                <a:srgbClr val="04506B"/>
              </a:solidFill>
              <a:highlight>
                <a:srgbClr val="FFFFFF"/>
              </a:highlight>
              <a:latin typeface="Roboto"/>
              <a:ea typeface="Roboto"/>
              <a:cs typeface="Roboto"/>
            </a:endParaRPr>
          </a:p>
          <a:p>
            <a:pPr marL="457200" lvl="0" indent="-391795" algn="l" rtl="0">
              <a:lnSpc>
                <a:spcPct val="200000"/>
              </a:lnSpc>
              <a:spcBef>
                <a:spcPts val="600"/>
              </a:spcBef>
              <a:spcAft>
                <a:spcPts val="0"/>
              </a:spcAft>
              <a:buClr>
                <a:srgbClr val="04506B"/>
              </a:buClr>
              <a:buSzPts val="2575"/>
              <a:buFont typeface="Roboto"/>
              <a:buChar char="●"/>
            </a:pPr>
            <a:r>
              <a:rPr lang="en" sz="2575" dirty="0">
                <a:solidFill>
                  <a:srgbClr val="04506B"/>
                </a:solidFill>
                <a:highlight>
                  <a:srgbClr val="FFFFFF"/>
                </a:highlight>
                <a:latin typeface="Roboto"/>
                <a:ea typeface="Roboto"/>
                <a:cs typeface="Roboto"/>
                <a:sym typeface="Roboto"/>
              </a:rPr>
              <a:t>Transportation </a:t>
            </a:r>
            <a:r>
              <a:rPr lang="en" sz="2575" dirty="0">
                <a:solidFill>
                  <a:srgbClr val="04506B"/>
                </a:solidFill>
                <a:highlight>
                  <a:srgbClr val="FFFFFF"/>
                </a:highlight>
              </a:rPr>
              <a:t>&amp;</a:t>
            </a:r>
            <a:r>
              <a:rPr lang="en" sz="2575" dirty="0">
                <a:solidFill>
                  <a:srgbClr val="04506B"/>
                </a:solidFill>
                <a:highlight>
                  <a:srgbClr val="FFFFFF"/>
                </a:highlight>
                <a:latin typeface="Roboto"/>
                <a:ea typeface="Roboto"/>
                <a:cs typeface="Roboto"/>
                <a:sym typeface="Roboto"/>
              </a:rPr>
              <a:t> Logistics</a:t>
            </a:r>
            <a:endParaRPr sz="2575" dirty="0">
              <a:solidFill>
                <a:srgbClr val="04506B"/>
              </a:solidFill>
              <a:highlight>
                <a:srgbClr val="FFFFFF"/>
              </a:highlight>
              <a:latin typeface="Roboto"/>
              <a:ea typeface="Roboto"/>
              <a:cs typeface="Roboto"/>
            </a:endParaRPr>
          </a:p>
          <a:p>
            <a:pPr marL="457200" lvl="0" indent="-391795" algn="l" rtl="0">
              <a:lnSpc>
                <a:spcPct val="200000"/>
              </a:lnSpc>
              <a:spcBef>
                <a:spcPts val="600"/>
              </a:spcBef>
              <a:spcAft>
                <a:spcPts val="0"/>
              </a:spcAft>
              <a:buClr>
                <a:srgbClr val="04506B"/>
              </a:buClr>
              <a:buSzPts val="2575"/>
              <a:buFont typeface="Roboto"/>
              <a:buChar char="●"/>
            </a:pPr>
            <a:r>
              <a:rPr lang="en" sz="2575" dirty="0">
                <a:solidFill>
                  <a:srgbClr val="04506B"/>
                </a:solidFill>
                <a:highlight>
                  <a:srgbClr val="FFFFFF"/>
                </a:highlight>
                <a:latin typeface="Roboto"/>
                <a:ea typeface="Roboto"/>
                <a:cs typeface="Roboto"/>
                <a:sym typeface="Roboto"/>
              </a:rPr>
              <a:t>Information Technology </a:t>
            </a:r>
            <a:endParaRPr sz="2575" dirty="0">
              <a:solidFill>
                <a:srgbClr val="04506B"/>
              </a:solidFill>
              <a:highlight>
                <a:srgbClr val="FFFFFF"/>
              </a:highlight>
              <a:latin typeface="Roboto"/>
              <a:ea typeface="Roboto"/>
              <a:cs typeface="Roboto"/>
            </a:endParaRPr>
          </a:p>
          <a:p>
            <a:pPr marL="457200" lvl="0" indent="-391795" algn="l" rtl="0">
              <a:lnSpc>
                <a:spcPct val="200000"/>
              </a:lnSpc>
              <a:spcBef>
                <a:spcPts val="600"/>
              </a:spcBef>
              <a:spcAft>
                <a:spcPts val="1000"/>
              </a:spcAft>
              <a:buClr>
                <a:srgbClr val="04506B"/>
              </a:buClr>
              <a:buSzPts val="2575"/>
              <a:buFont typeface="Roboto"/>
              <a:buChar char="●"/>
            </a:pPr>
            <a:r>
              <a:rPr lang="en" sz="2575" dirty="0">
                <a:solidFill>
                  <a:srgbClr val="04506B"/>
                </a:solidFill>
                <a:highlight>
                  <a:srgbClr val="FFFFFF"/>
                </a:highlight>
                <a:latin typeface="Roboto"/>
                <a:ea typeface="Roboto"/>
                <a:cs typeface="Roboto"/>
                <a:sym typeface="Roboto"/>
              </a:rPr>
              <a:t>Healthcare</a:t>
            </a:r>
            <a:endParaRPr sz="1702" dirty="0">
              <a:solidFill>
                <a:srgbClr val="04506B"/>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6"/>
          <p:cNvSpPr txBox="1">
            <a:spLocks noGrp="1"/>
          </p:cNvSpPr>
          <p:nvPr>
            <p:ph type="title"/>
          </p:nvPr>
        </p:nvSpPr>
        <p:spPr>
          <a:xfrm>
            <a:off x="311725" y="266400"/>
            <a:ext cx="8520600" cy="858225"/>
          </a:xfrm>
          <a:prstGeom prst="rect">
            <a:avLst/>
          </a:prstGeom>
          <a:ln>
            <a:noFill/>
          </a:ln>
        </p:spPr>
        <p:txBody>
          <a:bodyPr spcFirstLastPara="1" wrap="square" lIns="91425" tIns="91425" rIns="91425" bIns="9142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3200" b="1" dirty="0"/>
              <a:t>Benefits of High Quality Credentials of Value </a:t>
            </a:r>
            <a:endParaRPr sz="3200" b="1" dirty="0"/>
          </a:p>
        </p:txBody>
      </p:sp>
      <p:sp>
        <p:nvSpPr>
          <p:cNvPr id="504" name="Google Shape;504;p66"/>
          <p:cNvSpPr txBox="1">
            <a:spLocks noGrp="1"/>
          </p:cNvSpPr>
          <p:nvPr>
            <p:ph type="body" idx="4294967295"/>
          </p:nvPr>
        </p:nvSpPr>
        <p:spPr>
          <a:xfrm>
            <a:off x="311700" y="1475999"/>
            <a:ext cx="8520600" cy="3499325"/>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1200"/>
              </a:spcBef>
              <a:spcAft>
                <a:spcPts val="600"/>
              </a:spcAft>
              <a:buNone/>
            </a:pPr>
            <a:r>
              <a:rPr lang="en" sz="2100" b="1"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For individuals:</a:t>
            </a: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 Increase</a:t>
            </a: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rPr>
              <a:t> </a:t>
            </a: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career opportunities and earning potential</a:t>
            </a:r>
            <a:endParaRPr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100000"/>
              </a:lnSpc>
              <a:spcBef>
                <a:spcPts val="1000"/>
              </a:spcBef>
              <a:spcAft>
                <a:spcPts val="600"/>
              </a:spcAft>
              <a:buNone/>
            </a:pPr>
            <a:r>
              <a:rPr lang="en" sz="2100" b="1"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For employers:</a:t>
            </a: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 Access to a skilled workforce and reduced hiring costs</a:t>
            </a:r>
            <a:endParaRPr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100000"/>
              </a:lnSpc>
              <a:spcBef>
                <a:spcPts val="1000"/>
              </a:spcBef>
              <a:spcAft>
                <a:spcPts val="600"/>
              </a:spcAft>
              <a:buNone/>
            </a:pPr>
            <a:r>
              <a:rPr lang="en" sz="2100" b="1"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For educational institutions:</a:t>
            </a: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 Improved program alignment and industry relationships</a:t>
            </a:r>
            <a:endParaRPr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100000"/>
              </a:lnSpc>
              <a:spcBef>
                <a:spcPts val="1200"/>
              </a:spcBef>
              <a:spcAft>
                <a:spcPts val="600"/>
              </a:spcAft>
              <a:buNone/>
            </a:pPr>
            <a:r>
              <a:rPr lang="en" sz="2100" b="1"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For state:</a:t>
            </a: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 Economic growth through a more skilled workforce</a:t>
            </a:r>
            <a:endParaRPr sz="21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100000"/>
              </a:lnSpc>
              <a:spcBef>
                <a:spcPts val="1200"/>
              </a:spcBef>
              <a:spcAft>
                <a:spcPts val="600"/>
              </a:spcAft>
              <a:buNone/>
            </a:pPr>
            <a:r>
              <a:rPr lang="en" sz="2100" dirty="0">
                <a:solidFill>
                  <a:srgbClr val="04506B"/>
                </a:solidFill>
                <a:latin typeface="Calibri" panose="020F0502020204030204" pitchFamily="34" charset="0"/>
                <a:ea typeface="Calibri" panose="020F0502020204030204" pitchFamily="34" charset="0"/>
                <a:cs typeface="Calibri" panose="020F0502020204030204" pitchFamily="34" charset="0"/>
              </a:rPr>
              <a:t>Great resource:</a:t>
            </a:r>
            <a:r>
              <a:rPr lang="en" sz="2100" b="1" dirty="0">
                <a:solidFill>
                  <a:srgbClr val="04506B"/>
                </a:solidFill>
                <a:latin typeface="Calibri" panose="020F0502020204030204" pitchFamily="34" charset="0"/>
                <a:ea typeface="Calibri" panose="020F0502020204030204" pitchFamily="34" charset="0"/>
                <a:cs typeface="Calibri" panose="020F0502020204030204" pitchFamily="34" charset="0"/>
              </a:rPr>
              <a:t> </a:t>
            </a:r>
            <a:r>
              <a:rPr lang="en" sz="2100" b="1" u="sng" dirty="0">
                <a:solidFill>
                  <a:srgbClr val="1391C0"/>
                </a:solidFill>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TopJobs Indiana</a:t>
            </a:r>
            <a:endParaRPr sz="2100" b="1" dirty="0">
              <a:solidFill>
                <a:srgbClr val="1391C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7"/>
          <p:cNvSpPr txBox="1">
            <a:spLocks noGrp="1"/>
          </p:cNvSpPr>
          <p:nvPr>
            <p:ph type="title"/>
          </p:nvPr>
        </p:nvSpPr>
        <p:spPr>
          <a:xfrm>
            <a:off x="311700" y="306225"/>
            <a:ext cx="6247800" cy="66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t>CoV Scenario Activity</a:t>
            </a:r>
            <a:endParaRPr sz="3200" b="1" dirty="0"/>
          </a:p>
        </p:txBody>
      </p:sp>
      <p:sp>
        <p:nvSpPr>
          <p:cNvPr id="510" name="Google Shape;510;p67"/>
          <p:cNvSpPr txBox="1">
            <a:spLocks noGrp="1"/>
          </p:cNvSpPr>
          <p:nvPr>
            <p:ph type="body" idx="4294967295"/>
          </p:nvPr>
        </p:nvSpPr>
        <p:spPr>
          <a:xfrm>
            <a:off x="311700" y="1039575"/>
            <a:ext cx="8520600" cy="3797700"/>
          </a:xfrm>
          <a:prstGeom prst="rect">
            <a:avLst/>
          </a:prstGeom>
        </p:spPr>
        <p:txBody>
          <a:bodyPr spcFirstLastPara="1" wrap="square" lIns="91425" tIns="91425" rIns="91425" bIns="91425" anchor="t" anchorCtr="0">
            <a:normAutofit/>
          </a:bodyPr>
          <a:lstStyle/>
          <a:p>
            <a:pPr marL="457200" lvl="0" indent="-394215" algn="l" rtl="0">
              <a:spcBef>
                <a:spcPts val="600"/>
              </a:spcBef>
              <a:spcAft>
                <a:spcPts val="600"/>
              </a:spcAft>
              <a:buClr>
                <a:srgbClr val="04506B"/>
              </a:buClr>
              <a:buSzPts val="2608"/>
              <a:buChar char="●"/>
            </a:pPr>
            <a:r>
              <a:rPr lang="en" sz="2400" dirty="0">
                <a:solidFill>
                  <a:srgbClr val="04506B"/>
                </a:solidFill>
              </a:rPr>
              <a:t>Each team receives a scenario to research</a:t>
            </a:r>
            <a:endParaRPr sz="2400" dirty="0">
              <a:solidFill>
                <a:srgbClr val="04506B"/>
              </a:solidFill>
            </a:endParaRPr>
          </a:p>
          <a:p>
            <a:pPr marL="457200" lvl="0" indent="-394215" algn="l" rtl="0">
              <a:spcBef>
                <a:spcPts val="600"/>
              </a:spcBef>
              <a:spcAft>
                <a:spcPts val="600"/>
              </a:spcAft>
              <a:buClr>
                <a:srgbClr val="04506B"/>
              </a:buClr>
              <a:buSzPts val="2608"/>
              <a:buChar char="●"/>
            </a:pPr>
            <a:r>
              <a:rPr lang="en" sz="2400" dirty="0">
                <a:solidFill>
                  <a:srgbClr val="04506B"/>
                </a:solidFill>
              </a:rPr>
              <a:t>Once assigned, read and research the scenario focusing on the specific questions </a:t>
            </a:r>
            <a:endParaRPr sz="2400" dirty="0">
              <a:solidFill>
                <a:srgbClr val="04506B"/>
              </a:solidFill>
            </a:endParaRPr>
          </a:p>
          <a:p>
            <a:pPr marL="457200" lvl="0" indent="-394215" algn="l" rtl="0">
              <a:spcBef>
                <a:spcPts val="600"/>
              </a:spcBef>
              <a:spcAft>
                <a:spcPts val="600"/>
              </a:spcAft>
              <a:buClr>
                <a:srgbClr val="04506B"/>
              </a:buClr>
              <a:buSzPts val="2608"/>
              <a:buChar char="●"/>
            </a:pPr>
            <a:r>
              <a:rPr lang="en" sz="2400" dirty="0">
                <a:solidFill>
                  <a:srgbClr val="04506B"/>
                </a:solidFill>
              </a:rPr>
              <a:t>Each group needs to identify a notetaker and presenter</a:t>
            </a:r>
            <a:endParaRPr sz="2400" dirty="0">
              <a:solidFill>
                <a:srgbClr val="04506B"/>
              </a:solidFill>
            </a:endParaRPr>
          </a:p>
          <a:p>
            <a:pPr marL="457200" lvl="0" indent="-394215" algn="l" rtl="0">
              <a:spcBef>
                <a:spcPts val="600"/>
              </a:spcBef>
              <a:spcAft>
                <a:spcPts val="600"/>
              </a:spcAft>
              <a:buClr>
                <a:srgbClr val="04506B"/>
              </a:buClr>
              <a:buSzPts val="2608"/>
              <a:buChar char="●"/>
            </a:pPr>
            <a:r>
              <a:rPr lang="en" sz="2400" dirty="0">
                <a:solidFill>
                  <a:srgbClr val="04506B"/>
                </a:solidFill>
              </a:rPr>
              <a:t>Create a summary of your scenario with input from all </a:t>
            </a:r>
            <a:endParaRPr sz="2400" dirty="0">
              <a:solidFill>
                <a:srgbClr val="04506B"/>
              </a:solidFill>
            </a:endParaRPr>
          </a:p>
          <a:p>
            <a:pPr marL="457200" lvl="0" indent="-394215" algn="l" rtl="0">
              <a:spcBef>
                <a:spcPts val="600"/>
              </a:spcBef>
              <a:spcAft>
                <a:spcPts val="600"/>
              </a:spcAft>
              <a:buClr>
                <a:srgbClr val="04506B"/>
              </a:buClr>
              <a:buSzPts val="2608"/>
              <a:buChar char="●"/>
            </a:pPr>
            <a:r>
              <a:rPr lang="en" sz="2400" dirty="0">
                <a:solidFill>
                  <a:srgbClr val="04506B"/>
                </a:solidFill>
              </a:rPr>
              <a:t>Presenters will share their scenario summary with class </a:t>
            </a:r>
            <a:endParaRPr sz="1600" dirty="0">
              <a:solidFill>
                <a:srgbClr val="04506B"/>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577" b="1"/>
              <a:t>Recap:</a:t>
            </a:r>
            <a:endParaRPr sz="3577" b="1"/>
          </a:p>
          <a:p>
            <a:pPr marL="0" lvl="0" indent="0" algn="l" rtl="0">
              <a:spcBef>
                <a:spcPts val="0"/>
              </a:spcBef>
              <a:spcAft>
                <a:spcPts val="0"/>
              </a:spcAft>
              <a:buNone/>
            </a:pPr>
            <a:r>
              <a:rPr lang="en" sz="3577" b="1"/>
              <a:t>Share Out</a:t>
            </a:r>
            <a:endParaRPr/>
          </a:p>
        </p:txBody>
      </p:sp>
      <p:sp>
        <p:nvSpPr>
          <p:cNvPr id="516" name="Google Shape;516;p68"/>
          <p:cNvSpPr txBox="1">
            <a:spLocks noGrp="1"/>
          </p:cNvSpPr>
          <p:nvPr>
            <p:ph type="body" idx="1"/>
          </p:nvPr>
        </p:nvSpPr>
        <p:spPr>
          <a:xfrm>
            <a:off x="4089600" y="655608"/>
            <a:ext cx="4623079" cy="41930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dirty="0">
                <a:solidFill>
                  <a:srgbClr val="04506B"/>
                </a:solidFill>
              </a:rPr>
              <a:t>Listen &amp; Learn!</a:t>
            </a:r>
            <a:endParaRPr sz="3200" b="1" dirty="0">
              <a:solidFill>
                <a:srgbClr val="04506B"/>
              </a:solidFill>
            </a:endParaRPr>
          </a:p>
          <a:p>
            <a:pPr marL="0" lvl="0" indent="0" algn="l" rtl="0">
              <a:spcBef>
                <a:spcPts val="1200"/>
              </a:spcBef>
              <a:spcAft>
                <a:spcPts val="0"/>
              </a:spcAft>
              <a:buNone/>
            </a:pPr>
            <a:r>
              <a:rPr lang="en" sz="2200" b="1" dirty="0">
                <a:solidFill>
                  <a:srgbClr val="04506B"/>
                </a:solidFill>
              </a:rPr>
              <a:t>Listen</a:t>
            </a:r>
            <a:r>
              <a:rPr lang="en" sz="2200" dirty="0">
                <a:solidFill>
                  <a:srgbClr val="04506B"/>
                </a:solidFill>
              </a:rPr>
              <a:t> to key points from each presenter and NOTE credentials that may benefit you.</a:t>
            </a:r>
            <a:endParaRPr sz="2200" dirty="0">
              <a:solidFill>
                <a:srgbClr val="04506B"/>
              </a:solidFill>
            </a:endParaRPr>
          </a:p>
          <a:p>
            <a:pPr marL="0" lvl="0" indent="0" algn="l" rtl="0">
              <a:spcBef>
                <a:spcPts val="1200"/>
              </a:spcBef>
              <a:spcAft>
                <a:spcPts val="1200"/>
              </a:spcAft>
              <a:buNone/>
            </a:pPr>
            <a:r>
              <a:rPr lang="en" sz="2200" b="1" dirty="0">
                <a:solidFill>
                  <a:srgbClr val="04506B"/>
                </a:solidFill>
              </a:rPr>
              <a:t>Learn</a:t>
            </a:r>
            <a:r>
              <a:rPr lang="en" sz="2200" dirty="0">
                <a:solidFill>
                  <a:srgbClr val="04506B"/>
                </a:solidFill>
              </a:rPr>
              <a:t> information that may guide you in your Credential Completion Plan process (jot down ideas).</a:t>
            </a:r>
            <a:endParaRPr sz="2200" dirty="0">
              <a:solidFill>
                <a:srgbClr val="04506B"/>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7C62418F-13C8-1AFD-F6E0-644CE55D9156}"/>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2126535A-67D1-451C-D081-207D0A1A06D4}"/>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3990CA12-508F-642E-9DF5-5CEC2A5F93F9}"/>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75D8878C-0AB3-5B09-2829-616511619124}"/>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92EDB7F3-57C8-2E99-728C-30B85A41A096}"/>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724EA425-ED9D-5839-DDA5-4C6C763A428D}"/>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410C07C2-CEB4-F095-14AD-F929792D0777}"/>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D837591A-C02D-5F44-2041-A9E5FA8DD5AA}"/>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E9AD6612-D181-3D9A-257F-9FE54E226D49}"/>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CE085E51-12DB-D845-8F89-BAC20A4F34D5}"/>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F6A33B0F-FDEB-8A2E-888D-35BEA2E03796}"/>
              </a:ext>
            </a:extLst>
          </p:cNvPr>
          <p:cNvSpPr/>
          <p:nvPr/>
        </p:nvSpPr>
        <p:spPr>
          <a:xfrm rot="-2700000">
            <a:off x="3524715" y="1598892"/>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BD9D1166-EE3D-8803-12FB-4CDF89CBDB8E}"/>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16B06DFA-ED00-DE98-5510-6FFBAECF6906}"/>
              </a:ext>
            </a:extLst>
          </p:cNvPr>
          <p:cNvSpPr/>
          <p:nvPr/>
        </p:nvSpPr>
        <p:spPr>
          <a:xfrm rot="-2700000">
            <a:off x="2613151" y="1160018"/>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36103A5C-2F56-613B-82F6-A6595A22EEAC}"/>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702F88AB-5499-BFC2-80E2-C14808AA909D}"/>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3754E100-C776-83F5-5221-2ED9E268BB9E}"/>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1B103601-D078-F8C9-6915-87F82FE0CB34}"/>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297493FF-630F-ABBD-73BD-0615BD5EC7EB}"/>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2137AE68-D0A9-6DBD-BDD7-4306B3E4AD5D}"/>
              </a:ext>
            </a:extLst>
          </p:cNvPr>
          <p:cNvSpPr/>
          <p:nvPr/>
        </p:nvSpPr>
        <p:spPr>
          <a:xfrm rot="-2568255">
            <a:off x="3799915" y="2125769"/>
            <a:ext cx="204858" cy="170673"/>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6D4B25EC-5849-4F26-6FCA-0AE071F4FC3A}"/>
              </a:ext>
            </a:extLst>
          </p:cNvPr>
          <p:cNvSpPr/>
          <p:nvPr/>
        </p:nvSpPr>
        <p:spPr>
          <a:xfrm rot="20897898">
            <a:off x="1820922" y="1631017"/>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A7141320-3C41-7213-9FCC-3993C8A5FFBF}"/>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3879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Why align your post secondary</a:t>
            </a:r>
            <a:r>
              <a:rPr lang="en" sz="3200" b="1"/>
              <a:t> plan </a:t>
            </a:r>
            <a:r>
              <a:rPr lang="en" b="1"/>
              <a:t>with your career choice?</a:t>
            </a:r>
            <a:endParaRPr sz="3200" b="1">
              <a:latin typeface="Merriweather"/>
              <a:ea typeface="Merriweather"/>
              <a:cs typeface="Merriweather"/>
              <a:sym typeface="Merriweather"/>
            </a:endParaRPr>
          </a:p>
        </p:txBody>
      </p:sp>
      <p:sp>
        <p:nvSpPr>
          <p:cNvPr id="546" name="Google Shape;546;p70"/>
          <p:cNvSpPr txBox="1">
            <a:spLocks noGrp="1"/>
          </p:cNvSpPr>
          <p:nvPr>
            <p:ph type="body" idx="1"/>
          </p:nvPr>
        </p:nvSpPr>
        <p:spPr>
          <a:xfrm>
            <a:off x="4644675" y="280800"/>
            <a:ext cx="4166400" cy="4318725"/>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1000"/>
              </a:spcBef>
              <a:spcAft>
                <a:spcPts val="0"/>
              </a:spcAft>
              <a:buClr>
                <a:srgbClr val="04506B"/>
              </a:buClr>
              <a:buSzPts val="2200"/>
              <a:buChar char="●"/>
            </a:pPr>
            <a:r>
              <a:rPr lang="en" sz="2200" dirty="0">
                <a:solidFill>
                  <a:srgbClr val="04506B"/>
                </a:solidFill>
              </a:rPr>
              <a:t>Increase motivation/become self-driven</a:t>
            </a:r>
            <a:endParaRPr sz="2200" dirty="0">
              <a:solidFill>
                <a:srgbClr val="04506B"/>
              </a:solidFill>
            </a:endParaRPr>
          </a:p>
          <a:p>
            <a:pPr marL="457200" lvl="0" indent="-368300" algn="l" rtl="0">
              <a:lnSpc>
                <a:spcPct val="150000"/>
              </a:lnSpc>
              <a:spcBef>
                <a:spcPts val="0"/>
              </a:spcBef>
              <a:spcAft>
                <a:spcPts val="0"/>
              </a:spcAft>
              <a:buClr>
                <a:srgbClr val="04506B"/>
              </a:buClr>
              <a:buSzPts val="2200"/>
              <a:buChar char="●"/>
            </a:pPr>
            <a:r>
              <a:rPr lang="en" sz="2200" dirty="0">
                <a:solidFill>
                  <a:srgbClr val="04506B"/>
                </a:solidFill>
              </a:rPr>
              <a:t>Improve your interest in HS</a:t>
            </a:r>
            <a:endParaRPr sz="2200" dirty="0">
              <a:solidFill>
                <a:srgbClr val="04506B"/>
              </a:solidFill>
            </a:endParaRPr>
          </a:p>
          <a:p>
            <a:pPr marL="457200" lvl="0" indent="-368300" algn="l" rtl="0">
              <a:lnSpc>
                <a:spcPct val="150000"/>
              </a:lnSpc>
              <a:spcBef>
                <a:spcPts val="0"/>
              </a:spcBef>
              <a:spcAft>
                <a:spcPts val="0"/>
              </a:spcAft>
              <a:buClr>
                <a:srgbClr val="04506B"/>
              </a:buClr>
              <a:buSzPts val="2200"/>
              <a:buChar char="●"/>
            </a:pPr>
            <a:r>
              <a:rPr lang="en" sz="2200" dirty="0">
                <a:solidFill>
                  <a:srgbClr val="04506B"/>
                </a:solidFill>
              </a:rPr>
              <a:t>Target your skill development</a:t>
            </a:r>
            <a:endParaRPr sz="2200" dirty="0">
              <a:solidFill>
                <a:srgbClr val="04506B"/>
              </a:solidFill>
            </a:endParaRPr>
          </a:p>
          <a:p>
            <a:pPr marL="457200" lvl="0" indent="-368300" algn="l" rtl="0">
              <a:lnSpc>
                <a:spcPct val="150000"/>
              </a:lnSpc>
              <a:spcBef>
                <a:spcPts val="0"/>
              </a:spcBef>
              <a:spcAft>
                <a:spcPts val="0"/>
              </a:spcAft>
              <a:buClr>
                <a:srgbClr val="04506B"/>
              </a:buClr>
              <a:buSzPts val="2200"/>
              <a:buChar char="●"/>
            </a:pPr>
            <a:r>
              <a:rPr lang="en" sz="2200" dirty="0">
                <a:solidFill>
                  <a:srgbClr val="04506B"/>
                </a:solidFill>
              </a:rPr>
              <a:t>Increase opportunities</a:t>
            </a:r>
            <a:endParaRPr sz="2200" dirty="0">
              <a:solidFill>
                <a:srgbClr val="04506B"/>
              </a:solidFill>
            </a:endParaRPr>
          </a:p>
          <a:p>
            <a:pPr marL="457200" lvl="0" indent="-368300" algn="l" rtl="0">
              <a:lnSpc>
                <a:spcPct val="150000"/>
              </a:lnSpc>
              <a:spcBef>
                <a:spcPts val="0"/>
              </a:spcBef>
              <a:spcAft>
                <a:spcPts val="0"/>
              </a:spcAft>
              <a:buClr>
                <a:srgbClr val="04506B"/>
              </a:buClr>
              <a:buSzPts val="2200"/>
              <a:buChar char="●"/>
            </a:pPr>
            <a:r>
              <a:rPr lang="en" sz="2200" dirty="0">
                <a:solidFill>
                  <a:srgbClr val="04506B"/>
                </a:solidFill>
              </a:rPr>
              <a:t>Higher earning potential </a:t>
            </a:r>
            <a:endParaRPr sz="2200" dirty="0">
              <a:solidFill>
                <a:srgbClr val="04506B"/>
              </a:solidFill>
            </a:endParaRPr>
          </a:p>
          <a:p>
            <a:pPr marL="457200" lvl="0" indent="-368300" algn="l" rtl="0">
              <a:lnSpc>
                <a:spcPct val="150000"/>
              </a:lnSpc>
              <a:spcBef>
                <a:spcPts val="0"/>
              </a:spcBef>
              <a:spcAft>
                <a:spcPts val="0"/>
              </a:spcAft>
              <a:buClr>
                <a:srgbClr val="04506B"/>
              </a:buClr>
              <a:buSzPts val="2200"/>
              <a:buChar char="●"/>
            </a:pPr>
            <a:r>
              <a:rPr lang="en" sz="2200" dirty="0">
                <a:solidFill>
                  <a:srgbClr val="04506B"/>
                </a:solidFill>
              </a:rPr>
              <a:t>Reduce financial stressors </a:t>
            </a:r>
            <a:endParaRPr sz="2200" dirty="0">
              <a:solidFill>
                <a:srgbClr val="04506B"/>
              </a:solidFill>
            </a:endParaRPr>
          </a:p>
          <a:p>
            <a:pPr marL="457200" lvl="0" indent="-368300" algn="l" rtl="0">
              <a:lnSpc>
                <a:spcPct val="150000"/>
              </a:lnSpc>
              <a:spcBef>
                <a:spcPts val="0"/>
              </a:spcBef>
              <a:spcAft>
                <a:spcPts val="0"/>
              </a:spcAft>
              <a:buClr>
                <a:srgbClr val="04506B"/>
              </a:buClr>
              <a:buSzPts val="2200"/>
              <a:buChar char="●"/>
            </a:pPr>
            <a:r>
              <a:rPr lang="en" sz="2200" dirty="0">
                <a:solidFill>
                  <a:srgbClr val="04506B"/>
                </a:solidFill>
              </a:rPr>
              <a:t>Faster completion time</a:t>
            </a:r>
            <a:endParaRPr sz="2200" dirty="0">
              <a:solidFill>
                <a:srgbClr val="04506B"/>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71" title="2025-10-06_12-00-48.png"/>
          <p:cNvPicPr preferRelativeResize="0"/>
          <p:nvPr/>
        </p:nvPicPr>
        <p:blipFill>
          <a:blip r:embed="rId3">
            <a:alphaModFix/>
          </a:blip>
          <a:stretch>
            <a:fillRect/>
          </a:stretch>
        </p:blipFill>
        <p:spPr>
          <a:xfrm>
            <a:off x="939925" y="152400"/>
            <a:ext cx="7569251" cy="48386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2"/>
          <p:cNvSpPr txBox="1">
            <a:spLocks noGrp="1"/>
          </p:cNvSpPr>
          <p:nvPr>
            <p:ph type="title"/>
          </p:nvPr>
        </p:nvSpPr>
        <p:spPr>
          <a:xfrm>
            <a:off x="269250" y="55448"/>
            <a:ext cx="8541900" cy="13053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200" b="1" dirty="0"/>
              <a:t>Building Postsecondary Alignment Activity: Your Dream Career Board</a:t>
            </a:r>
            <a:endParaRPr sz="3200" b="1" dirty="0"/>
          </a:p>
        </p:txBody>
      </p:sp>
      <p:sp>
        <p:nvSpPr>
          <p:cNvPr id="557" name="Google Shape;557;p72"/>
          <p:cNvSpPr txBox="1">
            <a:spLocks noGrp="1"/>
          </p:cNvSpPr>
          <p:nvPr>
            <p:ph type="body" idx="4294967295"/>
          </p:nvPr>
        </p:nvSpPr>
        <p:spPr>
          <a:xfrm>
            <a:off x="342175" y="1152000"/>
            <a:ext cx="8468975" cy="354107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1000"/>
              </a:spcBef>
              <a:spcAft>
                <a:spcPts val="0"/>
              </a:spcAft>
              <a:buClr>
                <a:srgbClr val="04506B"/>
              </a:buClr>
              <a:buSzPts val="2100"/>
              <a:buChar char="●"/>
            </a:pPr>
            <a:r>
              <a:rPr lang="en" sz="2000" dirty="0">
                <a:solidFill>
                  <a:srgbClr val="04506B"/>
                </a:solidFill>
              </a:rPr>
              <a:t>Choose a peer with a common interest</a:t>
            </a:r>
            <a:endParaRPr sz="2000" dirty="0">
              <a:solidFill>
                <a:srgbClr val="04506B"/>
              </a:solidFill>
            </a:endParaRPr>
          </a:p>
          <a:p>
            <a:pPr marL="457200" lvl="0" indent="-361950" algn="l" rtl="0">
              <a:lnSpc>
                <a:spcPct val="100000"/>
              </a:lnSpc>
              <a:spcBef>
                <a:spcPts val="1000"/>
              </a:spcBef>
              <a:spcAft>
                <a:spcPts val="0"/>
              </a:spcAft>
              <a:buClr>
                <a:srgbClr val="04506B"/>
              </a:buClr>
              <a:buSzPts val="2100"/>
              <a:buChar char="●"/>
            </a:pPr>
            <a:r>
              <a:rPr lang="en" sz="2000" dirty="0">
                <a:solidFill>
                  <a:srgbClr val="04506B"/>
                </a:solidFill>
              </a:rPr>
              <a:t>Together, create a visual board of </a:t>
            </a:r>
            <a:r>
              <a:rPr lang="en" sz="2000" b="1" dirty="0">
                <a:solidFill>
                  <a:srgbClr val="04506B"/>
                </a:solidFill>
              </a:rPr>
              <a:t>Your Dream Career</a:t>
            </a:r>
            <a:endParaRPr sz="2000" b="1" dirty="0">
              <a:solidFill>
                <a:srgbClr val="04506B"/>
              </a:solidFill>
            </a:endParaRPr>
          </a:p>
          <a:p>
            <a:pPr marL="914400" lvl="1" indent="-361950" algn="l" rtl="0">
              <a:lnSpc>
                <a:spcPct val="100000"/>
              </a:lnSpc>
              <a:spcBef>
                <a:spcPts val="1000"/>
              </a:spcBef>
              <a:spcAft>
                <a:spcPts val="0"/>
              </a:spcAft>
              <a:buClr>
                <a:srgbClr val="04506B"/>
              </a:buClr>
              <a:buSzPts val="2100"/>
              <a:buChar char="○"/>
            </a:pPr>
            <a:r>
              <a:rPr lang="en" sz="2000" dirty="0">
                <a:solidFill>
                  <a:srgbClr val="04506B"/>
                </a:solidFill>
              </a:rPr>
              <a:t>Describe your dream career.</a:t>
            </a:r>
            <a:endParaRPr sz="2000" dirty="0">
              <a:solidFill>
                <a:srgbClr val="04506B"/>
              </a:solidFill>
            </a:endParaRPr>
          </a:p>
          <a:p>
            <a:pPr marL="914400" lvl="1" indent="-361950" algn="l" rtl="0">
              <a:lnSpc>
                <a:spcPct val="100000"/>
              </a:lnSpc>
              <a:spcBef>
                <a:spcPts val="1000"/>
              </a:spcBef>
              <a:spcAft>
                <a:spcPts val="0"/>
              </a:spcAft>
              <a:buClr>
                <a:srgbClr val="04506B"/>
              </a:buClr>
              <a:buSzPts val="2100"/>
              <a:buChar char="○"/>
            </a:pPr>
            <a:r>
              <a:rPr lang="en" sz="2000" dirty="0">
                <a:solidFill>
                  <a:srgbClr val="04506B"/>
                </a:solidFill>
              </a:rPr>
              <a:t>What would your typical day look like?</a:t>
            </a:r>
            <a:endParaRPr sz="2000" dirty="0">
              <a:solidFill>
                <a:srgbClr val="04506B"/>
              </a:solidFill>
            </a:endParaRPr>
          </a:p>
          <a:p>
            <a:pPr marL="914400" lvl="1" indent="-361950" algn="l" rtl="0">
              <a:lnSpc>
                <a:spcPct val="100000"/>
              </a:lnSpc>
              <a:spcBef>
                <a:spcPts val="1000"/>
              </a:spcBef>
              <a:spcAft>
                <a:spcPts val="0"/>
              </a:spcAft>
              <a:buClr>
                <a:srgbClr val="04506B"/>
              </a:buClr>
              <a:buSzPts val="2100"/>
              <a:buChar char="○"/>
            </a:pPr>
            <a:r>
              <a:rPr lang="en" sz="2000" dirty="0">
                <a:solidFill>
                  <a:srgbClr val="04506B"/>
                </a:solidFill>
              </a:rPr>
              <a:t>What impact do you want to make doing this work?</a:t>
            </a:r>
            <a:endParaRPr sz="2000" dirty="0">
              <a:solidFill>
                <a:srgbClr val="04506B"/>
              </a:solidFill>
            </a:endParaRPr>
          </a:p>
          <a:p>
            <a:pPr marL="914400" lvl="1" indent="-361950" algn="l" rtl="0">
              <a:lnSpc>
                <a:spcPct val="100000"/>
              </a:lnSpc>
              <a:spcBef>
                <a:spcPts val="1000"/>
              </a:spcBef>
              <a:spcAft>
                <a:spcPts val="0"/>
              </a:spcAft>
              <a:buClr>
                <a:srgbClr val="04506B"/>
              </a:buClr>
              <a:buSzPts val="2100"/>
              <a:buChar char="○"/>
            </a:pPr>
            <a:r>
              <a:rPr lang="en" sz="2000" dirty="0">
                <a:solidFill>
                  <a:srgbClr val="04506B"/>
                </a:solidFill>
              </a:rPr>
              <a:t>How do you see your life balance of work vs personal? (i.e. Spending extra money &amp; time on ‘fun’ things regularly or limited manner) </a:t>
            </a:r>
            <a:endParaRPr sz="2000" dirty="0">
              <a:solidFill>
                <a:srgbClr val="04506B"/>
              </a:solidFill>
            </a:endParaRPr>
          </a:p>
          <a:p>
            <a:pPr marL="457200" lvl="0" indent="-361950" algn="l" rtl="0">
              <a:lnSpc>
                <a:spcPct val="100000"/>
              </a:lnSpc>
              <a:spcBef>
                <a:spcPts val="1000"/>
              </a:spcBef>
              <a:spcAft>
                <a:spcPts val="0"/>
              </a:spcAft>
              <a:buClr>
                <a:srgbClr val="04506B"/>
              </a:buClr>
              <a:buSzPts val="2100"/>
              <a:buChar char="●"/>
            </a:pPr>
            <a:r>
              <a:rPr lang="en" sz="2000" dirty="0">
                <a:solidFill>
                  <a:srgbClr val="04506B"/>
                </a:solidFill>
              </a:rPr>
              <a:t>Save your creation, whether digital or paper format, for whole group sharing in Topic 4. </a:t>
            </a:r>
            <a:endParaRPr sz="2000" dirty="0">
              <a:solidFill>
                <a:srgbClr val="04506B"/>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96406269-F825-910C-2578-164C74A654E6}"/>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9C6BBBDA-7A61-83AF-EAD8-8312AD4ED0DD}"/>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6091E690-21B7-3A1C-93D1-C5EA0B0B88BF}"/>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6EA8A016-730B-18B1-A812-0D38C403E7BC}"/>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E7D0C1ED-2F00-01A4-AD77-52DD5EBE3D0A}"/>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F5ED7715-4ED6-B181-1914-DB11AE87E93A}"/>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292A0F29-514D-E1E1-CD82-FBCD01D0D0D6}"/>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EAEB2CD1-9C1C-A286-5730-6A656C9207F9}"/>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FEC351B8-FFB6-B770-D0F9-AF6D1E548CF6}"/>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8B7773B1-9AC8-2EA2-3E7B-83A935483BC3}"/>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E423B854-36B1-8058-9FEA-A99DE11A5A0A}"/>
              </a:ext>
            </a:extLst>
          </p:cNvPr>
          <p:cNvSpPr/>
          <p:nvPr/>
        </p:nvSpPr>
        <p:spPr>
          <a:xfrm rot="-2700000">
            <a:off x="3524715" y="1598892"/>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490D0BE6-54C4-F890-37A3-4D42D5C30BA3}"/>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93ED3BB7-1E8E-83A6-8EAD-A6D3869C5852}"/>
              </a:ext>
            </a:extLst>
          </p:cNvPr>
          <p:cNvSpPr/>
          <p:nvPr/>
        </p:nvSpPr>
        <p:spPr>
          <a:xfrm rot="-2700000">
            <a:off x="2613151" y="1160018"/>
            <a:ext cx="204920" cy="170554"/>
          </a:xfrm>
          <a:prstGeom prst="flowChartConnector">
            <a:avLst/>
          </a:prstGeom>
          <a:solidFill>
            <a:srgbClr val="66FF3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6953B884-3CF9-20A8-D3CF-E9EBAB81E06A}"/>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52146F5A-4C38-3B7A-B137-1F9B860F09F7}"/>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8F2A1F88-3355-D3B5-22CE-85D81C6770FA}"/>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6A0EBAC2-EA04-B70F-B8E8-8727470C6A58}"/>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50BDF200-5E1F-8DAC-2CD1-08D465D6E489}"/>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97021CBD-E4B4-5B6E-7578-0D5022CC0608}"/>
              </a:ext>
            </a:extLst>
          </p:cNvPr>
          <p:cNvSpPr/>
          <p:nvPr/>
        </p:nvSpPr>
        <p:spPr>
          <a:xfrm rot="-2568255">
            <a:off x="3799915" y="2125769"/>
            <a:ext cx="204858" cy="170673"/>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4F74DBDE-FAC9-AEE7-62E4-2830811A4A60}"/>
              </a:ext>
            </a:extLst>
          </p:cNvPr>
          <p:cNvSpPr/>
          <p:nvPr/>
        </p:nvSpPr>
        <p:spPr>
          <a:xfrm rot="20454923">
            <a:off x="954345" y="1290906"/>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dirty="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DBAE4FA3-375C-D0B9-FBFE-35D254D1EB50}"/>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060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248850" y="298375"/>
            <a:ext cx="3992100" cy="8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b="1" dirty="0"/>
              <a:t>What skills do you think are essential in these careers?</a:t>
            </a:r>
            <a:endParaRPr sz="3200" b="1" dirty="0"/>
          </a:p>
        </p:txBody>
      </p:sp>
      <p:pic>
        <p:nvPicPr>
          <p:cNvPr id="146" name="Google Shape;146;p29" title="national-cancer-institute-odggKTyA5o0-unsplash.jpg"/>
          <p:cNvPicPr preferRelativeResize="0"/>
          <p:nvPr/>
        </p:nvPicPr>
        <p:blipFill>
          <a:blip r:embed="rId3">
            <a:alphaModFix/>
          </a:blip>
          <a:stretch>
            <a:fillRect/>
          </a:stretch>
        </p:blipFill>
        <p:spPr>
          <a:xfrm>
            <a:off x="972175" y="2237544"/>
            <a:ext cx="3992100" cy="2600330"/>
          </a:xfrm>
          <a:prstGeom prst="rect">
            <a:avLst/>
          </a:prstGeom>
          <a:noFill/>
          <a:ln w="19050" cap="flat" cmpd="sng">
            <a:solidFill>
              <a:schemeClr val="dk2"/>
            </a:solidFill>
            <a:prstDash val="solid"/>
            <a:round/>
            <a:headEnd type="none" w="sm" len="sm"/>
            <a:tailEnd type="none" w="sm" len="sm"/>
          </a:ln>
        </p:spPr>
      </p:pic>
      <p:pic>
        <p:nvPicPr>
          <p:cNvPr id="147" name="Google Shape;147;p29" title="zbra-marketing-h_kuT-rHBHs-unsplash.jpg"/>
          <p:cNvPicPr preferRelativeResize="0"/>
          <p:nvPr/>
        </p:nvPicPr>
        <p:blipFill>
          <a:blip r:embed="rId4">
            <a:alphaModFix/>
          </a:blip>
          <a:stretch>
            <a:fillRect/>
          </a:stretch>
        </p:blipFill>
        <p:spPr>
          <a:xfrm>
            <a:off x="4607550" y="298375"/>
            <a:ext cx="3754552" cy="2502424"/>
          </a:xfrm>
          <a:prstGeom prst="rect">
            <a:avLst/>
          </a:prstGeom>
          <a:noFill/>
          <a:ln w="19050" cap="flat" cmpd="sng">
            <a:solidFill>
              <a:schemeClr val="dk2"/>
            </a:solidFill>
            <a:prstDash val="solid"/>
            <a:round/>
            <a:headEnd type="none" w="sm" len="sm"/>
            <a:tailEnd type="none" w="sm" len="sm"/>
          </a:ln>
        </p:spPr>
      </p:pic>
      <p:pic>
        <p:nvPicPr>
          <p:cNvPr id="148" name="Google Shape;148;p29" title="adrian-sulyok-c_4eaGRDSVU-unsplash.jpg"/>
          <p:cNvPicPr preferRelativeResize="0"/>
          <p:nvPr/>
        </p:nvPicPr>
        <p:blipFill>
          <a:blip r:embed="rId5">
            <a:alphaModFix/>
          </a:blip>
          <a:stretch>
            <a:fillRect/>
          </a:stretch>
        </p:blipFill>
        <p:spPr>
          <a:xfrm>
            <a:off x="5350175" y="2434999"/>
            <a:ext cx="3754527" cy="2502424"/>
          </a:xfrm>
          <a:prstGeom prst="rect">
            <a:avLst/>
          </a:prstGeom>
          <a:noFill/>
          <a:ln w="19050" cap="flat" cmpd="sng">
            <a:solidFill>
              <a:schemeClr val="dk2"/>
            </a:solidFill>
            <a:prstDash val="solid"/>
            <a:round/>
            <a:headEnd type="none" w="sm" len="sm"/>
            <a:tailEnd type="none" w="sm" len="sm"/>
          </a:ln>
        </p:spPr>
      </p:pic>
      <p:sp>
        <p:nvSpPr>
          <p:cNvPr id="2" name="Google Shape;145;p29">
            <a:extLst>
              <a:ext uri="{FF2B5EF4-FFF2-40B4-BE49-F238E27FC236}">
                <a16:creationId xmlns:a16="http://schemas.microsoft.com/office/drawing/2014/main" id="{9C7DEDF1-BBC7-3220-EFB6-32B6B937E1BD}"/>
              </a:ext>
            </a:extLst>
          </p:cNvPr>
          <p:cNvSpPr txBox="1">
            <a:spLocks/>
          </p:cNvSpPr>
          <p:nvPr/>
        </p:nvSpPr>
        <p:spPr>
          <a:xfrm>
            <a:off x="1087489" y="4297726"/>
            <a:ext cx="3648415" cy="450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pPr>
              <a:buClr>
                <a:schemeClr val="dk1"/>
              </a:buClr>
              <a:buSzPts val="1100"/>
            </a:pPr>
            <a:r>
              <a:rPr lang="en" sz="1800" b="1" dirty="0">
                <a:effectLst>
                  <a:outerShdw blurRad="38100" dist="38100" dir="2700000" algn="tl">
                    <a:srgbClr val="000000">
                      <a:alpha val="43137"/>
                    </a:srgbClr>
                  </a:outerShdw>
                </a:effectLst>
              </a:rPr>
              <a:t>Healthcare/Medical/Surgical Nurse</a:t>
            </a:r>
            <a:endParaRPr lang="en-US" sz="1800" b="1" dirty="0">
              <a:effectLst>
                <a:outerShdw blurRad="38100" dist="38100" dir="2700000" algn="tl">
                  <a:srgbClr val="000000">
                    <a:alpha val="43137"/>
                  </a:srgbClr>
                </a:outerShdw>
              </a:effectLst>
            </a:endParaRPr>
          </a:p>
        </p:txBody>
      </p:sp>
      <p:sp>
        <p:nvSpPr>
          <p:cNvPr id="3" name="Google Shape;145;p29">
            <a:extLst>
              <a:ext uri="{FF2B5EF4-FFF2-40B4-BE49-F238E27FC236}">
                <a16:creationId xmlns:a16="http://schemas.microsoft.com/office/drawing/2014/main" id="{506DCC57-F0C9-C4FE-E4F0-94E631FF9CDA}"/>
              </a:ext>
            </a:extLst>
          </p:cNvPr>
          <p:cNvSpPr txBox="1">
            <a:spLocks/>
          </p:cNvSpPr>
          <p:nvPr/>
        </p:nvSpPr>
        <p:spPr>
          <a:xfrm>
            <a:off x="4660618" y="305626"/>
            <a:ext cx="3648415" cy="450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pPr>
              <a:buClr>
                <a:schemeClr val="dk1"/>
              </a:buClr>
              <a:buSzPts val="1100"/>
            </a:pPr>
            <a:r>
              <a:rPr lang="en" sz="1800" b="1" dirty="0">
                <a:effectLst>
                  <a:outerShdw blurRad="38100" dist="38100" dir="2700000" algn="tl">
                    <a:srgbClr val="000000">
                      <a:alpha val="43137"/>
                    </a:srgbClr>
                  </a:outerShdw>
                </a:effectLst>
              </a:rPr>
              <a:t>Technology/Informatics</a:t>
            </a:r>
            <a:endParaRPr lang="en-US" sz="1800" b="1" dirty="0">
              <a:effectLst>
                <a:outerShdw blurRad="38100" dist="38100" dir="2700000" algn="tl">
                  <a:srgbClr val="000000">
                    <a:alpha val="43137"/>
                  </a:srgbClr>
                </a:outerShdw>
              </a:effectLst>
            </a:endParaRPr>
          </a:p>
        </p:txBody>
      </p:sp>
      <p:sp>
        <p:nvSpPr>
          <p:cNvPr id="4" name="Google Shape;145;p29">
            <a:extLst>
              <a:ext uri="{FF2B5EF4-FFF2-40B4-BE49-F238E27FC236}">
                <a16:creationId xmlns:a16="http://schemas.microsoft.com/office/drawing/2014/main" id="{D5760912-0D67-67DD-B9AC-D0F7FB92B25B}"/>
              </a:ext>
            </a:extLst>
          </p:cNvPr>
          <p:cNvSpPr txBox="1">
            <a:spLocks/>
          </p:cNvSpPr>
          <p:nvPr/>
        </p:nvSpPr>
        <p:spPr>
          <a:xfrm>
            <a:off x="5495585" y="4459265"/>
            <a:ext cx="3648415" cy="450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pPr>
              <a:buClr>
                <a:schemeClr val="dk1"/>
              </a:buClr>
              <a:buSzPts val="1100"/>
            </a:pPr>
            <a:r>
              <a:rPr lang="en" sz="1800" b="1" dirty="0">
                <a:effectLst>
                  <a:outerShdw blurRad="38100" dist="38100" dir="2700000" algn="tl">
                    <a:srgbClr val="000000">
                      <a:alpha val="43137"/>
                    </a:srgbClr>
                  </a:outerShdw>
                </a:effectLst>
              </a:rPr>
              <a:t>Supply Chain/Logistics Specialist </a:t>
            </a:r>
            <a:endParaRPr lang="en-US" sz="1800" b="1" dirty="0">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4"/>
          <p:cNvSpPr txBox="1">
            <a:spLocks noGrp="1"/>
          </p:cNvSpPr>
          <p:nvPr>
            <p:ph type="body" idx="1"/>
          </p:nvPr>
        </p:nvSpPr>
        <p:spPr>
          <a:xfrm>
            <a:off x="397375" y="418500"/>
            <a:ext cx="8148300" cy="8775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900"/>
              </a:spcBef>
              <a:spcAft>
                <a:spcPts val="1200"/>
              </a:spcAft>
              <a:buNone/>
            </a:pPr>
            <a:r>
              <a:rPr lang="en" sz="3200" b="1" dirty="0">
                <a:solidFill>
                  <a:schemeClr val="bg1"/>
                </a:solidFill>
              </a:rPr>
              <a:t>Let’s Recap Postsecondary &amp; Career Alignment</a:t>
            </a:r>
            <a:endParaRPr sz="2100" dirty="0">
              <a:solidFill>
                <a:schemeClr val="bg1"/>
              </a:solidFill>
            </a:endParaRPr>
          </a:p>
        </p:txBody>
      </p:sp>
      <p:sp>
        <p:nvSpPr>
          <p:cNvPr id="587" name="Google Shape;587;p74"/>
          <p:cNvSpPr txBox="1"/>
          <p:nvPr/>
        </p:nvSpPr>
        <p:spPr>
          <a:xfrm>
            <a:off x="397375" y="1515000"/>
            <a:ext cx="8487925" cy="2800736"/>
          </a:xfrm>
          <a:prstGeom prst="rect">
            <a:avLst/>
          </a:prstGeom>
          <a:noFill/>
          <a:ln>
            <a:noFill/>
          </a:ln>
        </p:spPr>
        <p:txBody>
          <a:bodyPr spcFirstLastPara="1" wrap="square" lIns="91425" tIns="91425" rIns="91425" bIns="91425" anchor="t" anchorCtr="0">
            <a:spAutoFit/>
          </a:bodyPr>
          <a:lstStyle/>
          <a:p>
            <a:pPr marL="457200" lvl="0" indent="-368300" algn="l" rtl="0">
              <a:spcBef>
                <a:spcPts val="600"/>
              </a:spcBef>
              <a:spcAft>
                <a:spcPts val="1200"/>
              </a:spcAft>
              <a:buClr>
                <a:srgbClr val="04506B"/>
              </a:buClr>
              <a:buSzPts val="2200"/>
              <a:buFont typeface="Roboto"/>
              <a:buChar char="●"/>
            </a:pPr>
            <a:r>
              <a:rPr lang="en"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Your choices are your inspiration. That becomes your drive!!</a:t>
            </a:r>
            <a:endParaRPr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68300" algn="l" rtl="0">
              <a:spcBef>
                <a:spcPts val="600"/>
              </a:spcBef>
              <a:spcAft>
                <a:spcPts val="1200"/>
              </a:spcAft>
              <a:buClr>
                <a:srgbClr val="04506B"/>
              </a:buClr>
              <a:buSzPts val="2200"/>
              <a:buFont typeface="Roboto"/>
              <a:buChar char="●"/>
            </a:pPr>
            <a:r>
              <a:rPr lang="en"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Alignment saves you and your family $$$</a:t>
            </a:r>
            <a:endParaRPr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68300" algn="l" rtl="0">
              <a:spcBef>
                <a:spcPts val="600"/>
              </a:spcBef>
              <a:spcAft>
                <a:spcPts val="1200"/>
              </a:spcAft>
              <a:buClr>
                <a:srgbClr val="04506B"/>
              </a:buClr>
              <a:buSzPts val="2200"/>
              <a:buFont typeface="Roboto"/>
              <a:buChar char="●"/>
            </a:pPr>
            <a:r>
              <a:rPr lang="en"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Increases your chances to earn more $$$</a:t>
            </a:r>
            <a:endParaRPr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68300" algn="l" rtl="0">
              <a:spcBef>
                <a:spcPts val="600"/>
              </a:spcBef>
              <a:spcAft>
                <a:spcPts val="1200"/>
              </a:spcAft>
              <a:buClr>
                <a:srgbClr val="04506B"/>
              </a:buClr>
              <a:buSzPts val="2200"/>
              <a:buFont typeface="Roboto"/>
              <a:buChar char="●"/>
            </a:pPr>
            <a:r>
              <a:rPr lang="en"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rPr>
              <a:t>Helps guide your decisions in enrollment, enlistment, or employment</a:t>
            </a:r>
            <a:endParaRPr sz="2200" dirty="0">
              <a:solidFill>
                <a:srgbClr val="04506B"/>
              </a:solidFill>
              <a:latin typeface="Calibri" panose="020F0502020204030204" pitchFamily="34" charset="0"/>
              <a:ea typeface="Calibri" panose="020F0502020204030204" pitchFamily="34" charset="0"/>
              <a:cs typeface="Calibri" panose="020F0502020204030204" pitchFamily="34" charset="0"/>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Wrap up</a:t>
            </a:r>
            <a:endParaRPr/>
          </a:p>
        </p:txBody>
      </p:sp>
      <p:sp>
        <p:nvSpPr>
          <p:cNvPr id="593" name="Google Shape;593;p75"/>
          <p:cNvSpPr txBox="1">
            <a:spLocks noGrp="1"/>
          </p:cNvSpPr>
          <p:nvPr>
            <p:ph type="body" idx="1"/>
          </p:nvPr>
        </p:nvSpPr>
        <p:spPr>
          <a:xfrm>
            <a:off x="4644675" y="396000"/>
            <a:ext cx="4166400" cy="4203525"/>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900"/>
              </a:spcBef>
              <a:spcAft>
                <a:spcPts val="0"/>
              </a:spcAft>
              <a:buClr>
                <a:srgbClr val="04506B"/>
              </a:buClr>
              <a:buSzPts val="2200"/>
              <a:buFont typeface="Calibri"/>
              <a:buChar char="●"/>
            </a:pPr>
            <a:r>
              <a:rPr lang="en" sz="2200" dirty="0">
                <a:solidFill>
                  <a:srgbClr val="04506B"/>
                </a:solidFill>
              </a:rPr>
              <a:t>Learned more about the impact of high quality  Credentials of Value (CoV).</a:t>
            </a:r>
            <a:endParaRPr sz="2200" dirty="0">
              <a:solidFill>
                <a:srgbClr val="04506B"/>
              </a:solidFill>
            </a:endParaRPr>
          </a:p>
          <a:p>
            <a:pPr marL="457200" lvl="0" indent="-368300" algn="l" rtl="0">
              <a:lnSpc>
                <a:spcPct val="100000"/>
              </a:lnSpc>
              <a:spcBef>
                <a:spcPts val="1000"/>
              </a:spcBef>
              <a:spcAft>
                <a:spcPts val="0"/>
              </a:spcAft>
              <a:buClr>
                <a:srgbClr val="04506B"/>
              </a:buClr>
              <a:buSzPts val="2200"/>
              <a:buFont typeface="Calibri"/>
              <a:buChar char="●"/>
            </a:pPr>
            <a:r>
              <a:rPr lang="en" sz="2200" dirty="0">
                <a:solidFill>
                  <a:srgbClr val="04506B"/>
                </a:solidFill>
              </a:rPr>
              <a:t>Learned the importance of aligning your postsecondary and career plans early to save stress and money!</a:t>
            </a:r>
            <a:endParaRPr sz="2200" dirty="0">
              <a:solidFill>
                <a:srgbClr val="04506B"/>
              </a:solidFill>
            </a:endParaRPr>
          </a:p>
          <a:p>
            <a:pPr marL="457200" lvl="0" indent="-368300" algn="l" rtl="0">
              <a:lnSpc>
                <a:spcPct val="100000"/>
              </a:lnSpc>
              <a:spcBef>
                <a:spcPts val="1000"/>
              </a:spcBef>
              <a:spcAft>
                <a:spcPts val="1000"/>
              </a:spcAft>
              <a:buClr>
                <a:srgbClr val="04506B"/>
              </a:buClr>
              <a:buSzPts val="2200"/>
              <a:buFont typeface="Calibri"/>
              <a:buChar char="●"/>
            </a:pPr>
            <a:r>
              <a:rPr lang="en" sz="2200" dirty="0">
                <a:solidFill>
                  <a:srgbClr val="04506B"/>
                </a:solidFill>
              </a:rPr>
              <a:t>Collected ideas and resources to start your personalized Credential Completion Plan (CCP).</a:t>
            </a:r>
            <a:endParaRPr sz="2200" dirty="0">
              <a:solidFill>
                <a:srgbClr val="04506B"/>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6"/>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dirty="0">
                <a:solidFill>
                  <a:srgbClr val="04506B"/>
                </a:solidFill>
              </a:rPr>
              <a:t>Creating a Personalized </a:t>
            </a:r>
            <a:endParaRPr sz="4200" b="1" dirty="0">
              <a:solidFill>
                <a:srgbClr val="04506B"/>
              </a:solidFill>
            </a:endParaRPr>
          </a:p>
          <a:p>
            <a:pPr marL="0" lvl="0" indent="0" algn="l" rtl="0">
              <a:spcBef>
                <a:spcPts val="0"/>
              </a:spcBef>
              <a:spcAft>
                <a:spcPts val="0"/>
              </a:spcAft>
              <a:buNone/>
            </a:pPr>
            <a:r>
              <a:rPr lang="en" sz="4200" b="1" dirty="0">
                <a:solidFill>
                  <a:srgbClr val="04506B"/>
                </a:solidFill>
              </a:rPr>
              <a:t>Credential Completion Plan</a:t>
            </a:r>
            <a:br>
              <a:rPr lang="en" sz="4200" b="1" dirty="0">
                <a:solidFill>
                  <a:srgbClr val="04506B"/>
                </a:solidFill>
              </a:rPr>
            </a:br>
            <a:r>
              <a:rPr lang="en" sz="4200" b="1" dirty="0">
                <a:solidFill>
                  <a:srgbClr val="04506B"/>
                </a:solidFill>
              </a:rPr>
              <a:t>(CCP)</a:t>
            </a:r>
            <a:endParaRPr sz="4200" b="1" dirty="0">
              <a:solidFill>
                <a:srgbClr val="04506B"/>
              </a:solidFill>
            </a:endParaRPr>
          </a:p>
        </p:txBody>
      </p:sp>
      <p:sp>
        <p:nvSpPr>
          <p:cNvPr id="599" name="Google Shape;599;p76"/>
          <p:cNvSpPr txBox="1">
            <a:spLocks noGrp="1"/>
          </p:cNvSpPr>
          <p:nvPr>
            <p:ph type="subTitle" idx="1"/>
          </p:nvPr>
        </p:nvSpPr>
        <p:spPr>
          <a:xfrm>
            <a:off x="4705398" y="4129321"/>
            <a:ext cx="4242600" cy="7383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t>						</a:t>
            </a:r>
            <a:r>
              <a:rPr lang="en">
                <a:solidFill>
                  <a:schemeClr val="accent3"/>
                </a:solidFill>
              </a:rPr>
              <a:t>Topic 4</a:t>
            </a:r>
            <a:endParaRPr>
              <a:solidFill>
                <a:schemeClr val="accent3"/>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7"/>
          <p:cNvSpPr txBox="1">
            <a:spLocks noGrp="1"/>
          </p:cNvSpPr>
          <p:nvPr>
            <p:ph type="title"/>
          </p:nvPr>
        </p:nvSpPr>
        <p:spPr>
          <a:xfrm>
            <a:off x="213275" y="292849"/>
            <a:ext cx="6618846" cy="7464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b="1" dirty="0"/>
              <a:t>Today’s Competencies</a:t>
            </a:r>
            <a:endParaRPr b="1" dirty="0"/>
          </a:p>
        </p:txBody>
      </p:sp>
      <p:sp>
        <p:nvSpPr>
          <p:cNvPr id="605" name="Google Shape;605;p77"/>
          <p:cNvSpPr txBox="1">
            <a:spLocks noGrp="1"/>
          </p:cNvSpPr>
          <p:nvPr>
            <p:ph type="body" idx="4294967295"/>
          </p:nvPr>
        </p:nvSpPr>
        <p:spPr>
          <a:xfrm>
            <a:off x="213275" y="1039275"/>
            <a:ext cx="8597700" cy="3560100"/>
          </a:xfrm>
          <a:prstGeom prst="rect">
            <a:avLst/>
          </a:prstGeom>
        </p:spPr>
        <p:txBody>
          <a:bodyPr spcFirstLastPara="1" wrap="square" lIns="91425" tIns="91425" rIns="91425" bIns="91425" anchor="t" anchorCtr="0">
            <a:noAutofit/>
          </a:bodyPr>
          <a:lstStyle/>
          <a:p>
            <a:pPr marL="495300" lvl="0" indent="-457200" algn="l" rtl="0">
              <a:lnSpc>
                <a:spcPct val="100000"/>
              </a:lnSpc>
              <a:spcBef>
                <a:spcPts val="0"/>
              </a:spcBef>
              <a:spcAft>
                <a:spcPts val="0"/>
              </a:spcAft>
              <a:buClr>
                <a:srgbClr val="04506B"/>
              </a:buClr>
              <a:buSzPct val="150000"/>
              <a:buFont typeface="Arial" panose="020B0604020202020204" pitchFamily="34" charset="0"/>
              <a:buChar char="•"/>
            </a:pPr>
            <a:r>
              <a:rPr lang="en" sz="3000" dirty="0">
                <a:solidFill>
                  <a:srgbClr val="04506B"/>
                </a:solidFill>
              </a:rPr>
              <a:t>Students will demonstrate their understanding of the requirements for earning credentials and how those align with their career goals.</a:t>
            </a:r>
          </a:p>
          <a:p>
            <a:pPr marL="209550" lvl="0" indent="-171450" algn="l" rtl="0">
              <a:lnSpc>
                <a:spcPct val="100000"/>
              </a:lnSpc>
              <a:spcBef>
                <a:spcPts val="0"/>
              </a:spcBef>
              <a:spcAft>
                <a:spcPts val="0"/>
              </a:spcAft>
              <a:buClr>
                <a:srgbClr val="04506B"/>
              </a:buClr>
              <a:buSzPct val="150000"/>
              <a:buFont typeface="Arial" panose="020B0604020202020204" pitchFamily="34" charset="0"/>
              <a:buChar char="•"/>
            </a:pPr>
            <a:endParaRPr sz="1000" dirty="0">
              <a:solidFill>
                <a:srgbClr val="04506B"/>
              </a:solidFill>
            </a:endParaRPr>
          </a:p>
          <a:p>
            <a:pPr marL="533400" lvl="0" indent="-457200" algn="l" rtl="0">
              <a:lnSpc>
                <a:spcPct val="100000"/>
              </a:lnSpc>
              <a:spcBef>
                <a:spcPts val="1000"/>
              </a:spcBef>
              <a:spcAft>
                <a:spcPts val="1000"/>
              </a:spcAft>
              <a:buClr>
                <a:srgbClr val="04506B"/>
              </a:buClr>
              <a:buSzPct val="150000"/>
              <a:buFont typeface="Arial" panose="020B0604020202020204" pitchFamily="34" charset="0"/>
              <a:buChar char="•"/>
            </a:pPr>
            <a:r>
              <a:rPr lang="en" sz="3000" dirty="0">
                <a:solidFill>
                  <a:srgbClr val="04506B"/>
                </a:solidFill>
              </a:rPr>
              <a:t>Students will further understand the importance of setting realistic goals and timelines for credential completion.</a:t>
            </a:r>
            <a:endParaRPr sz="2400" dirty="0">
              <a:solidFill>
                <a:srgbClr val="04506B"/>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B13CF924-1091-FE33-AF04-1CD4AC47C60C}"/>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4FE25308-1C8C-ABEB-B3E8-B499EC121BC0}"/>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20E75FA9-CC5E-C154-9DB7-2AD71E87508C}"/>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D697E633-C3FB-EA51-702D-0CE0B970319F}"/>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6297CA03-D898-D778-D0B4-5C0F59BC692E}"/>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F69B1E3F-44F2-80ED-55D9-51B6E583AB45}"/>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4E5B32A0-6BA2-8204-56E6-FB6A0796DA00}"/>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5F9D7313-C9C5-2F28-628C-D9B566B01538}"/>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9D063D7A-9F8B-D7CC-B4BE-E6078F89278A}"/>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C0A0CBB3-FB43-C83C-36A1-6CC656C256CF}"/>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1EFE210A-F338-46E7-811A-BE3C62F2AA84}"/>
              </a:ext>
            </a:extLst>
          </p:cNvPr>
          <p:cNvSpPr/>
          <p:nvPr/>
        </p:nvSpPr>
        <p:spPr>
          <a:xfrm rot="-2700000">
            <a:off x="3524715" y="1598892"/>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CD558014-6A4F-5CD0-668B-C158F8BE4304}"/>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FA386592-0889-6A82-84F1-9E060A1E8B2D}"/>
              </a:ext>
            </a:extLst>
          </p:cNvPr>
          <p:cNvSpPr/>
          <p:nvPr/>
        </p:nvSpPr>
        <p:spPr>
          <a:xfrm rot="-2700000">
            <a:off x="2613151" y="1160018"/>
            <a:ext cx="204920" cy="170554"/>
          </a:xfrm>
          <a:prstGeom prst="flowChartConnector">
            <a:avLst/>
          </a:prstGeom>
          <a:solidFill>
            <a:srgbClr val="66FF3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6A70A27C-3D90-73E1-144F-AEDCEA2AE261}"/>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46104160-01B9-C08A-61B6-1ECB1AE1D274}"/>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B57C03CC-AA35-E64D-C00B-5962877C6284}"/>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03E256E9-38CA-7545-5435-2507D76F9F60}"/>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A7D8291B-9215-3A15-F869-B8B75A77ABDC}"/>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DE2D90A1-B0E6-0BE4-2F07-201CA54047D5}"/>
              </a:ext>
            </a:extLst>
          </p:cNvPr>
          <p:cNvSpPr/>
          <p:nvPr/>
        </p:nvSpPr>
        <p:spPr>
          <a:xfrm rot="-2568255">
            <a:off x="3799915" y="2125769"/>
            <a:ext cx="204858" cy="170673"/>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509B2B69-9501-52A4-2D30-785C3A8C130B}"/>
              </a:ext>
            </a:extLst>
          </p:cNvPr>
          <p:cNvSpPr/>
          <p:nvPr/>
        </p:nvSpPr>
        <p:spPr>
          <a:xfrm rot="18580345">
            <a:off x="233813" y="1330626"/>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A0A0A"/>
                </a:solidFill>
                <a:effectLst/>
                <a:uLnTx/>
                <a:uFillTx/>
                <a:latin typeface="Calibri"/>
                <a:ea typeface="Calibri"/>
                <a:cs typeface="Calibri"/>
                <a:sym typeface="Calibri"/>
              </a:rPr>
              <a:t>You are here! </a:t>
            </a:r>
            <a:endParaRPr kumimoji="0" sz="1500" b="1" i="0" u="none" strike="noStrike" kern="0" cap="none" spc="0" normalizeH="0" baseline="0" noProof="0" dirty="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0641D1E8-0512-5F5A-CFB0-BDDE4963654F}"/>
              </a:ext>
            </a:extLst>
          </p:cNvPr>
          <p:cNvSpPr/>
          <p:nvPr/>
        </p:nvSpPr>
        <p:spPr>
          <a:xfrm rot="-2700000">
            <a:off x="1533120" y="730154"/>
            <a:ext cx="204920" cy="170554"/>
          </a:xfrm>
          <a:prstGeom prst="flowChartConnector">
            <a:avLst/>
          </a:prstGeom>
          <a:solidFill>
            <a:srgbClr val="66FF3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2806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9"/>
          <p:cNvSpPr txBox="1">
            <a:spLocks noGrp="1"/>
          </p:cNvSpPr>
          <p:nvPr>
            <p:ph type="title"/>
          </p:nvPr>
        </p:nvSpPr>
        <p:spPr>
          <a:xfrm>
            <a:off x="424799" y="500925"/>
            <a:ext cx="8407525"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t>Why create a CCP?</a:t>
            </a:r>
            <a:endParaRPr sz="3800" dirty="0"/>
          </a:p>
        </p:txBody>
      </p:sp>
      <p:sp>
        <p:nvSpPr>
          <p:cNvPr id="635" name="Google Shape;635;p79"/>
          <p:cNvSpPr txBox="1"/>
          <p:nvPr/>
        </p:nvSpPr>
        <p:spPr>
          <a:xfrm>
            <a:off x="311724" y="1536650"/>
            <a:ext cx="8611575" cy="3226494"/>
          </a:xfrm>
          <a:prstGeom prst="rect">
            <a:avLst/>
          </a:prstGeom>
          <a:noFill/>
          <a:ln>
            <a:noFill/>
          </a:ln>
        </p:spPr>
        <p:txBody>
          <a:bodyPr spcFirstLastPara="1" wrap="square" lIns="91425" tIns="91425" rIns="91425" bIns="91425" anchor="t" anchorCtr="0">
            <a:spAutoFit/>
          </a:bodyPr>
          <a:lstStyle/>
          <a:p>
            <a:pPr marL="457200" lvl="0" indent="-419100" algn="l" rtl="0">
              <a:lnSpc>
                <a:spcPct val="115000"/>
              </a:lnSpc>
              <a:spcBef>
                <a:spcPts val="1200"/>
              </a:spcBef>
              <a:spcAft>
                <a:spcPts val="0"/>
              </a:spcAft>
              <a:buClr>
                <a:srgbClr val="04506B"/>
              </a:buClr>
              <a:buSzPts val="3000"/>
              <a:buFont typeface="Calibri"/>
              <a:buChar char="●"/>
            </a:pPr>
            <a:r>
              <a:rPr lang="en" sz="2800" dirty="0">
                <a:solidFill>
                  <a:srgbClr val="04506B"/>
                </a:solidFill>
                <a:latin typeface="Calibri"/>
                <a:ea typeface="Calibri"/>
                <a:cs typeface="Calibri"/>
                <a:sym typeface="Calibri"/>
              </a:rPr>
              <a:t>A personal roadmap for high school</a:t>
            </a:r>
            <a:endParaRPr sz="2800" dirty="0">
              <a:solidFill>
                <a:srgbClr val="04506B"/>
              </a:solidFill>
              <a:latin typeface="Calibri"/>
              <a:ea typeface="Calibri"/>
              <a:cs typeface="Calibri"/>
              <a:sym typeface="Calibri"/>
            </a:endParaRPr>
          </a:p>
          <a:p>
            <a:pPr marL="457200" lvl="0" indent="-419100" algn="l" rtl="0">
              <a:lnSpc>
                <a:spcPct val="115000"/>
              </a:lnSpc>
              <a:spcBef>
                <a:spcPts val="1000"/>
              </a:spcBef>
              <a:spcAft>
                <a:spcPts val="0"/>
              </a:spcAft>
              <a:buClr>
                <a:srgbClr val="04506B"/>
              </a:buClr>
              <a:buSzPts val="3000"/>
              <a:buFont typeface="Calibri"/>
              <a:buChar char="●"/>
            </a:pPr>
            <a:r>
              <a:rPr lang="en" sz="2800" dirty="0">
                <a:solidFill>
                  <a:srgbClr val="04506B"/>
                </a:solidFill>
                <a:latin typeface="Calibri"/>
                <a:ea typeface="Calibri"/>
                <a:cs typeface="Calibri"/>
                <a:sym typeface="Calibri"/>
              </a:rPr>
              <a:t>A way to connect your interests and skills to your future goals</a:t>
            </a:r>
            <a:endParaRPr sz="2800" dirty="0">
              <a:solidFill>
                <a:srgbClr val="04506B"/>
              </a:solidFill>
              <a:latin typeface="Calibri"/>
              <a:ea typeface="Calibri"/>
              <a:cs typeface="Calibri"/>
              <a:sym typeface="Calibri"/>
            </a:endParaRPr>
          </a:p>
          <a:p>
            <a:pPr marL="457200" lvl="0" indent="-419100" algn="l" rtl="0">
              <a:lnSpc>
                <a:spcPct val="115000"/>
              </a:lnSpc>
              <a:spcBef>
                <a:spcPts val="1200"/>
              </a:spcBef>
              <a:spcAft>
                <a:spcPts val="1000"/>
              </a:spcAft>
              <a:buClr>
                <a:srgbClr val="04506B"/>
              </a:buClr>
              <a:buSzPts val="3000"/>
              <a:buFont typeface="Calibri"/>
              <a:buChar char="●"/>
            </a:pPr>
            <a:r>
              <a:rPr lang="en" sz="2800" dirty="0">
                <a:solidFill>
                  <a:srgbClr val="04506B"/>
                </a:solidFill>
                <a:latin typeface="Calibri"/>
                <a:ea typeface="Calibri"/>
                <a:cs typeface="Calibri"/>
                <a:sym typeface="Calibri"/>
              </a:rPr>
              <a:t>A tool to help you make the most of the new Indiana Diploma options and Readiness Seals</a:t>
            </a:r>
            <a:endParaRPr sz="2800" dirty="0">
              <a:solidFill>
                <a:srgbClr val="04506B"/>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0"/>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What is included in your CCP?</a:t>
            </a:r>
            <a:endParaRPr sz="3600"/>
          </a:p>
        </p:txBody>
      </p:sp>
      <p:sp>
        <p:nvSpPr>
          <p:cNvPr id="641" name="Google Shape;641;p80"/>
          <p:cNvSpPr txBox="1">
            <a:spLocks noGrp="1"/>
          </p:cNvSpPr>
          <p:nvPr>
            <p:ph type="body" idx="2"/>
          </p:nvPr>
        </p:nvSpPr>
        <p:spPr>
          <a:xfrm>
            <a:off x="4870399" y="810883"/>
            <a:ext cx="3954000" cy="3775663"/>
          </a:xfrm>
          <a:prstGeom prst="rect">
            <a:avLst/>
          </a:prstGeom>
        </p:spPr>
        <p:txBody>
          <a:bodyPr spcFirstLastPara="1" wrap="square" lIns="91425" tIns="91425" rIns="91425" bIns="91425" anchor="t" anchorCtr="0">
            <a:normAutofit fontScale="62500" lnSpcReduction="20000"/>
          </a:bodyPr>
          <a:lstStyle/>
          <a:p>
            <a:pPr marL="457200" lvl="0" indent="-367336" algn="l" rtl="0">
              <a:spcBef>
                <a:spcPts val="0"/>
              </a:spcBef>
              <a:spcAft>
                <a:spcPts val="0"/>
              </a:spcAft>
              <a:buClr>
                <a:srgbClr val="04506B"/>
              </a:buClr>
              <a:buSzPct val="100000"/>
              <a:buChar char="●"/>
            </a:pPr>
            <a:r>
              <a:rPr lang="en" sz="3495" dirty="0">
                <a:solidFill>
                  <a:srgbClr val="04506B"/>
                </a:solidFill>
              </a:rPr>
              <a:t>Interests and skills from your </a:t>
            </a:r>
            <a:r>
              <a:rPr lang="en" sz="3495" b="1" dirty="0">
                <a:solidFill>
                  <a:srgbClr val="04506B"/>
                </a:solidFill>
              </a:rPr>
              <a:t>Agilities Profile</a:t>
            </a:r>
            <a:endParaRPr sz="3495" b="1" dirty="0">
              <a:solidFill>
                <a:srgbClr val="04506B"/>
              </a:solidFill>
            </a:endParaRPr>
          </a:p>
          <a:p>
            <a:pPr marL="457200" lvl="0" indent="-367336" algn="l" rtl="0">
              <a:spcBef>
                <a:spcPts val="1000"/>
              </a:spcBef>
              <a:spcAft>
                <a:spcPts val="0"/>
              </a:spcAft>
              <a:buClr>
                <a:srgbClr val="04506B"/>
              </a:buClr>
              <a:buSzPct val="100000"/>
              <a:buChar char="●"/>
            </a:pPr>
            <a:r>
              <a:rPr lang="en" sz="3495" dirty="0">
                <a:solidFill>
                  <a:srgbClr val="04506B"/>
                </a:solidFill>
              </a:rPr>
              <a:t>Your </a:t>
            </a:r>
            <a:r>
              <a:rPr lang="en" sz="3495" b="1" dirty="0">
                <a:solidFill>
                  <a:srgbClr val="04506B"/>
                </a:solidFill>
              </a:rPr>
              <a:t>NLPS </a:t>
            </a:r>
            <a:r>
              <a:rPr lang="en" sz="3495" dirty="0">
                <a:solidFill>
                  <a:srgbClr val="04506B"/>
                </a:solidFill>
              </a:rPr>
              <a:t>Career Pathway choice </a:t>
            </a:r>
            <a:endParaRPr sz="3495" dirty="0">
              <a:solidFill>
                <a:srgbClr val="04506B"/>
              </a:solidFill>
            </a:endParaRPr>
          </a:p>
          <a:p>
            <a:pPr marL="457200" lvl="0" indent="-367336" algn="l" rtl="0">
              <a:spcBef>
                <a:spcPts val="1000"/>
              </a:spcBef>
              <a:spcAft>
                <a:spcPts val="0"/>
              </a:spcAft>
              <a:buClr>
                <a:srgbClr val="04506B"/>
              </a:buClr>
              <a:buSzPct val="100000"/>
              <a:buChar char="●"/>
            </a:pPr>
            <a:r>
              <a:rPr lang="en" sz="3495" dirty="0">
                <a:solidFill>
                  <a:srgbClr val="04506B"/>
                </a:solidFill>
              </a:rPr>
              <a:t>Credentials/certifications aligned to your career choice</a:t>
            </a:r>
            <a:endParaRPr sz="3495" dirty="0">
              <a:solidFill>
                <a:srgbClr val="04506B"/>
              </a:solidFill>
            </a:endParaRPr>
          </a:p>
          <a:p>
            <a:pPr marL="457200" lvl="0" indent="-367336" algn="l" rtl="0">
              <a:spcBef>
                <a:spcPts val="1000"/>
              </a:spcBef>
              <a:spcAft>
                <a:spcPts val="0"/>
              </a:spcAft>
              <a:buClr>
                <a:srgbClr val="04506B"/>
              </a:buClr>
              <a:buSzPct val="100000"/>
              <a:buChar char="●"/>
            </a:pPr>
            <a:r>
              <a:rPr lang="en" sz="3495" dirty="0">
                <a:solidFill>
                  <a:srgbClr val="04506B"/>
                </a:solidFill>
              </a:rPr>
              <a:t>Diploma and Seal choice</a:t>
            </a:r>
            <a:endParaRPr sz="3495" dirty="0">
              <a:solidFill>
                <a:srgbClr val="04506B"/>
              </a:solidFill>
            </a:endParaRPr>
          </a:p>
          <a:p>
            <a:pPr marL="457200" lvl="0" indent="-367336" algn="l" rtl="0">
              <a:spcBef>
                <a:spcPts val="1000"/>
              </a:spcBef>
              <a:spcAft>
                <a:spcPts val="1000"/>
              </a:spcAft>
              <a:buClr>
                <a:srgbClr val="04506B"/>
              </a:buClr>
              <a:buSzPct val="100000"/>
              <a:buChar char="●"/>
            </a:pPr>
            <a:r>
              <a:rPr lang="en" sz="3495" dirty="0">
                <a:solidFill>
                  <a:srgbClr val="04506B"/>
                </a:solidFill>
              </a:rPr>
              <a:t>Career goal and plan for success </a:t>
            </a:r>
            <a:endParaRPr dirty="0">
              <a:solidFill>
                <a:srgbClr val="04506B"/>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8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“Your Dream Career” Part 1 of CCP</a:t>
            </a:r>
            <a:endParaRPr sz="3600"/>
          </a:p>
        </p:txBody>
      </p:sp>
      <p:sp>
        <p:nvSpPr>
          <p:cNvPr id="647" name="Google Shape;647;p81"/>
          <p:cNvSpPr txBox="1"/>
          <p:nvPr/>
        </p:nvSpPr>
        <p:spPr>
          <a:xfrm>
            <a:off x="372110" y="1332147"/>
            <a:ext cx="8520600" cy="350144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800" dirty="0">
                <a:solidFill>
                  <a:srgbClr val="04506B"/>
                </a:solidFill>
                <a:latin typeface="Calibri"/>
                <a:ea typeface="Calibri"/>
                <a:cs typeface="Calibri"/>
                <a:sym typeface="Calibri"/>
              </a:rPr>
              <a:t>Revisit</a:t>
            </a:r>
            <a:r>
              <a:rPr lang="en" sz="2800" b="1" dirty="0">
                <a:solidFill>
                  <a:srgbClr val="04506B"/>
                </a:solidFill>
                <a:latin typeface="Calibri"/>
                <a:ea typeface="Calibri"/>
                <a:cs typeface="Calibri"/>
                <a:sym typeface="Calibri"/>
              </a:rPr>
              <a:t> Your Dream Career </a:t>
            </a:r>
            <a:r>
              <a:rPr lang="en" sz="2800" dirty="0">
                <a:solidFill>
                  <a:srgbClr val="04506B"/>
                </a:solidFill>
                <a:latin typeface="Calibri"/>
                <a:ea typeface="Calibri"/>
                <a:cs typeface="Calibri"/>
                <a:sym typeface="Calibri"/>
              </a:rPr>
              <a:t>board to reflect:</a:t>
            </a:r>
            <a:endParaRPr sz="2800" dirty="0">
              <a:solidFill>
                <a:srgbClr val="04506B"/>
              </a:solidFill>
              <a:latin typeface="Calibri"/>
              <a:ea typeface="Calibri"/>
              <a:cs typeface="Calibri"/>
              <a:sym typeface="Calibri"/>
            </a:endParaRPr>
          </a:p>
          <a:p>
            <a:pPr marL="914400" lvl="0" indent="-400050" algn="l" rtl="0">
              <a:lnSpc>
                <a:spcPct val="100000"/>
              </a:lnSpc>
              <a:spcBef>
                <a:spcPts val="1200"/>
              </a:spcBef>
              <a:spcAft>
                <a:spcPts val="0"/>
              </a:spcAft>
              <a:buClr>
                <a:srgbClr val="04506B"/>
              </a:buClr>
              <a:buSzPts val="2700"/>
              <a:buFont typeface="Roboto"/>
              <a:buChar char="●"/>
            </a:pPr>
            <a:r>
              <a:rPr lang="en" sz="2400" b="1" dirty="0">
                <a:solidFill>
                  <a:srgbClr val="04506B"/>
                </a:solidFill>
                <a:latin typeface="Calibri"/>
                <a:ea typeface="Calibri"/>
                <a:cs typeface="Calibri"/>
                <a:sym typeface="Calibri"/>
              </a:rPr>
              <a:t>Interests:</a:t>
            </a:r>
            <a:r>
              <a:rPr lang="en" sz="2400" dirty="0">
                <a:solidFill>
                  <a:srgbClr val="04506B"/>
                </a:solidFill>
                <a:latin typeface="Calibri"/>
                <a:ea typeface="Calibri"/>
                <a:cs typeface="Calibri"/>
                <a:sym typeface="Calibri"/>
              </a:rPr>
              <a:t> What do you love to do?</a:t>
            </a:r>
            <a:endParaRPr sz="2400" dirty="0">
              <a:solidFill>
                <a:srgbClr val="04506B"/>
              </a:solidFill>
              <a:latin typeface="Calibri"/>
              <a:ea typeface="Calibri"/>
              <a:cs typeface="Calibri"/>
              <a:sym typeface="Calibri"/>
            </a:endParaRPr>
          </a:p>
          <a:p>
            <a:pPr marL="914400" lvl="0" indent="-400050" algn="l" rtl="0">
              <a:lnSpc>
                <a:spcPct val="100000"/>
              </a:lnSpc>
              <a:spcBef>
                <a:spcPts val="1000"/>
              </a:spcBef>
              <a:spcAft>
                <a:spcPts val="0"/>
              </a:spcAft>
              <a:buClr>
                <a:srgbClr val="04506B"/>
              </a:buClr>
              <a:buSzPts val="2700"/>
              <a:buFont typeface="Roboto"/>
              <a:buChar char="●"/>
            </a:pPr>
            <a:r>
              <a:rPr lang="en" sz="2400" b="1" dirty="0">
                <a:solidFill>
                  <a:srgbClr val="04506B"/>
                </a:solidFill>
                <a:latin typeface="Calibri"/>
                <a:ea typeface="Calibri"/>
                <a:cs typeface="Calibri"/>
                <a:sym typeface="Calibri"/>
              </a:rPr>
              <a:t>Skills:</a:t>
            </a:r>
            <a:r>
              <a:rPr lang="en" sz="2400" dirty="0">
                <a:solidFill>
                  <a:srgbClr val="04506B"/>
                </a:solidFill>
                <a:latin typeface="Calibri"/>
                <a:ea typeface="Calibri"/>
                <a:cs typeface="Calibri"/>
                <a:sym typeface="Calibri"/>
              </a:rPr>
              <a:t> What are you good at?</a:t>
            </a:r>
            <a:endParaRPr sz="2400" dirty="0">
              <a:solidFill>
                <a:srgbClr val="04506B"/>
              </a:solidFill>
              <a:latin typeface="Calibri"/>
              <a:ea typeface="Calibri"/>
              <a:cs typeface="Calibri"/>
              <a:sym typeface="Calibri"/>
            </a:endParaRPr>
          </a:p>
          <a:p>
            <a:pPr marL="914400" lvl="0" indent="-400050" algn="l" rtl="0">
              <a:lnSpc>
                <a:spcPct val="100000"/>
              </a:lnSpc>
              <a:spcBef>
                <a:spcPts val="1000"/>
              </a:spcBef>
              <a:spcAft>
                <a:spcPts val="0"/>
              </a:spcAft>
              <a:buClr>
                <a:srgbClr val="04506B"/>
              </a:buClr>
              <a:buSzPts val="2700"/>
              <a:buFont typeface="Roboto"/>
              <a:buChar char="●"/>
            </a:pPr>
            <a:r>
              <a:rPr lang="en" sz="2400" b="1" dirty="0">
                <a:solidFill>
                  <a:srgbClr val="04506B"/>
                </a:solidFill>
                <a:latin typeface="Calibri"/>
                <a:ea typeface="Calibri"/>
                <a:cs typeface="Calibri"/>
                <a:sym typeface="Calibri"/>
              </a:rPr>
              <a:t>Influences: </a:t>
            </a:r>
            <a:r>
              <a:rPr lang="en" sz="2400" dirty="0">
                <a:solidFill>
                  <a:srgbClr val="04506B"/>
                </a:solidFill>
                <a:latin typeface="Calibri"/>
                <a:ea typeface="Calibri"/>
                <a:cs typeface="Calibri"/>
                <a:sym typeface="Calibri"/>
              </a:rPr>
              <a:t>Who influences you?</a:t>
            </a:r>
            <a:endParaRPr sz="2400" dirty="0">
              <a:solidFill>
                <a:srgbClr val="04506B"/>
              </a:solidFill>
              <a:latin typeface="Calibri"/>
              <a:ea typeface="Calibri"/>
              <a:cs typeface="Calibri"/>
              <a:sym typeface="Calibri"/>
            </a:endParaRPr>
          </a:p>
          <a:p>
            <a:pPr marL="914400" lvl="0" indent="-400050" algn="l" rtl="0">
              <a:lnSpc>
                <a:spcPct val="100000"/>
              </a:lnSpc>
              <a:spcBef>
                <a:spcPts val="1000"/>
              </a:spcBef>
              <a:spcAft>
                <a:spcPts val="0"/>
              </a:spcAft>
              <a:buClr>
                <a:srgbClr val="04506B"/>
              </a:buClr>
              <a:buSzPts val="2700"/>
              <a:buFont typeface="Roboto"/>
              <a:buChar char="●"/>
            </a:pPr>
            <a:r>
              <a:rPr lang="en" sz="2400" b="1" dirty="0">
                <a:solidFill>
                  <a:srgbClr val="04506B"/>
                </a:solidFill>
                <a:latin typeface="Calibri"/>
                <a:ea typeface="Calibri"/>
                <a:cs typeface="Calibri"/>
                <a:sym typeface="Calibri"/>
              </a:rPr>
              <a:t>Values:</a:t>
            </a:r>
            <a:r>
              <a:rPr lang="en" sz="2400" dirty="0">
                <a:solidFill>
                  <a:srgbClr val="04506B"/>
                </a:solidFill>
                <a:latin typeface="Calibri"/>
                <a:ea typeface="Calibri"/>
                <a:cs typeface="Calibri"/>
                <a:sym typeface="Calibri"/>
              </a:rPr>
              <a:t> What is important to you?</a:t>
            </a:r>
            <a:endParaRPr sz="2400" dirty="0">
              <a:solidFill>
                <a:srgbClr val="04506B"/>
              </a:solidFill>
              <a:latin typeface="Calibri"/>
              <a:ea typeface="Calibri"/>
              <a:cs typeface="Calibri"/>
              <a:sym typeface="Calibri"/>
            </a:endParaRPr>
          </a:p>
          <a:p>
            <a:pPr marL="914400" lvl="0" indent="-400050" algn="l" rtl="0">
              <a:lnSpc>
                <a:spcPct val="100000"/>
              </a:lnSpc>
              <a:spcBef>
                <a:spcPts val="1200"/>
              </a:spcBef>
              <a:spcAft>
                <a:spcPts val="1000"/>
              </a:spcAft>
              <a:buClr>
                <a:srgbClr val="04506B"/>
              </a:buClr>
              <a:buSzPts val="2700"/>
              <a:buFont typeface="Roboto"/>
              <a:buChar char="●"/>
            </a:pPr>
            <a:r>
              <a:rPr lang="en" sz="2400" b="1" dirty="0">
                <a:solidFill>
                  <a:srgbClr val="04506B"/>
                </a:solidFill>
                <a:latin typeface="Calibri"/>
                <a:ea typeface="Calibri"/>
                <a:cs typeface="Calibri"/>
                <a:sym typeface="Calibri"/>
              </a:rPr>
              <a:t>Career:</a:t>
            </a:r>
            <a:r>
              <a:rPr lang="en" sz="2400" dirty="0">
                <a:solidFill>
                  <a:srgbClr val="04506B"/>
                </a:solidFill>
                <a:latin typeface="Calibri"/>
                <a:ea typeface="Calibri"/>
                <a:cs typeface="Calibri"/>
                <a:sym typeface="Calibri"/>
              </a:rPr>
              <a:t> What are your career aspirations?</a:t>
            </a:r>
            <a:endParaRPr sz="2400" dirty="0">
              <a:solidFill>
                <a:srgbClr val="04506B"/>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2"/>
          <p:cNvSpPr txBox="1">
            <a:spLocks noGrp="1"/>
          </p:cNvSpPr>
          <p:nvPr>
            <p:ph type="title"/>
          </p:nvPr>
        </p:nvSpPr>
        <p:spPr>
          <a:xfrm>
            <a:off x="311725" y="328399"/>
            <a:ext cx="8520600" cy="623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3600" dirty="0"/>
              <a:t>Your Career Goal</a:t>
            </a:r>
            <a:endParaRPr sz="3600" dirty="0"/>
          </a:p>
        </p:txBody>
      </p:sp>
      <p:sp>
        <p:nvSpPr>
          <p:cNvPr id="653" name="Google Shape;653;p82"/>
          <p:cNvSpPr txBox="1">
            <a:spLocks noGrp="1"/>
          </p:cNvSpPr>
          <p:nvPr>
            <p:ph type="body" idx="1"/>
          </p:nvPr>
        </p:nvSpPr>
        <p:spPr>
          <a:xfrm>
            <a:off x="311700" y="1505700"/>
            <a:ext cx="3302768" cy="32232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None/>
            </a:pPr>
            <a:r>
              <a:rPr lang="en" sz="4869" dirty="0">
                <a:solidFill>
                  <a:srgbClr val="04506B"/>
                </a:solidFill>
              </a:rPr>
              <a:t>Consider all the possibilities… </a:t>
            </a:r>
            <a:endParaRPr sz="4869" dirty="0">
              <a:solidFill>
                <a:srgbClr val="04506B"/>
              </a:solidFill>
            </a:endParaRPr>
          </a:p>
          <a:p>
            <a:pPr marL="0" lvl="0" indent="0" algn="l" rtl="0">
              <a:spcBef>
                <a:spcPts val="1200"/>
              </a:spcBef>
              <a:spcAft>
                <a:spcPts val="0"/>
              </a:spcAft>
              <a:buNone/>
            </a:pPr>
            <a:endParaRPr sz="6500" dirty="0">
              <a:solidFill>
                <a:srgbClr val="04506B"/>
              </a:solidFill>
            </a:endParaRPr>
          </a:p>
          <a:p>
            <a:pPr marL="0" lvl="0" indent="0" algn="l" rtl="0">
              <a:spcBef>
                <a:spcPts val="1200"/>
              </a:spcBef>
              <a:spcAft>
                <a:spcPts val="1200"/>
              </a:spcAft>
              <a:buNone/>
            </a:pPr>
            <a:r>
              <a:rPr lang="en" sz="4825" dirty="0">
                <a:solidFill>
                  <a:srgbClr val="04506B"/>
                </a:solidFill>
              </a:rPr>
              <a:t>There are a lot of right answers!</a:t>
            </a:r>
            <a:endParaRPr dirty="0">
              <a:solidFill>
                <a:srgbClr val="04506B"/>
              </a:solidFill>
            </a:endParaRPr>
          </a:p>
        </p:txBody>
      </p:sp>
      <p:sp>
        <p:nvSpPr>
          <p:cNvPr id="654" name="Google Shape;654;p82"/>
          <p:cNvSpPr txBox="1">
            <a:spLocks noGrp="1"/>
          </p:cNvSpPr>
          <p:nvPr>
            <p:ph type="body" idx="2"/>
          </p:nvPr>
        </p:nvSpPr>
        <p:spPr>
          <a:xfrm>
            <a:off x="5076182" y="1432200"/>
            <a:ext cx="3999900" cy="32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4506B"/>
                </a:solidFill>
              </a:rPr>
              <a:t>2-year college (like a community college)</a:t>
            </a:r>
            <a:endParaRPr sz="2200" dirty="0">
              <a:solidFill>
                <a:srgbClr val="04506B"/>
              </a:solidFill>
            </a:endParaRPr>
          </a:p>
          <a:p>
            <a:pPr marL="0" lvl="0" indent="0" algn="l" rtl="0">
              <a:spcBef>
                <a:spcPts val="1200"/>
              </a:spcBef>
              <a:spcAft>
                <a:spcPts val="0"/>
              </a:spcAft>
              <a:buNone/>
            </a:pPr>
            <a:r>
              <a:rPr lang="en" sz="2200" dirty="0">
                <a:solidFill>
                  <a:srgbClr val="04506B"/>
                </a:solidFill>
              </a:rPr>
              <a:t>4-year college or university</a:t>
            </a:r>
            <a:endParaRPr sz="2200" dirty="0">
              <a:solidFill>
                <a:srgbClr val="04506B"/>
              </a:solidFill>
            </a:endParaRPr>
          </a:p>
          <a:p>
            <a:pPr marL="0" lvl="0" indent="0" algn="l" rtl="0">
              <a:spcBef>
                <a:spcPts val="1200"/>
              </a:spcBef>
              <a:spcAft>
                <a:spcPts val="0"/>
              </a:spcAft>
              <a:buNone/>
            </a:pPr>
            <a:r>
              <a:rPr lang="en" sz="2200" dirty="0">
                <a:solidFill>
                  <a:srgbClr val="04506B"/>
                </a:solidFill>
              </a:rPr>
              <a:t>Entering the workforce</a:t>
            </a:r>
            <a:endParaRPr sz="2200" dirty="0">
              <a:solidFill>
                <a:srgbClr val="04506B"/>
              </a:solidFill>
            </a:endParaRPr>
          </a:p>
          <a:p>
            <a:pPr marL="0" lvl="0" indent="0" algn="l" rtl="0">
              <a:spcBef>
                <a:spcPts val="1200"/>
              </a:spcBef>
              <a:spcAft>
                <a:spcPts val="0"/>
              </a:spcAft>
              <a:buNone/>
            </a:pPr>
            <a:r>
              <a:rPr lang="en" sz="2200" dirty="0">
                <a:solidFill>
                  <a:srgbClr val="04506B"/>
                </a:solidFill>
              </a:rPr>
              <a:t>Joining the military</a:t>
            </a:r>
            <a:endParaRPr sz="2200" dirty="0">
              <a:solidFill>
                <a:srgbClr val="04506B"/>
              </a:solidFill>
            </a:endParaRPr>
          </a:p>
          <a:p>
            <a:pPr marL="0" lvl="0" indent="0" algn="l" rtl="0">
              <a:spcBef>
                <a:spcPts val="1200"/>
              </a:spcBef>
              <a:spcAft>
                <a:spcPts val="0"/>
              </a:spcAft>
              <a:buNone/>
            </a:pPr>
            <a:r>
              <a:rPr lang="en" sz="2200" dirty="0">
                <a:solidFill>
                  <a:srgbClr val="04506B"/>
                </a:solidFill>
              </a:rPr>
              <a:t>Starting an apprenticeship or training program</a:t>
            </a:r>
            <a:endParaRPr sz="2200" dirty="0">
              <a:solidFill>
                <a:srgbClr val="04506B"/>
              </a:solidFill>
            </a:endParaRPr>
          </a:p>
        </p:txBody>
      </p:sp>
      <p:cxnSp>
        <p:nvCxnSpPr>
          <p:cNvPr id="655" name="Google Shape;655;p82"/>
          <p:cNvCxnSpPr/>
          <p:nvPr/>
        </p:nvCxnSpPr>
        <p:spPr>
          <a:xfrm>
            <a:off x="2948500" y="2731921"/>
            <a:ext cx="2100600" cy="1542300"/>
          </a:xfrm>
          <a:prstGeom prst="straightConnector1">
            <a:avLst/>
          </a:prstGeom>
          <a:noFill/>
          <a:ln w="9525" cap="flat" cmpd="sng">
            <a:solidFill>
              <a:schemeClr val="dk2"/>
            </a:solidFill>
            <a:prstDash val="solid"/>
            <a:round/>
            <a:headEnd type="none" w="med" len="med"/>
            <a:tailEnd type="triangle" w="med" len="med"/>
          </a:ln>
        </p:spPr>
      </p:cxnSp>
      <p:cxnSp>
        <p:nvCxnSpPr>
          <p:cNvPr id="656" name="Google Shape;656;p82"/>
          <p:cNvCxnSpPr>
            <a:cxnSpLocks/>
          </p:cNvCxnSpPr>
          <p:nvPr/>
        </p:nvCxnSpPr>
        <p:spPr>
          <a:xfrm flipV="1">
            <a:off x="3005750" y="1759789"/>
            <a:ext cx="2010050" cy="1067411"/>
          </a:xfrm>
          <a:prstGeom prst="straightConnector1">
            <a:avLst/>
          </a:prstGeom>
          <a:noFill/>
          <a:ln w="9525" cap="flat" cmpd="sng">
            <a:solidFill>
              <a:schemeClr val="dk2"/>
            </a:solidFill>
            <a:prstDash val="solid"/>
            <a:round/>
            <a:headEnd type="none" w="med" len="med"/>
            <a:tailEnd type="triangle" w="med" len="med"/>
          </a:ln>
        </p:spPr>
      </p:cxnSp>
      <p:cxnSp>
        <p:nvCxnSpPr>
          <p:cNvPr id="657" name="Google Shape;657;p82"/>
          <p:cNvCxnSpPr/>
          <p:nvPr/>
        </p:nvCxnSpPr>
        <p:spPr>
          <a:xfrm rot="10800000" flipH="1">
            <a:off x="2923300" y="2641113"/>
            <a:ext cx="2092500" cy="137700"/>
          </a:xfrm>
          <a:prstGeom prst="straightConnector1">
            <a:avLst/>
          </a:prstGeom>
          <a:noFill/>
          <a:ln w="9525" cap="flat" cmpd="sng">
            <a:solidFill>
              <a:schemeClr val="dk2"/>
            </a:solidFill>
            <a:prstDash val="solid"/>
            <a:round/>
            <a:headEnd type="none" w="med" len="med"/>
            <a:tailEnd type="triangle" w="med" len="med"/>
          </a:ln>
        </p:spPr>
      </p:cxnSp>
      <p:cxnSp>
        <p:nvCxnSpPr>
          <p:cNvPr id="658" name="Google Shape;658;p82"/>
          <p:cNvCxnSpPr/>
          <p:nvPr/>
        </p:nvCxnSpPr>
        <p:spPr>
          <a:xfrm>
            <a:off x="2890000" y="2697850"/>
            <a:ext cx="2125800" cy="1062900"/>
          </a:xfrm>
          <a:prstGeom prst="straightConnector1">
            <a:avLst/>
          </a:prstGeom>
          <a:noFill/>
          <a:ln w="9525" cap="flat" cmpd="sng">
            <a:solidFill>
              <a:schemeClr val="dk2"/>
            </a:solidFill>
            <a:prstDash val="solid"/>
            <a:round/>
            <a:headEnd type="none" w="med" len="med"/>
            <a:tailEnd type="triangle" w="med" len="med"/>
          </a:ln>
        </p:spPr>
      </p:cxnSp>
      <p:cxnSp>
        <p:nvCxnSpPr>
          <p:cNvPr id="659" name="Google Shape;659;p82"/>
          <p:cNvCxnSpPr>
            <a:cxnSpLocks/>
          </p:cNvCxnSpPr>
          <p:nvPr/>
        </p:nvCxnSpPr>
        <p:spPr>
          <a:xfrm>
            <a:off x="3092263" y="2700045"/>
            <a:ext cx="1923537" cy="454744"/>
          </a:xfrm>
          <a:prstGeom prst="straightConnector1">
            <a:avLst/>
          </a:prstGeom>
          <a:noFill/>
          <a:ln w="9525" cap="flat" cmpd="sng">
            <a:solidFill>
              <a:schemeClr val="dk2"/>
            </a:solidFill>
            <a:prstDash val="solid"/>
            <a:round/>
            <a:headEnd type="none" w="med" len="med"/>
            <a:tailEnd type="triangle" w="med" len="med"/>
          </a:ln>
        </p:spPr>
      </p:cxnSp>
      <p:sp>
        <p:nvSpPr>
          <p:cNvPr id="660" name="Google Shape;660;p82"/>
          <p:cNvSpPr/>
          <p:nvPr/>
        </p:nvSpPr>
        <p:spPr>
          <a:xfrm>
            <a:off x="2579724" y="2316775"/>
            <a:ext cx="948479" cy="878675"/>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Diploma &amp; Seals Requirements</a:t>
            </a:r>
            <a:endParaRPr sz="3600"/>
          </a:p>
        </p:txBody>
      </p:sp>
      <p:sp>
        <p:nvSpPr>
          <p:cNvPr id="666" name="Google Shape;666;p83"/>
          <p:cNvSpPr txBox="1"/>
          <p:nvPr/>
        </p:nvSpPr>
        <p:spPr>
          <a:xfrm>
            <a:off x="320351" y="1446564"/>
            <a:ext cx="8520600" cy="3510161"/>
          </a:xfrm>
          <a:prstGeom prst="rect">
            <a:avLst/>
          </a:prstGeom>
          <a:noFill/>
          <a:ln>
            <a:noFill/>
          </a:ln>
        </p:spPr>
        <p:txBody>
          <a:bodyPr spcFirstLastPara="1" wrap="square" lIns="91425" tIns="91425" rIns="91425" bIns="91425" anchor="t" anchorCtr="0">
            <a:spAutoFit/>
          </a:bodyPr>
          <a:lstStyle/>
          <a:p>
            <a:pPr marL="342900" lvl="0" indent="-342900" algn="l" rtl="0">
              <a:lnSpc>
                <a:spcPct val="100000"/>
              </a:lnSpc>
              <a:spcBef>
                <a:spcPts val="0"/>
              </a:spcBef>
              <a:spcAft>
                <a:spcPts val="0"/>
              </a:spcAft>
              <a:buClr>
                <a:srgbClr val="04506B"/>
              </a:buClr>
              <a:buSzPct val="116000"/>
              <a:buFont typeface="Arial" panose="020B0604020202020204" pitchFamily="34" charset="0"/>
              <a:buChar char="•"/>
            </a:pPr>
            <a:r>
              <a:rPr lang="en" sz="2200" b="1" dirty="0">
                <a:solidFill>
                  <a:srgbClr val="04506B"/>
                </a:solidFill>
                <a:latin typeface="Calibri"/>
                <a:ea typeface="Calibri"/>
                <a:cs typeface="Calibri"/>
                <a:sym typeface="Calibri"/>
              </a:rPr>
              <a:t>New IN Diploma:</a:t>
            </a:r>
            <a:r>
              <a:rPr lang="en" sz="2200" dirty="0">
                <a:solidFill>
                  <a:srgbClr val="04506B"/>
                </a:solidFill>
                <a:latin typeface="Calibri"/>
                <a:ea typeface="Calibri"/>
                <a:cs typeface="Calibri"/>
                <a:sym typeface="Calibri"/>
              </a:rPr>
              <a:t> flexible diploma with more personalized electives</a:t>
            </a:r>
            <a:endParaRPr sz="2200" dirty="0">
              <a:solidFill>
                <a:srgbClr val="04506B"/>
              </a:solidFill>
              <a:latin typeface="Calibri"/>
              <a:ea typeface="Calibri"/>
              <a:cs typeface="Calibri"/>
              <a:sym typeface="Calibri"/>
            </a:endParaRPr>
          </a:p>
          <a:p>
            <a:pPr marL="342900" lvl="0" indent="-342900" algn="l" rtl="0">
              <a:lnSpc>
                <a:spcPct val="115000"/>
              </a:lnSpc>
              <a:spcBef>
                <a:spcPts val="1200"/>
              </a:spcBef>
              <a:spcAft>
                <a:spcPts val="0"/>
              </a:spcAft>
              <a:buClr>
                <a:srgbClr val="04506B"/>
              </a:buClr>
              <a:buSzPct val="116000"/>
              <a:buFont typeface="Arial" panose="020B0604020202020204" pitchFamily="34" charset="0"/>
              <a:buChar char="•"/>
            </a:pPr>
            <a:r>
              <a:rPr lang="en" sz="2200" b="1" dirty="0">
                <a:solidFill>
                  <a:srgbClr val="04506B"/>
                </a:solidFill>
                <a:latin typeface="Calibri"/>
                <a:ea typeface="Calibri"/>
                <a:cs typeface="Calibri"/>
                <a:sym typeface="Calibri"/>
              </a:rPr>
              <a:t>Choose your Readiness Seal(s): </a:t>
            </a:r>
            <a:r>
              <a:rPr lang="en" sz="2200" dirty="0">
                <a:solidFill>
                  <a:srgbClr val="04506B"/>
                </a:solidFill>
                <a:latin typeface="Calibri"/>
                <a:ea typeface="Calibri"/>
                <a:cs typeface="Calibri"/>
                <a:sym typeface="Calibri"/>
              </a:rPr>
              <a:t>Seals prove to employers and colleges that you are ready for a specific pathway:</a:t>
            </a:r>
            <a:endParaRPr sz="2200" dirty="0">
              <a:solidFill>
                <a:srgbClr val="04506B"/>
              </a:solidFill>
              <a:latin typeface="Calibri"/>
              <a:ea typeface="Calibri"/>
              <a:cs typeface="Calibri"/>
              <a:sym typeface="Calibri"/>
            </a:endParaRPr>
          </a:p>
          <a:p>
            <a:pPr marL="914400" indent="-368300">
              <a:lnSpc>
                <a:spcPct val="115000"/>
              </a:lnSpc>
              <a:spcBef>
                <a:spcPts val="1200"/>
              </a:spcBef>
              <a:buClr>
                <a:srgbClr val="04506B"/>
              </a:buClr>
              <a:buSzPct val="116000"/>
              <a:buFont typeface="Arial" panose="020B0604020202020204" pitchFamily="34" charset="0"/>
              <a:buChar char="•"/>
            </a:pPr>
            <a:r>
              <a:rPr lang="en" sz="2200" dirty="0">
                <a:solidFill>
                  <a:srgbClr val="04506B"/>
                </a:solidFill>
                <a:latin typeface="Calibri"/>
                <a:ea typeface="Calibri"/>
                <a:cs typeface="Calibri"/>
                <a:sym typeface="Calibri"/>
              </a:rPr>
              <a:t>Employment Seal (for college and careers)</a:t>
            </a:r>
            <a:endParaRPr sz="2200" dirty="0">
              <a:solidFill>
                <a:srgbClr val="04506B"/>
              </a:solidFill>
              <a:latin typeface="Calibri"/>
              <a:ea typeface="Calibri"/>
              <a:cs typeface="Calibri"/>
              <a:sym typeface="Calibri"/>
            </a:endParaRPr>
          </a:p>
          <a:p>
            <a:pPr marL="914400" lvl="0" indent="-368300" algn="l" rtl="0">
              <a:lnSpc>
                <a:spcPct val="115000"/>
              </a:lnSpc>
              <a:spcBef>
                <a:spcPts val="0"/>
              </a:spcBef>
              <a:spcAft>
                <a:spcPts val="0"/>
              </a:spcAft>
              <a:buClr>
                <a:srgbClr val="04506B"/>
              </a:buClr>
              <a:buSzPct val="116000"/>
              <a:buFont typeface="Arial" panose="020B0604020202020204" pitchFamily="34" charset="0"/>
              <a:buChar char="•"/>
            </a:pPr>
            <a:r>
              <a:rPr lang="en" sz="2200" dirty="0">
                <a:solidFill>
                  <a:srgbClr val="04506B"/>
                </a:solidFill>
                <a:latin typeface="Calibri"/>
                <a:ea typeface="Calibri"/>
                <a:cs typeface="Calibri"/>
                <a:sym typeface="Calibri"/>
              </a:rPr>
              <a:t>Enrollment Seal (for college) </a:t>
            </a:r>
            <a:endParaRPr sz="2200" dirty="0">
              <a:solidFill>
                <a:srgbClr val="04506B"/>
              </a:solidFill>
              <a:latin typeface="Calibri"/>
              <a:ea typeface="Calibri"/>
              <a:cs typeface="Calibri"/>
              <a:sym typeface="Calibri"/>
            </a:endParaRPr>
          </a:p>
          <a:p>
            <a:pPr marL="914400" lvl="0" indent="-368300" algn="l" rtl="0">
              <a:lnSpc>
                <a:spcPct val="115000"/>
              </a:lnSpc>
              <a:spcBef>
                <a:spcPts val="0"/>
              </a:spcBef>
              <a:spcAft>
                <a:spcPts val="0"/>
              </a:spcAft>
              <a:buClr>
                <a:srgbClr val="04506B"/>
              </a:buClr>
              <a:buSzPct val="116000"/>
              <a:buFont typeface="Arial" panose="020B0604020202020204" pitchFamily="34" charset="0"/>
              <a:buChar char="•"/>
            </a:pPr>
            <a:r>
              <a:rPr lang="en" sz="2200" dirty="0">
                <a:solidFill>
                  <a:srgbClr val="04506B"/>
                </a:solidFill>
                <a:latin typeface="Calibri"/>
                <a:ea typeface="Calibri"/>
                <a:cs typeface="Calibri"/>
                <a:sym typeface="Calibri"/>
              </a:rPr>
              <a:t>Enlistment &amp; Service Seal (for military)</a:t>
            </a:r>
            <a:endParaRPr sz="2200" b="1" dirty="0">
              <a:solidFill>
                <a:srgbClr val="04506B"/>
              </a:solidFill>
              <a:latin typeface="Calibri"/>
              <a:ea typeface="Calibri"/>
              <a:cs typeface="Calibri"/>
              <a:sym typeface="Calibri"/>
            </a:endParaRPr>
          </a:p>
          <a:p>
            <a:pPr marL="342900" lvl="0" indent="-342900" algn="l" rtl="0">
              <a:lnSpc>
                <a:spcPct val="115000"/>
              </a:lnSpc>
              <a:spcBef>
                <a:spcPts val="1200"/>
              </a:spcBef>
              <a:spcAft>
                <a:spcPts val="1200"/>
              </a:spcAft>
              <a:buClr>
                <a:srgbClr val="04506B"/>
              </a:buClr>
              <a:buSzPct val="116000"/>
              <a:buFont typeface="Arial" panose="020B0604020202020204" pitchFamily="34" charset="0"/>
              <a:buChar char="•"/>
            </a:pPr>
            <a:r>
              <a:rPr lang="en" sz="2400" dirty="0">
                <a:solidFill>
                  <a:srgbClr val="04506B"/>
                </a:solidFill>
                <a:latin typeface="Calibri"/>
                <a:ea typeface="Calibri"/>
                <a:cs typeface="Calibri"/>
                <a:sym typeface="Calibri"/>
              </a:rPr>
              <a:t>How do your seal choices align with your career ideas?</a:t>
            </a:r>
            <a:endParaRPr sz="1800" dirty="0">
              <a:solidFill>
                <a:srgbClr val="04506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311700" y="286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t>Let’s explore!</a:t>
            </a:r>
            <a:endParaRPr sz="3200" b="1"/>
          </a:p>
        </p:txBody>
      </p:sp>
      <p:sp>
        <p:nvSpPr>
          <p:cNvPr id="154" name="Google Shape;154;p30"/>
          <p:cNvSpPr txBox="1">
            <a:spLocks noGrp="1"/>
          </p:cNvSpPr>
          <p:nvPr>
            <p:ph type="body" idx="1"/>
          </p:nvPr>
        </p:nvSpPr>
        <p:spPr>
          <a:xfrm>
            <a:off x="4739825" y="222650"/>
            <a:ext cx="3787200" cy="14193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0"/>
              </a:spcAft>
              <a:buNone/>
            </a:pPr>
            <a:r>
              <a:rPr lang="en" sz="2400" dirty="0">
                <a:solidFill>
                  <a:srgbClr val="04506B"/>
                </a:solidFill>
              </a:rPr>
              <a:t>Let’s take a deeper dive into your personality and skills profile in the</a:t>
            </a:r>
            <a:r>
              <a:rPr lang="en" sz="2400" dirty="0"/>
              <a:t> </a:t>
            </a:r>
            <a:r>
              <a:rPr lang="en" sz="2400" u="sng" dirty="0">
                <a:solidFill>
                  <a:srgbClr val="1391C0"/>
                </a:solidFill>
                <a:hlinkClick r:id="rId3">
                  <a:extLst>
                    <a:ext uri="{A12FA001-AC4F-418D-AE19-62706E023703}">
                      <ahyp:hlinkClr xmlns:ahyp="http://schemas.microsoft.com/office/drawing/2018/hyperlinkcolor" val="tx"/>
                    </a:ext>
                  </a:extLst>
                </a:hlinkClick>
              </a:rPr>
              <a:t>Agilities Work Profiler</a:t>
            </a:r>
            <a:r>
              <a:rPr lang="en" sz="2400" dirty="0">
                <a:solidFill>
                  <a:srgbClr val="1391C0"/>
                </a:solidFill>
              </a:rPr>
              <a:t>.</a:t>
            </a:r>
            <a:r>
              <a:rPr lang="en" sz="2400" dirty="0"/>
              <a:t> </a:t>
            </a:r>
            <a:endParaRPr sz="2400" dirty="0"/>
          </a:p>
          <a:p>
            <a:pPr marL="0" lvl="0" indent="0" algn="l" rtl="0">
              <a:lnSpc>
                <a:spcPct val="100000"/>
              </a:lnSpc>
              <a:spcBef>
                <a:spcPts val="1200"/>
              </a:spcBef>
              <a:spcAft>
                <a:spcPts val="1200"/>
              </a:spcAft>
              <a:buNone/>
            </a:pPr>
            <a:endParaRPr sz="3100" dirty="0"/>
          </a:p>
        </p:txBody>
      </p:sp>
      <p:pic>
        <p:nvPicPr>
          <p:cNvPr id="155" name="Google Shape;155;p30" title="Screenshot 2025-07-21 at 2.48.28 PM.png"/>
          <p:cNvPicPr preferRelativeResize="0"/>
          <p:nvPr/>
        </p:nvPicPr>
        <p:blipFill>
          <a:blip r:embed="rId4">
            <a:alphaModFix/>
          </a:blip>
          <a:stretch>
            <a:fillRect/>
          </a:stretch>
        </p:blipFill>
        <p:spPr>
          <a:xfrm>
            <a:off x="3777975" y="2145925"/>
            <a:ext cx="5283826" cy="2741300"/>
          </a:xfrm>
          <a:prstGeom prst="rect">
            <a:avLst/>
          </a:prstGeom>
          <a:noFill/>
          <a:ln>
            <a:noFill/>
          </a:ln>
        </p:spPr>
      </p:pic>
      <p:sp>
        <p:nvSpPr>
          <p:cNvPr id="156" name="Google Shape;156;p30"/>
          <p:cNvSpPr txBox="1"/>
          <p:nvPr/>
        </p:nvSpPr>
        <p:spPr>
          <a:xfrm>
            <a:off x="311700" y="2256500"/>
            <a:ext cx="3000000" cy="1571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900"/>
              </a:spcBef>
              <a:spcAft>
                <a:spcPts val="1200"/>
              </a:spcAft>
              <a:buNone/>
            </a:pPr>
            <a:r>
              <a:rPr lang="en" sz="2200" i="1" dirty="0">
                <a:solidFill>
                  <a:schemeClr val="lt1"/>
                </a:solidFill>
                <a:latin typeface="Calibri"/>
                <a:ea typeface="Calibri"/>
                <a:cs typeface="Calibri"/>
                <a:sym typeface="Calibri"/>
              </a:rPr>
              <a:t>Use your school email address or one you can check to receive your results! </a:t>
            </a:r>
            <a:endParaRPr sz="2200" i="1" dirty="0">
              <a:solidFill>
                <a:schemeClr val="lt1"/>
              </a:solidFill>
              <a:latin typeface="Calibri"/>
              <a:ea typeface="Calibri"/>
              <a:cs typeface="Calibri"/>
              <a:sym typeface="Calibri"/>
            </a:endParaRPr>
          </a:p>
        </p:txBody>
      </p:sp>
      <p:sp>
        <p:nvSpPr>
          <p:cNvPr id="157" name="Google Shape;157;p30"/>
          <p:cNvSpPr/>
          <p:nvPr/>
        </p:nvSpPr>
        <p:spPr>
          <a:xfrm>
            <a:off x="2154475" y="4263575"/>
            <a:ext cx="1950300" cy="5727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3800" dirty="0"/>
              <a:t>Build </a:t>
            </a:r>
            <a:endParaRPr sz="3800" dirty="0"/>
          </a:p>
          <a:p>
            <a:pPr marL="0" lvl="0" indent="0" rtl="0">
              <a:spcBef>
                <a:spcPts val="0"/>
              </a:spcBef>
              <a:spcAft>
                <a:spcPts val="0"/>
              </a:spcAft>
              <a:buNone/>
            </a:pPr>
            <a:r>
              <a:rPr lang="en" sz="3800" dirty="0"/>
              <a:t>Your CCP</a:t>
            </a:r>
            <a:endParaRPr sz="2222" dirty="0">
              <a:solidFill>
                <a:schemeClr val="accent3"/>
              </a:solidFill>
              <a:latin typeface="Arial"/>
              <a:ea typeface="Arial"/>
              <a:cs typeface="Arial"/>
              <a:sym typeface="Arial"/>
            </a:endParaRPr>
          </a:p>
          <a:p>
            <a:pPr marL="0" lvl="0" indent="0" algn="l" rtl="0">
              <a:lnSpc>
                <a:spcPct val="115000"/>
              </a:lnSpc>
              <a:spcBef>
                <a:spcPts val="1200"/>
              </a:spcBef>
              <a:spcAft>
                <a:spcPts val="1200"/>
              </a:spcAft>
              <a:buNone/>
            </a:pPr>
            <a:endParaRPr sz="2422" b="1" dirty="0">
              <a:solidFill>
                <a:schemeClr val="accent3"/>
              </a:solidFill>
              <a:latin typeface="Arial"/>
              <a:ea typeface="Arial"/>
              <a:cs typeface="Arial"/>
              <a:sym typeface="Arial"/>
            </a:endParaRPr>
          </a:p>
        </p:txBody>
      </p:sp>
      <p:sp>
        <p:nvSpPr>
          <p:cNvPr id="672" name="Google Shape;672;p84"/>
          <p:cNvSpPr txBox="1">
            <a:spLocks noGrp="1"/>
          </p:cNvSpPr>
          <p:nvPr>
            <p:ph type="body" idx="1"/>
          </p:nvPr>
        </p:nvSpPr>
        <p:spPr>
          <a:xfrm>
            <a:off x="4644675" y="500925"/>
            <a:ext cx="4283400" cy="4098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800" b="1">
                <a:solidFill>
                  <a:srgbClr val="04506B"/>
                </a:solidFill>
              </a:rPr>
              <a:t>As you work, make sure your choices include:</a:t>
            </a:r>
            <a:endParaRPr sz="2800" b="1">
              <a:solidFill>
                <a:srgbClr val="04506B"/>
              </a:solidFill>
            </a:endParaRPr>
          </a:p>
          <a:p>
            <a:pPr marL="457200" lvl="0" indent="-393700" algn="l" rtl="0">
              <a:spcBef>
                <a:spcPts val="1200"/>
              </a:spcBef>
              <a:spcAft>
                <a:spcPts val="0"/>
              </a:spcAft>
              <a:buClr>
                <a:srgbClr val="04506B"/>
              </a:buClr>
              <a:buSzPts val="2600"/>
              <a:buChar char="●"/>
            </a:pPr>
            <a:r>
              <a:rPr lang="en" sz="2600">
                <a:solidFill>
                  <a:srgbClr val="04506B"/>
                </a:solidFill>
              </a:rPr>
              <a:t>Courses</a:t>
            </a:r>
            <a:endParaRPr sz="2600">
              <a:solidFill>
                <a:srgbClr val="04506B"/>
              </a:solidFill>
            </a:endParaRPr>
          </a:p>
          <a:p>
            <a:pPr marL="457200" lvl="0" indent="-393700" algn="l" rtl="0">
              <a:spcBef>
                <a:spcPts val="1000"/>
              </a:spcBef>
              <a:spcAft>
                <a:spcPts val="0"/>
              </a:spcAft>
              <a:buClr>
                <a:srgbClr val="04506B"/>
              </a:buClr>
              <a:buSzPts val="2600"/>
              <a:buChar char="●"/>
            </a:pPr>
            <a:r>
              <a:rPr lang="en" sz="2600">
                <a:solidFill>
                  <a:srgbClr val="04506B"/>
                </a:solidFill>
              </a:rPr>
              <a:t>Credentials/Certifications</a:t>
            </a:r>
            <a:endParaRPr sz="2600">
              <a:solidFill>
                <a:srgbClr val="04506B"/>
              </a:solidFill>
            </a:endParaRPr>
          </a:p>
          <a:p>
            <a:pPr marL="457200" lvl="0" indent="-393700" algn="l" rtl="0">
              <a:spcBef>
                <a:spcPts val="1000"/>
              </a:spcBef>
              <a:spcAft>
                <a:spcPts val="0"/>
              </a:spcAft>
              <a:buClr>
                <a:srgbClr val="04506B"/>
              </a:buClr>
              <a:buSzPts val="2600"/>
              <a:buChar char="●"/>
            </a:pPr>
            <a:r>
              <a:rPr lang="en" sz="2600">
                <a:solidFill>
                  <a:srgbClr val="04506B"/>
                </a:solidFill>
              </a:rPr>
              <a:t>Work-Based Learning</a:t>
            </a:r>
            <a:endParaRPr sz="2600">
              <a:solidFill>
                <a:srgbClr val="04506B"/>
              </a:solidFill>
            </a:endParaRPr>
          </a:p>
          <a:p>
            <a:pPr marL="457200" lvl="0" indent="-393700" algn="l" rtl="0">
              <a:spcBef>
                <a:spcPts val="1000"/>
              </a:spcBef>
              <a:spcAft>
                <a:spcPts val="1000"/>
              </a:spcAft>
              <a:buClr>
                <a:srgbClr val="04506B"/>
              </a:buClr>
              <a:buSzPts val="2600"/>
              <a:buChar char="●"/>
            </a:pPr>
            <a:r>
              <a:rPr lang="en" sz="2600">
                <a:solidFill>
                  <a:srgbClr val="04506B"/>
                </a:solidFill>
              </a:rPr>
              <a:t>Additional Experiences </a:t>
            </a:r>
            <a:endParaRPr>
              <a:solidFill>
                <a:srgbClr val="04506B"/>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77;p85">
            <a:extLst>
              <a:ext uri="{FF2B5EF4-FFF2-40B4-BE49-F238E27FC236}">
                <a16:creationId xmlns:a16="http://schemas.microsoft.com/office/drawing/2014/main" id="{A7E04A5F-AF50-05BF-A2BF-7DBBEF5D38F2}"/>
              </a:ext>
            </a:extLst>
          </p:cNvPr>
          <p:cNvSpPr txBox="1">
            <a:spLocks noGrp="1"/>
          </p:cNvSpPr>
          <p:nvPr>
            <p:ph type="title"/>
          </p:nvPr>
        </p:nvSpPr>
        <p:spPr>
          <a:xfrm>
            <a:off x="389337" y="213576"/>
            <a:ext cx="8520600" cy="765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990"/>
              <a:buNone/>
            </a:pPr>
            <a:r>
              <a:rPr lang="en" sz="3620" b="1" dirty="0">
                <a:solidFill>
                  <a:srgbClr val="04506B"/>
                </a:solidFill>
              </a:rPr>
              <a:t>Your CCP is a living document!</a:t>
            </a:r>
            <a:endParaRPr sz="3240" b="1" dirty="0">
              <a:solidFill>
                <a:srgbClr val="04506B"/>
              </a:solidFill>
            </a:endParaRPr>
          </a:p>
        </p:txBody>
      </p:sp>
      <p:sp>
        <p:nvSpPr>
          <p:cNvPr id="4" name="Google Shape;678;p85">
            <a:extLst>
              <a:ext uri="{FF2B5EF4-FFF2-40B4-BE49-F238E27FC236}">
                <a16:creationId xmlns:a16="http://schemas.microsoft.com/office/drawing/2014/main" id="{A9A547D1-FCC2-A5D0-97B1-D02AC1F76D45}"/>
              </a:ext>
            </a:extLst>
          </p:cNvPr>
          <p:cNvSpPr txBox="1"/>
          <p:nvPr/>
        </p:nvSpPr>
        <p:spPr>
          <a:xfrm>
            <a:off x="389337" y="1086776"/>
            <a:ext cx="8575800" cy="3766129"/>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1200"/>
              </a:spcBef>
              <a:spcAft>
                <a:spcPts val="0"/>
              </a:spcAft>
              <a:buClr>
                <a:srgbClr val="04506B"/>
              </a:buClr>
              <a:buSzPts val="2600"/>
              <a:buFont typeface="Calibri"/>
              <a:buChar char="●"/>
            </a:pPr>
            <a:r>
              <a:rPr lang="en" sz="2600" dirty="0">
                <a:solidFill>
                  <a:srgbClr val="04506B"/>
                </a:solidFill>
                <a:latin typeface="Calibri"/>
                <a:ea typeface="Calibri"/>
                <a:cs typeface="Calibri"/>
                <a:sym typeface="Calibri"/>
              </a:rPr>
              <a:t>It's okay to change your mind and update your plan.</a:t>
            </a:r>
            <a:endParaRPr sz="2600" dirty="0">
              <a:solidFill>
                <a:srgbClr val="04506B"/>
              </a:solidFill>
              <a:latin typeface="Calibri"/>
              <a:ea typeface="Calibri"/>
              <a:cs typeface="Calibri"/>
              <a:sym typeface="Calibri"/>
            </a:endParaRPr>
          </a:p>
          <a:p>
            <a:pPr marL="457200" lvl="0" indent="-393700" algn="l" rtl="0">
              <a:lnSpc>
                <a:spcPct val="115000"/>
              </a:lnSpc>
              <a:spcBef>
                <a:spcPts val="1000"/>
              </a:spcBef>
              <a:spcAft>
                <a:spcPts val="0"/>
              </a:spcAft>
              <a:buClr>
                <a:srgbClr val="04506B"/>
              </a:buClr>
              <a:buSzPts val="2600"/>
              <a:buFont typeface="Calibri"/>
              <a:buChar char="●"/>
            </a:pPr>
            <a:r>
              <a:rPr lang="en" sz="2600" dirty="0">
                <a:solidFill>
                  <a:srgbClr val="04506B"/>
                </a:solidFill>
                <a:latin typeface="Calibri"/>
                <a:ea typeface="Calibri"/>
                <a:cs typeface="Calibri"/>
                <a:sym typeface="Calibri"/>
              </a:rPr>
              <a:t>This is about making an intentional plan for your high school experience.</a:t>
            </a:r>
            <a:endParaRPr sz="2600" dirty="0">
              <a:solidFill>
                <a:srgbClr val="04506B"/>
              </a:solidFill>
              <a:latin typeface="Calibri"/>
              <a:ea typeface="Calibri"/>
              <a:cs typeface="Calibri"/>
              <a:sym typeface="Calibri"/>
            </a:endParaRPr>
          </a:p>
          <a:p>
            <a:pPr marL="457200" lvl="0" indent="-393700" algn="l" rtl="0">
              <a:lnSpc>
                <a:spcPct val="115000"/>
              </a:lnSpc>
              <a:spcBef>
                <a:spcPts val="1000"/>
              </a:spcBef>
              <a:spcAft>
                <a:spcPts val="0"/>
              </a:spcAft>
              <a:buClr>
                <a:srgbClr val="04506B"/>
              </a:buClr>
              <a:buSzPts val="2600"/>
              <a:buFont typeface="Calibri"/>
              <a:buChar char="●"/>
            </a:pPr>
            <a:r>
              <a:rPr lang="en" sz="2600" dirty="0">
                <a:solidFill>
                  <a:srgbClr val="04506B"/>
                </a:solidFill>
                <a:latin typeface="Calibri"/>
                <a:ea typeface="Calibri"/>
                <a:cs typeface="Calibri"/>
                <a:sym typeface="Calibri"/>
              </a:rPr>
              <a:t>Use CCP to communicate with parents/counselors.</a:t>
            </a:r>
            <a:endParaRPr sz="2600" dirty="0">
              <a:solidFill>
                <a:srgbClr val="04506B"/>
              </a:solidFill>
              <a:latin typeface="Calibri"/>
              <a:ea typeface="Calibri"/>
              <a:cs typeface="Calibri"/>
              <a:sym typeface="Calibri"/>
            </a:endParaRPr>
          </a:p>
          <a:p>
            <a:pPr marL="457200" lvl="0" indent="-393700" algn="l" rtl="0">
              <a:lnSpc>
                <a:spcPct val="115000"/>
              </a:lnSpc>
              <a:spcBef>
                <a:spcPts val="1000"/>
              </a:spcBef>
              <a:spcAft>
                <a:spcPts val="0"/>
              </a:spcAft>
              <a:buClr>
                <a:srgbClr val="04506B"/>
              </a:buClr>
              <a:buSzPts val="2600"/>
              <a:buFont typeface="Calibri"/>
              <a:buChar char="●"/>
            </a:pPr>
            <a:r>
              <a:rPr lang="en" sz="2600" dirty="0">
                <a:solidFill>
                  <a:srgbClr val="04506B"/>
                </a:solidFill>
                <a:latin typeface="Calibri"/>
                <a:ea typeface="Calibri"/>
                <a:cs typeface="Calibri"/>
                <a:sym typeface="Calibri"/>
              </a:rPr>
              <a:t>It empowers you to take control of your path to success.</a:t>
            </a:r>
            <a:endParaRPr sz="2600" dirty="0">
              <a:solidFill>
                <a:srgbClr val="04506B"/>
              </a:solidFill>
              <a:latin typeface="Calibri"/>
              <a:ea typeface="Calibri"/>
              <a:cs typeface="Calibri"/>
              <a:sym typeface="Calibri"/>
            </a:endParaRPr>
          </a:p>
          <a:p>
            <a:pPr marL="457200" lvl="0" indent="-393700" algn="l" rtl="0">
              <a:lnSpc>
                <a:spcPct val="115000"/>
              </a:lnSpc>
              <a:spcBef>
                <a:spcPts val="1200"/>
              </a:spcBef>
              <a:spcAft>
                <a:spcPts val="1000"/>
              </a:spcAft>
              <a:buClr>
                <a:srgbClr val="04506B"/>
              </a:buClr>
              <a:buSzPts val="2600"/>
              <a:buFont typeface="Calibri"/>
              <a:buChar char="●"/>
            </a:pPr>
            <a:r>
              <a:rPr lang="en" sz="2600" dirty="0">
                <a:solidFill>
                  <a:srgbClr val="04506B"/>
                </a:solidFill>
                <a:latin typeface="Calibri"/>
                <a:ea typeface="Calibri"/>
                <a:cs typeface="Calibri"/>
                <a:sym typeface="Calibri"/>
              </a:rPr>
              <a:t>Your future is in your hands, make it great! </a:t>
            </a:r>
            <a:endParaRPr sz="1300" dirty="0">
              <a:solidFill>
                <a:srgbClr val="04506B"/>
              </a:solidFill>
              <a:latin typeface="Calibri"/>
              <a:ea typeface="Calibri"/>
              <a:cs typeface="Calibri"/>
              <a:sym typeface="Calibri"/>
            </a:endParaRPr>
          </a:p>
        </p:txBody>
      </p:sp>
    </p:spTree>
    <p:extLst>
      <p:ext uri="{BB962C8B-B14F-4D97-AF65-F5344CB8AC3E}">
        <p14:creationId xmlns:p14="http://schemas.microsoft.com/office/powerpoint/2010/main" val="4207746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0B361EC7-BF5C-D51D-AEF7-50BC20C8F33D}"/>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7E53E95B-E41E-0391-4936-3FEE6578C061}"/>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2">
            <a:extLst>
              <a:ext uri="{FF2B5EF4-FFF2-40B4-BE49-F238E27FC236}">
                <a16:creationId xmlns:a16="http://schemas.microsoft.com/office/drawing/2014/main" id="{6005DF8A-5EF9-5DDC-08EC-FDFB5EF29737}"/>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666666"/>
                </a:solidFill>
                <a:effectLst/>
                <a:uLnTx/>
                <a:uFillTx/>
                <a:latin typeface="Arial"/>
                <a:cs typeface="Arial"/>
                <a:sym typeface="Arial"/>
              </a:rPr>
              <a:t>Start</a:t>
            </a:r>
            <a:endParaRPr kumimoji="0" sz="1400" b="0" i="0" u="none" strike="noStrike" kern="0" cap="none" spc="0" normalizeH="0" baseline="0" noProof="0">
              <a:ln>
                <a:noFill/>
              </a:ln>
              <a:solidFill>
                <a:srgbClr val="666666"/>
              </a:solidFill>
              <a:effectLst/>
              <a:uLnTx/>
              <a:uFillTx/>
              <a:latin typeface="Arial"/>
              <a:cs typeface="Arial"/>
              <a:sym typeface="Arial"/>
            </a:endParaRPr>
          </a:p>
        </p:txBody>
      </p:sp>
      <p:sp>
        <p:nvSpPr>
          <p:cNvPr id="170" name="Google Shape;170;p32">
            <a:extLst>
              <a:ext uri="{FF2B5EF4-FFF2-40B4-BE49-F238E27FC236}">
                <a16:creationId xmlns:a16="http://schemas.microsoft.com/office/drawing/2014/main" id="{9A86CD2C-243E-22C6-F578-9F89AF4FF9CC}"/>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Learn about CTE/NLPS Pathway</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1" name="Google Shape;171;p32">
            <a:extLst>
              <a:ext uri="{FF2B5EF4-FFF2-40B4-BE49-F238E27FC236}">
                <a16:creationId xmlns:a16="http://schemas.microsoft.com/office/drawing/2014/main" id="{A726F485-F197-7833-3355-6F2826CA8F11}"/>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Completed Agilities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Profiler</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2" name="Google Shape;172;p32">
            <a:extLst>
              <a:ext uri="{FF2B5EF4-FFF2-40B4-BE49-F238E27FC236}">
                <a16:creationId xmlns:a16="http://schemas.microsoft.com/office/drawing/2014/main" id="{C6AD80B8-B70F-D5F0-8FB0-C16891C340A1}"/>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Discuss +/- of </a:t>
            </a:r>
            <a:r>
              <a:rPr lang="en" b="1" dirty="0">
                <a:solidFill>
                  <a:srgbClr val="04506B"/>
                </a:solidFill>
                <a:latin typeface="Calibri"/>
                <a:ea typeface="Calibri"/>
                <a:cs typeface="Calibri"/>
                <a:sym typeface="Calibri"/>
              </a:rPr>
              <a:t>Influences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3" name="Google Shape;173;p32">
            <a:extLst>
              <a:ext uri="{FF2B5EF4-FFF2-40B4-BE49-F238E27FC236}">
                <a16:creationId xmlns:a16="http://schemas.microsoft.com/office/drawing/2014/main" id="{450EB640-B947-889D-59ED-A40F59C1F061}"/>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Discover Diploma &amp; Seals </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4" name="Google Shape;174;p32">
            <a:extLst>
              <a:ext uri="{FF2B5EF4-FFF2-40B4-BE49-F238E27FC236}">
                <a16:creationId xmlns:a16="http://schemas.microsoft.com/office/drawing/2014/main" id="{72208B41-E7A6-B601-4A22-96577051F00A}"/>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Begin Mapping Process</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75" name="Google Shape;175;p32">
            <a:extLst>
              <a:ext uri="{FF2B5EF4-FFF2-40B4-BE49-F238E27FC236}">
                <a16:creationId xmlns:a16="http://schemas.microsoft.com/office/drawing/2014/main" id="{B51CD4EB-62F8-E897-4CE6-641F1D4410EE}"/>
              </a:ext>
            </a:extLst>
          </p:cNvPr>
          <p:cNvSpPr/>
          <p:nvPr/>
        </p:nvSpPr>
        <p:spPr>
          <a:xfrm rot="-2700000">
            <a:off x="7443689" y="4241683"/>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2">
            <a:extLst>
              <a:ext uri="{FF2B5EF4-FFF2-40B4-BE49-F238E27FC236}">
                <a16:creationId xmlns:a16="http://schemas.microsoft.com/office/drawing/2014/main" id="{87C30D19-2FE8-718B-D57A-0B7AA6438EEA}"/>
              </a:ext>
            </a:extLst>
          </p:cNvPr>
          <p:cNvSpPr/>
          <p:nvPr/>
        </p:nvSpPr>
        <p:spPr>
          <a:xfrm rot="-2700000">
            <a:off x="7101064" y="3416486"/>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32">
            <a:extLst>
              <a:ext uri="{FF2B5EF4-FFF2-40B4-BE49-F238E27FC236}">
                <a16:creationId xmlns:a16="http://schemas.microsoft.com/office/drawing/2014/main" id="{13DB042E-2A05-AB26-7831-3C2122F7CDC1}"/>
              </a:ext>
            </a:extLst>
          </p:cNvPr>
          <p:cNvSpPr/>
          <p:nvPr/>
        </p:nvSpPr>
        <p:spPr>
          <a:xfrm rot="-2700000">
            <a:off x="3524715" y="1598892"/>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2">
            <a:extLst>
              <a:ext uri="{FF2B5EF4-FFF2-40B4-BE49-F238E27FC236}">
                <a16:creationId xmlns:a16="http://schemas.microsoft.com/office/drawing/2014/main" id="{79EDE8EA-5071-6668-2C29-B40E61D5F870}"/>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Calibri"/>
                <a:ea typeface="Calibri"/>
                <a:cs typeface="Calibri"/>
                <a:sym typeface="Calibri"/>
              </a:rPr>
              <a:t>CCP</a:t>
            </a:r>
            <a:endParaRPr kumimoji="0" sz="17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32">
            <a:extLst>
              <a:ext uri="{FF2B5EF4-FFF2-40B4-BE49-F238E27FC236}">
                <a16:creationId xmlns:a16="http://schemas.microsoft.com/office/drawing/2014/main" id="{07DDB22A-F1BA-204D-0D7A-B05D4C876EBD}"/>
              </a:ext>
            </a:extLst>
          </p:cNvPr>
          <p:cNvSpPr/>
          <p:nvPr/>
        </p:nvSpPr>
        <p:spPr>
          <a:xfrm rot="-2700000">
            <a:off x="2613151" y="1160018"/>
            <a:ext cx="204920" cy="170554"/>
          </a:xfrm>
          <a:prstGeom prst="flowChartConnector">
            <a:avLst/>
          </a:prstGeom>
          <a:solidFill>
            <a:srgbClr val="66FF3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2">
            <a:extLst>
              <a:ext uri="{FF2B5EF4-FFF2-40B4-BE49-F238E27FC236}">
                <a16:creationId xmlns:a16="http://schemas.microsoft.com/office/drawing/2014/main" id="{AD5DD359-0BDC-384B-928C-A4DF6DE2567C}"/>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Connect Postsecondary &amp; Career Alignment</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1" name="Google Shape;181;p32">
            <a:extLst>
              <a:ext uri="{FF2B5EF4-FFF2-40B4-BE49-F238E27FC236}">
                <a16:creationId xmlns:a16="http://schemas.microsoft.com/office/drawing/2014/main" id="{CE4B632A-5CD1-20D1-30F0-2FFD150BFBBB}"/>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4506B"/>
                </a:solidFill>
                <a:effectLst/>
                <a:uLnTx/>
                <a:uFillTx/>
                <a:latin typeface="Calibri"/>
                <a:ea typeface="Calibri"/>
                <a:cs typeface="Calibri"/>
                <a:sym typeface="Calibri"/>
              </a:rPr>
              <a:t>Identify Credentials of Value</a:t>
            </a:r>
            <a:endParaRPr kumimoji="0" sz="14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2" name="Google Shape;182;p32">
            <a:extLst>
              <a:ext uri="{FF2B5EF4-FFF2-40B4-BE49-F238E27FC236}">
                <a16:creationId xmlns:a16="http://schemas.microsoft.com/office/drawing/2014/main" id="{6C695001-6B1F-0CD4-9FA5-093BB8D3B679}"/>
              </a:ext>
            </a:extLst>
          </p:cNvPr>
          <p:cNvSpPr/>
          <p:nvPr/>
        </p:nvSpPr>
        <p:spPr>
          <a:xfrm rot="-2700000">
            <a:off x="5141589" y="2687769"/>
            <a:ext cx="204920" cy="170554"/>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1394D"/>
              </a:solidFill>
              <a:effectLst/>
              <a:uLnTx/>
              <a:uFillTx/>
              <a:latin typeface="Arial"/>
              <a:cs typeface="Arial"/>
              <a:sym typeface="Arial"/>
            </a:endParaRPr>
          </a:p>
        </p:txBody>
      </p:sp>
      <p:sp>
        <p:nvSpPr>
          <p:cNvPr id="183" name="Google Shape;183;p32">
            <a:extLst>
              <a:ext uri="{FF2B5EF4-FFF2-40B4-BE49-F238E27FC236}">
                <a16:creationId xmlns:a16="http://schemas.microsoft.com/office/drawing/2014/main" id="{27F48029-38A2-2DAF-6DE1-6ABCACF5F285}"/>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4D80A4B2-8DC9-AEBE-DA72-FBBEF351F4C9}"/>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04506B"/>
                </a:solidFill>
                <a:effectLst/>
                <a:uLnTx/>
                <a:uFillTx/>
                <a:latin typeface="Calibri"/>
                <a:ea typeface="Calibri"/>
                <a:cs typeface="Calibri"/>
                <a:sym typeface="Calibri"/>
              </a:rPr>
              <a:t>Start</a:t>
            </a:r>
            <a:endParaRPr kumimoji="0" sz="1300" b="1" i="0" u="none" strike="noStrike" kern="0" cap="none" spc="0" normalizeH="0" baseline="0" noProof="0" dirty="0">
              <a:ln>
                <a:noFill/>
              </a:ln>
              <a:solidFill>
                <a:srgbClr val="04506B"/>
              </a:solidFill>
              <a:effectLst/>
              <a:uLnTx/>
              <a:uFillTx/>
              <a:latin typeface="Calibri"/>
              <a:ea typeface="Calibri"/>
              <a:cs typeface="Calibri"/>
              <a:sym typeface="Calibri"/>
            </a:endParaRPr>
          </a:p>
        </p:txBody>
      </p:sp>
      <p:sp>
        <p:nvSpPr>
          <p:cNvPr id="185" name="Google Shape;185;p32">
            <a:extLst>
              <a:ext uri="{FF2B5EF4-FFF2-40B4-BE49-F238E27FC236}">
                <a16:creationId xmlns:a16="http://schemas.microsoft.com/office/drawing/2014/main" id="{BE6A7FC7-6882-A2DC-C009-ECDF49C1544F}"/>
              </a:ext>
            </a:extLst>
          </p:cNvPr>
          <p:cNvSpPr/>
          <p:nvPr/>
        </p:nvSpPr>
        <p:spPr>
          <a:xfrm rot="-2568255">
            <a:off x="3799915" y="2125769"/>
            <a:ext cx="204858" cy="170673"/>
          </a:xfrm>
          <a:prstGeom prst="flowChartConnector">
            <a:avLst/>
          </a:prstGeom>
          <a:solidFill>
            <a:srgbClr val="66FF3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2">
            <a:extLst>
              <a:ext uri="{FF2B5EF4-FFF2-40B4-BE49-F238E27FC236}">
                <a16:creationId xmlns:a16="http://schemas.microsoft.com/office/drawing/2014/main" id="{4ED47F83-62A8-BAFC-29C3-394310AC5E6B}"/>
              </a:ext>
            </a:extLst>
          </p:cNvPr>
          <p:cNvSpPr/>
          <p:nvPr/>
        </p:nvSpPr>
        <p:spPr>
          <a:xfrm rot="13934748" flipV="1">
            <a:off x="283266" y="1108896"/>
            <a:ext cx="1876780" cy="742129"/>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A0A0A"/>
                </a:solidFill>
                <a:effectLst/>
                <a:uLnTx/>
                <a:uFillTx/>
                <a:latin typeface="Calibri"/>
                <a:ea typeface="Calibri"/>
                <a:cs typeface="Calibri"/>
                <a:sym typeface="Calibri"/>
              </a:rPr>
              <a:t>Plan in hand!</a:t>
            </a:r>
            <a:endParaRPr kumimoji="0" sz="1700" b="1" i="0" u="none" strike="noStrike" kern="0" cap="none" spc="0" normalizeH="0" baseline="0" noProof="0" dirty="0">
              <a:ln>
                <a:noFill/>
              </a:ln>
              <a:solidFill>
                <a:srgbClr val="0A0A0A"/>
              </a:solidFill>
              <a:effectLst/>
              <a:uLnTx/>
              <a:uFillTx/>
              <a:latin typeface="Calibri"/>
              <a:ea typeface="Calibri"/>
              <a:cs typeface="Calibri"/>
              <a:sym typeface="Calibri"/>
            </a:endParaRPr>
          </a:p>
        </p:txBody>
      </p:sp>
      <p:sp>
        <p:nvSpPr>
          <p:cNvPr id="2" name="Google Shape;179;p32">
            <a:extLst>
              <a:ext uri="{FF2B5EF4-FFF2-40B4-BE49-F238E27FC236}">
                <a16:creationId xmlns:a16="http://schemas.microsoft.com/office/drawing/2014/main" id="{5784F990-3BF2-AB91-924D-F63A1D3C3714}"/>
              </a:ext>
            </a:extLst>
          </p:cNvPr>
          <p:cNvSpPr/>
          <p:nvPr/>
        </p:nvSpPr>
        <p:spPr>
          <a:xfrm rot="-2700000">
            <a:off x="1533120" y="730154"/>
            <a:ext cx="204920" cy="170554"/>
          </a:xfrm>
          <a:prstGeom prst="flowChartConnector">
            <a:avLst/>
          </a:prstGeom>
          <a:solidFill>
            <a:srgbClr val="66FF3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9599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dirty="0"/>
              <a:t>Agilities Discussion</a:t>
            </a:r>
            <a:endParaRPr sz="3220" b="1" dirty="0"/>
          </a:p>
        </p:txBody>
      </p:sp>
      <p:sp>
        <p:nvSpPr>
          <p:cNvPr id="163" name="Google Shape;163;p31"/>
          <p:cNvSpPr txBox="1">
            <a:spLocks noGrp="1"/>
          </p:cNvSpPr>
          <p:nvPr>
            <p:ph type="body" idx="4294967295"/>
          </p:nvPr>
        </p:nvSpPr>
        <p:spPr>
          <a:xfrm>
            <a:off x="311700" y="1572189"/>
            <a:ext cx="8520600" cy="3300300"/>
          </a:xfrm>
          <a:prstGeom prst="rect">
            <a:avLst/>
          </a:prstGeom>
        </p:spPr>
        <p:txBody>
          <a:bodyPr spcFirstLastPara="1" wrap="square" lIns="91425" tIns="91425" rIns="91425" bIns="91425" anchor="t" anchorCtr="0">
            <a:noAutofit/>
          </a:bodyPr>
          <a:lstStyle/>
          <a:p>
            <a:pPr marL="457200" lvl="0" indent="-388985" algn="l" rtl="0">
              <a:spcBef>
                <a:spcPts val="0"/>
              </a:spcBef>
              <a:spcAft>
                <a:spcPts val="1200"/>
              </a:spcAft>
              <a:buClr>
                <a:srgbClr val="04506B"/>
              </a:buClr>
              <a:buSzPts val="2526"/>
              <a:buChar char="●"/>
            </a:pPr>
            <a:r>
              <a:rPr lang="en" sz="2525" dirty="0">
                <a:solidFill>
                  <a:srgbClr val="04506B"/>
                </a:solidFill>
              </a:rPr>
              <a:t>Why is it important to align personal skills to your career pathways?</a:t>
            </a:r>
            <a:endParaRPr sz="2525" dirty="0">
              <a:solidFill>
                <a:srgbClr val="04506B"/>
              </a:solidFill>
            </a:endParaRPr>
          </a:p>
          <a:p>
            <a:pPr marL="457200" lvl="0" indent="-388985" algn="l" rtl="0">
              <a:lnSpc>
                <a:spcPct val="100000"/>
              </a:lnSpc>
              <a:spcBef>
                <a:spcPts val="0"/>
              </a:spcBef>
              <a:spcAft>
                <a:spcPts val="1200"/>
              </a:spcAft>
              <a:buClr>
                <a:srgbClr val="04506B"/>
              </a:buClr>
              <a:buSzPts val="2526"/>
              <a:buChar char="●"/>
            </a:pPr>
            <a:r>
              <a:rPr lang="en" sz="2525" dirty="0">
                <a:solidFill>
                  <a:srgbClr val="04506B"/>
                </a:solidFill>
              </a:rPr>
              <a:t>Discuss the importance of aligning personal interests with career pathways.</a:t>
            </a:r>
            <a:endParaRPr sz="2525" dirty="0">
              <a:solidFill>
                <a:srgbClr val="04506B"/>
              </a:solidFill>
            </a:endParaRPr>
          </a:p>
          <a:p>
            <a:pPr marL="457200" lvl="0" indent="-388985" algn="l" rtl="0">
              <a:lnSpc>
                <a:spcPct val="100000"/>
              </a:lnSpc>
              <a:spcBef>
                <a:spcPts val="0"/>
              </a:spcBef>
              <a:spcAft>
                <a:spcPts val="1200"/>
              </a:spcAft>
              <a:buClr>
                <a:srgbClr val="04506B"/>
              </a:buClr>
              <a:buSzPts val="2526"/>
              <a:buChar char="●"/>
            </a:pPr>
            <a:r>
              <a:rPr lang="en" sz="2525" dirty="0">
                <a:solidFill>
                  <a:srgbClr val="04506B"/>
                </a:solidFill>
              </a:rPr>
              <a:t>Share a personal account of someone who loves their job. Why do think they love it?</a:t>
            </a:r>
            <a:endParaRPr sz="2525" dirty="0">
              <a:solidFill>
                <a:srgbClr val="04506B"/>
              </a:solidFill>
            </a:endParaRPr>
          </a:p>
          <a:p>
            <a:pPr marL="0" lvl="0" indent="457200" algn="l" rtl="0">
              <a:lnSpc>
                <a:spcPct val="100000"/>
              </a:lnSpc>
              <a:spcBef>
                <a:spcPts val="0"/>
              </a:spcBef>
              <a:spcAft>
                <a:spcPts val="0"/>
              </a:spcAft>
              <a:buNone/>
            </a:pPr>
            <a:endParaRPr sz="2620" dirty="0"/>
          </a:p>
          <a:p>
            <a:pPr marL="0" lvl="0" indent="457200" algn="l" rtl="0">
              <a:lnSpc>
                <a:spcPct val="100000"/>
              </a:lnSpc>
              <a:spcBef>
                <a:spcPts val="0"/>
              </a:spcBef>
              <a:spcAft>
                <a:spcPts val="0"/>
              </a:spcAft>
              <a:buClr>
                <a:schemeClr val="dk1"/>
              </a:buClr>
              <a:buSzPts val="1100"/>
              <a:buFont typeface="Arial"/>
              <a:buNone/>
            </a:pPr>
            <a:endParaRPr sz="2300" dirty="0"/>
          </a:p>
          <a:p>
            <a:pPr marL="0" lvl="0" indent="0" algn="l" rtl="0">
              <a:lnSpc>
                <a:spcPct val="100000"/>
              </a:lnSpc>
              <a:spcBef>
                <a:spcPts val="0"/>
              </a:spcBef>
              <a:spcAft>
                <a:spcPts val="0"/>
              </a:spcAft>
              <a:buClr>
                <a:schemeClr val="dk1"/>
              </a:buClr>
              <a:buSzPts val="1100"/>
              <a:buFont typeface="Arial"/>
              <a:buNone/>
            </a:pPr>
            <a:endParaRPr sz="1600" dirty="0">
              <a:solidFill>
                <a:schemeClr val="dk1"/>
              </a:solidFill>
              <a:latin typeface="Roboto"/>
              <a:ea typeface="Roboto"/>
              <a:cs typeface="Roboto"/>
              <a:sym typeface="Roboto"/>
            </a:endParaRPr>
          </a:p>
          <a:p>
            <a:pPr marL="0" lvl="0" indent="0" algn="l" rtl="0">
              <a:spcBef>
                <a:spcPts val="0"/>
              </a:spcBef>
              <a:spcAft>
                <a:spcPts val="12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38C359D6-94C9-BA48-6B3B-6EB7942D029A}"/>
            </a:ext>
          </a:extLst>
        </p:cNvPr>
        <p:cNvGrpSpPr/>
        <p:nvPr/>
      </p:nvGrpSpPr>
      <p:grpSpPr>
        <a:xfrm>
          <a:off x="0" y="0"/>
          <a:ext cx="0" cy="0"/>
          <a:chOff x="0" y="0"/>
          <a:chExt cx="0" cy="0"/>
        </a:xfrm>
      </p:grpSpPr>
      <p:sp>
        <p:nvSpPr>
          <p:cNvPr id="168" name="Google Shape;168;p32">
            <a:extLst>
              <a:ext uri="{FF2B5EF4-FFF2-40B4-BE49-F238E27FC236}">
                <a16:creationId xmlns:a16="http://schemas.microsoft.com/office/drawing/2014/main" id="{61925DE7-C31E-5EA6-849B-E7BB64B62134}"/>
              </a:ext>
            </a:extLst>
          </p:cNvPr>
          <p:cNvSpPr/>
          <p:nvPr/>
        </p:nvSpPr>
        <p:spPr>
          <a:xfrm>
            <a:off x="416312" y="571111"/>
            <a:ext cx="8229498" cy="4241256"/>
          </a:xfrm>
          <a:custGeom>
            <a:avLst/>
            <a:gdLst/>
            <a:ahLst/>
            <a:cxnLst/>
            <a:rect l="l" t="t" r="r" b="b"/>
            <a:pathLst>
              <a:path w="199488" h="136177" extrusionOk="0">
                <a:moveTo>
                  <a:pt x="199488" y="136177"/>
                </a:moveTo>
                <a:cubicBezTo>
                  <a:pt x="194041" y="132625"/>
                  <a:pt x="172302" y="121875"/>
                  <a:pt x="166808" y="114865"/>
                </a:cubicBezTo>
                <a:cubicBezTo>
                  <a:pt x="161314" y="107856"/>
                  <a:pt x="172539" y="98477"/>
                  <a:pt x="166524" y="94120"/>
                </a:cubicBezTo>
                <a:cubicBezTo>
                  <a:pt x="160509" y="89763"/>
                  <a:pt x="139576" y="93457"/>
                  <a:pt x="130719" y="88721"/>
                </a:cubicBezTo>
                <a:cubicBezTo>
                  <a:pt x="121862" y="83985"/>
                  <a:pt x="120394" y="69255"/>
                  <a:pt x="113384" y="65703"/>
                </a:cubicBezTo>
                <a:cubicBezTo>
                  <a:pt x="106374" y="62151"/>
                  <a:pt x="94013" y="71907"/>
                  <a:pt x="88661" y="67408"/>
                </a:cubicBezTo>
                <a:cubicBezTo>
                  <a:pt x="83309" y="62909"/>
                  <a:pt x="86530" y="46285"/>
                  <a:pt x="81273" y="38707"/>
                </a:cubicBezTo>
                <a:cubicBezTo>
                  <a:pt x="76016" y="31129"/>
                  <a:pt x="67632" y="27956"/>
                  <a:pt x="57118" y="21941"/>
                </a:cubicBezTo>
                <a:cubicBezTo>
                  <a:pt x="46604" y="15926"/>
                  <a:pt x="27707" y="6264"/>
                  <a:pt x="18187" y="2617"/>
                </a:cubicBezTo>
                <a:cubicBezTo>
                  <a:pt x="8667" y="-1030"/>
                  <a:pt x="3031" y="485"/>
                  <a:pt x="0" y="59"/>
                </a:cubicBezTo>
              </a:path>
            </a:pathLst>
          </a:custGeom>
          <a:noFill/>
          <a:ln w="38100" cap="flat" cmpd="sng">
            <a:solidFill>
              <a:schemeClr val="dk1"/>
            </a:solidFill>
            <a:prstDash val="solid"/>
            <a:round/>
            <a:headEnd type="none" w="med" len="med"/>
            <a:tailEnd type="none" w="med" len="med"/>
          </a:ln>
        </p:spPr>
        <p:txBody>
          <a:bodyPr/>
          <a:lstStyle/>
          <a:p>
            <a:endParaRPr lang="en-US"/>
          </a:p>
        </p:txBody>
      </p:sp>
      <p:sp>
        <p:nvSpPr>
          <p:cNvPr id="169" name="Google Shape;169;p32">
            <a:extLst>
              <a:ext uri="{FF2B5EF4-FFF2-40B4-BE49-F238E27FC236}">
                <a16:creationId xmlns:a16="http://schemas.microsoft.com/office/drawing/2014/main" id="{2733A78D-BE51-B535-25BF-D3CBD1896BC1}"/>
              </a:ext>
            </a:extLst>
          </p:cNvPr>
          <p:cNvSpPr txBox="1"/>
          <p:nvPr/>
        </p:nvSpPr>
        <p:spPr>
          <a:xfrm>
            <a:off x="8451750" y="4529625"/>
            <a:ext cx="56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Start</a:t>
            </a:r>
            <a:endParaRPr>
              <a:solidFill>
                <a:schemeClr val="dk2"/>
              </a:solidFill>
            </a:endParaRPr>
          </a:p>
        </p:txBody>
      </p:sp>
      <p:sp>
        <p:nvSpPr>
          <p:cNvPr id="170" name="Google Shape;170;p32">
            <a:extLst>
              <a:ext uri="{FF2B5EF4-FFF2-40B4-BE49-F238E27FC236}">
                <a16:creationId xmlns:a16="http://schemas.microsoft.com/office/drawing/2014/main" id="{D9913101-FBE7-E172-7EF7-6E5B44F6CBC5}"/>
              </a:ext>
            </a:extLst>
          </p:cNvPr>
          <p:cNvSpPr txBox="1"/>
          <p:nvPr/>
        </p:nvSpPr>
        <p:spPr>
          <a:xfrm>
            <a:off x="7189670" y="2900160"/>
            <a:ext cx="183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506B"/>
                </a:solidFill>
                <a:latin typeface="Calibri"/>
                <a:ea typeface="Calibri"/>
                <a:cs typeface="Calibri"/>
                <a:sym typeface="Calibri"/>
              </a:rPr>
              <a:t>Learn about CTE/NLPS Pathway</a:t>
            </a:r>
            <a:endParaRPr b="1" dirty="0">
              <a:solidFill>
                <a:srgbClr val="04506B"/>
              </a:solidFill>
              <a:latin typeface="Calibri"/>
              <a:ea typeface="Calibri"/>
              <a:cs typeface="Calibri"/>
              <a:sym typeface="Calibri"/>
            </a:endParaRPr>
          </a:p>
        </p:txBody>
      </p:sp>
      <p:sp>
        <p:nvSpPr>
          <p:cNvPr id="171" name="Google Shape;171;p32">
            <a:extLst>
              <a:ext uri="{FF2B5EF4-FFF2-40B4-BE49-F238E27FC236}">
                <a16:creationId xmlns:a16="http://schemas.microsoft.com/office/drawing/2014/main" id="{FEF529F3-9790-A889-2717-F5D504D7EBEC}"/>
              </a:ext>
            </a:extLst>
          </p:cNvPr>
          <p:cNvSpPr txBox="1"/>
          <p:nvPr/>
        </p:nvSpPr>
        <p:spPr>
          <a:xfrm>
            <a:off x="5655638" y="4319255"/>
            <a:ext cx="18348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dirty="0">
                <a:solidFill>
                  <a:srgbClr val="04506B"/>
                </a:solidFill>
                <a:latin typeface="Calibri"/>
                <a:ea typeface="Calibri"/>
                <a:cs typeface="Calibri"/>
                <a:sym typeface="Calibri"/>
              </a:rPr>
              <a:t>Completed Agilities </a:t>
            </a:r>
            <a:endParaRPr b="1" dirty="0">
              <a:solidFill>
                <a:srgbClr val="04506B"/>
              </a:solidFill>
              <a:latin typeface="Calibri"/>
              <a:ea typeface="Calibri"/>
              <a:cs typeface="Calibri"/>
              <a:sym typeface="Calibri"/>
            </a:endParaRPr>
          </a:p>
          <a:p>
            <a:pPr marL="0" lvl="0" indent="0" algn="r" rtl="0">
              <a:spcBef>
                <a:spcPts val="0"/>
              </a:spcBef>
              <a:spcAft>
                <a:spcPts val="0"/>
              </a:spcAft>
              <a:buNone/>
            </a:pPr>
            <a:r>
              <a:rPr lang="en" b="1" dirty="0">
                <a:solidFill>
                  <a:srgbClr val="04506B"/>
                </a:solidFill>
                <a:latin typeface="Calibri"/>
                <a:ea typeface="Calibri"/>
                <a:cs typeface="Calibri"/>
                <a:sym typeface="Calibri"/>
              </a:rPr>
              <a:t>Profiler</a:t>
            </a:r>
            <a:endParaRPr b="1" dirty="0">
              <a:solidFill>
                <a:srgbClr val="04506B"/>
              </a:solidFill>
              <a:latin typeface="Calibri"/>
              <a:ea typeface="Calibri"/>
              <a:cs typeface="Calibri"/>
              <a:sym typeface="Calibri"/>
            </a:endParaRPr>
          </a:p>
        </p:txBody>
      </p:sp>
      <p:sp>
        <p:nvSpPr>
          <p:cNvPr id="172" name="Google Shape;172;p32">
            <a:extLst>
              <a:ext uri="{FF2B5EF4-FFF2-40B4-BE49-F238E27FC236}">
                <a16:creationId xmlns:a16="http://schemas.microsoft.com/office/drawing/2014/main" id="{AD50A567-E4F4-8E1D-EA81-F2116E88D6ED}"/>
              </a:ext>
            </a:extLst>
          </p:cNvPr>
          <p:cNvSpPr txBox="1"/>
          <p:nvPr/>
        </p:nvSpPr>
        <p:spPr>
          <a:xfrm>
            <a:off x="5280900" y="2449088"/>
            <a:ext cx="239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506B"/>
                </a:solidFill>
                <a:latin typeface="Calibri"/>
                <a:ea typeface="Calibri"/>
                <a:cs typeface="Calibri"/>
                <a:sym typeface="Calibri"/>
              </a:rPr>
              <a:t>Discuss +/- of Influences</a:t>
            </a:r>
            <a:endParaRPr b="1" dirty="0">
              <a:solidFill>
                <a:srgbClr val="04506B"/>
              </a:solidFill>
              <a:latin typeface="Calibri"/>
              <a:ea typeface="Calibri"/>
              <a:cs typeface="Calibri"/>
              <a:sym typeface="Calibri"/>
            </a:endParaRPr>
          </a:p>
        </p:txBody>
      </p:sp>
      <p:sp>
        <p:nvSpPr>
          <p:cNvPr id="173" name="Google Shape;173;p32">
            <a:extLst>
              <a:ext uri="{FF2B5EF4-FFF2-40B4-BE49-F238E27FC236}">
                <a16:creationId xmlns:a16="http://schemas.microsoft.com/office/drawing/2014/main" id="{C30DB789-B095-E657-7781-B0E36BE88FD0}"/>
              </a:ext>
            </a:extLst>
          </p:cNvPr>
          <p:cNvSpPr txBox="1"/>
          <p:nvPr/>
        </p:nvSpPr>
        <p:spPr>
          <a:xfrm>
            <a:off x="3943893" y="1903765"/>
            <a:ext cx="161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506B"/>
                </a:solidFill>
                <a:latin typeface="Calibri"/>
                <a:ea typeface="Calibri"/>
                <a:cs typeface="Calibri"/>
                <a:sym typeface="Calibri"/>
              </a:rPr>
              <a:t>Discover Diploma &amp; Seals </a:t>
            </a:r>
            <a:endParaRPr b="1" dirty="0">
              <a:solidFill>
                <a:srgbClr val="04506B"/>
              </a:solidFill>
              <a:latin typeface="Calibri"/>
              <a:ea typeface="Calibri"/>
              <a:cs typeface="Calibri"/>
              <a:sym typeface="Calibri"/>
            </a:endParaRPr>
          </a:p>
        </p:txBody>
      </p:sp>
      <p:sp>
        <p:nvSpPr>
          <p:cNvPr id="174" name="Google Shape;174;p32">
            <a:extLst>
              <a:ext uri="{FF2B5EF4-FFF2-40B4-BE49-F238E27FC236}">
                <a16:creationId xmlns:a16="http://schemas.microsoft.com/office/drawing/2014/main" id="{D4BB0547-6260-56F1-3604-3B49B38E27DE}"/>
              </a:ext>
            </a:extLst>
          </p:cNvPr>
          <p:cNvSpPr txBox="1"/>
          <p:nvPr/>
        </p:nvSpPr>
        <p:spPr>
          <a:xfrm>
            <a:off x="1684554" y="266925"/>
            <a:ext cx="174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506B"/>
                </a:solidFill>
                <a:latin typeface="Calibri"/>
                <a:ea typeface="Calibri"/>
                <a:cs typeface="Calibri"/>
                <a:sym typeface="Calibri"/>
              </a:rPr>
              <a:t>Begin Mapping Process</a:t>
            </a:r>
            <a:endParaRPr b="1" dirty="0">
              <a:solidFill>
                <a:srgbClr val="04506B"/>
              </a:solidFill>
              <a:latin typeface="Calibri"/>
              <a:ea typeface="Calibri"/>
              <a:cs typeface="Calibri"/>
              <a:sym typeface="Calibri"/>
            </a:endParaRPr>
          </a:p>
        </p:txBody>
      </p:sp>
      <p:sp>
        <p:nvSpPr>
          <p:cNvPr id="175" name="Google Shape;175;p32">
            <a:extLst>
              <a:ext uri="{FF2B5EF4-FFF2-40B4-BE49-F238E27FC236}">
                <a16:creationId xmlns:a16="http://schemas.microsoft.com/office/drawing/2014/main" id="{B8FDF28B-5969-5745-8B1C-F9B267BAEB56}"/>
              </a:ext>
            </a:extLst>
          </p:cNvPr>
          <p:cNvSpPr/>
          <p:nvPr/>
        </p:nvSpPr>
        <p:spPr>
          <a:xfrm rot="-2700000">
            <a:off x="7443689" y="4269391"/>
            <a:ext cx="204920" cy="170554"/>
          </a:xfrm>
          <a:prstGeom prst="flowChartConnector">
            <a:avLst/>
          </a:prstGeom>
          <a:solidFill>
            <a:srgbClr val="00FF00"/>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32">
            <a:extLst>
              <a:ext uri="{FF2B5EF4-FFF2-40B4-BE49-F238E27FC236}">
                <a16:creationId xmlns:a16="http://schemas.microsoft.com/office/drawing/2014/main" id="{7403FA06-E61E-3A64-2B23-263084BDD19B}"/>
              </a:ext>
            </a:extLst>
          </p:cNvPr>
          <p:cNvSpPr/>
          <p:nvPr/>
        </p:nvSpPr>
        <p:spPr>
          <a:xfrm rot="-2700000">
            <a:off x="7101064" y="3416486"/>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32">
            <a:extLst>
              <a:ext uri="{FF2B5EF4-FFF2-40B4-BE49-F238E27FC236}">
                <a16:creationId xmlns:a16="http://schemas.microsoft.com/office/drawing/2014/main" id="{58C35FD5-D6A8-1B85-BE78-13FAB90CAF5F}"/>
              </a:ext>
            </a:extLst>
          </p:cNvPr>
          <p:cNvSpPr/>
          <p:nvPr/>
        </p:nvSpPr>
        <p:spPr>
          <a:xfrm rot="-2700000">
            <a:off x="3524715" y="1598892"/>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178" name="Google Shape;178;p32">
            <a:extLst>
              <a:ext uri="{FF2B5EF4-FFF2-40B4-BE49-F238E27FC236}">
                <a16:creationId xmlns:a16="http://schemas.microsoft.com/office/drawing/2014/main" id="{87360000-F8D2-C1E9-EBAC-139239480558}"/>
              </a:ext>
            </a:extLst>
          </p:cNvPr>
          <p:cNvSpPr/>
          <p:nvPr/>
        </p:nvSpPr>
        <p:spPr>
          <a:xfrm>
            <a:off x="146328" y="105129"/>
            <a:ext cx="1064528" cy="939192"/>
          </a:xfrm>
          <a:prstGeom prst="star5">
            <a:avLst>
              <a:gd name="adj" fmla="val 25163"/>
              <a:gd name="hf" fmla="val 105146"/>
              <a:gd name="vf" fmla="val 110557"/>
            </a:avLst>
          </a:prstGeom>
          <a:solidFill>
            <a:srgbClr val="FFBF00"/>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700" b="1" dirty="0">
                <a:latin typeface="Calibri"/>
                <a:ea typeface="Calibri"/>
                <a:cs typeface="Calibri"/>
                <a:sym typeface="Calibri"/>
              </a:rPr>
              <a:t>CCP</a:t>
            </a:r>
            <a:endParaRPr sz="1700" b="1" dirty="0">
              <a:latin typeface="Calibri"/>
              <a:ea typeface="Calibri"/>
              <a:cs typeface="Calibri"/>
              <a:sym typeface="Calibri"/>
            </a:endParaRPr>
          </a:p>
        </p:txBody>
      </p:sp>
      <p:sp>
        <p:nvSpPr>
          <p:cNvPr id="179" name="Google Shape;179;p32">
            <a:extLst>
              <a:ext uri="{FF2B5EF4-FFF2-40B4-BE49-F238E27FC236}">
                <a16:creationId xmlns:a16="http://schemas.microsoft.com/office/drawing/2014/main" id="{5B564D83-A020-0A04-DA43-AB0308EB44EB}"/>
              </a:ext>
            </a:extLst>
          </p:cNvPr>
          <p:cNvSpPr/>
          <p:nvPr/>
        </p:nvSpPr>
        <p:spPr>
          <a:xfrm rot="-2700000">
            <a:off x="2613151" y="1160018"/>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32">
            <a:extLst>
              <a:ext uri="{FF2B5EF4-FFF2-40B4-BE49-F238E27FC236}">
                <a16:creationId xmlns:a16="http://schemas.microsoft.com/office/drawing/2014/main" id="{9A7FC44D-416E-05BB-830F-D88695A35FD4}"/>
              </a:ext>
            </a:extLst>
          </p:cNvPr>
          <p:cNvSpPr txBox="1"/>
          <p:nvPr/>
        </p:nvSpPr>
        <p:spPr>
          <a:xfrm>
            <a:off x="2771143" y="675016"/>
            <a:ext cx="234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506B"/>
                </a:solidFill>
                <a:latin typeface="Calibri"/>
                <a:ea typeface="Calibri"/>
                <a:cs typeface="Calibri"/>
                <a:sym typeface="Calibri"/>
              </a:rPr>
              <a:t>Connect Postsecondary &amp; Career Alignment</a:t>
            </a:r>
            <a:endParaRPr b="1" dirty="0">
              <a:solidFill>
                <a:srgbClr val="04506B"/>
              </a:solidFill>
              <a:latin typeface="Calibri"/>
              <a:ea typeface="Calibri"/>
              <a:cs typeface="Calibri"/>
              <a:sym typeface="Calibri"/>
            </a:endParaRPr>
          </a:p>
        </p:txBody>
      </p:sp>
      <p:sp>
        <p:nvSpPr>
          <p:cNvPr id="181" name="Google Shape;181;p32">
            <a:extLst>
              <a:ext uri="{FF2B5EF4-FFF2-40B4-BE49-F238E27FC236}">
                <a16:creationId xmlns:a16="http://schemas.microsoft.com/office/drawing/2014/main" id="{39B28CC5-5E58-C292-DD8A-98877D9337E4}"/>
              </a:ext>
            </a:extLst>
          </p:cNvPr>
          <p:cNvSpPr txBox="1"/>
          <p:nvPr/>
        </p:nvSpPr>
        <p:spPr>
          <a:xfrm>
            <a:off x="3701040" y="1249627"/>
            <a:ext cx="18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506B"/>
                </a:solidFill>
                <a:latin typeface="Calibri"/>
                <a:ea typeface="Calibri"/>
                <a:cs typeface="Calibri"/>
                <a:sym typeface="Calibri"/>
              </a:rPr>
              <a:t>Identify Credentials of Value</a:t>
            </a:r>
            <a:endParaRPr b="1" dirty="0">
              <a:solidFill>
                <a:srgbClr val="04506B"/>
              </a:solidFill>
              <a:latin typeface="Calibri"/>
              <a:ea typeface="Calibri"/>
              <a:cs typeface="Calibri"/>
              <a:sym typeface="Calibri"/>
            </a:endParaRPr>
          </a:p>
        </p:txBody>
      </p:sp>
      <p:sp>
        <p:nvSpPr>
          <p:cNvPr id="182" name="Google Shape;182;p32">
            <a:extLst>
              <a:ext uri="{FF2B5EF4-FFF2-40B4-BE49-F238E27FC236}">
                <a16:creationId xmlns:a16="http://schemas.microsoft.com/office/drawing/2014/main" id="{5C09288C-1DCE-22B8-940E-F73F981A15C5}"/>
              </a:ext>
            </a:extLst>
          </p:cNvPr>
          <p:cNvSpPr/>
          <p:nvPr/>
        </p:nvSpPr>
        <p:spPr>
          <a:xfrm rot="-2700000">
            <a:off x="5141589" y="2687769"/>
            <a:ext cx="204920" cy="170554"/>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endParaRPr>
          </a:p>
        </p:txBody>
      </p:sp>
      <p:sp>
        <p:nvSpPr>
          <p:cNvPr id="183" name="Google Shape;183;p32">
            <a:extLst>
              <a:ext uri="{FF2B5EF4-FFF2-40B4-BE49-F238E27FC236}">
                <a16:creationId xmlns:a16="http://schemas.microsoft.com/office/drawing/2014/main" id="{14376B03-657A-D94B-AC91-A5DE38520ECF}"/>
              </a:ext>
            </a:extLst>
          </p:cNvPr>
          <p:cNvSpPr txBox="1">
            <a:spLocks noGrp="1"/>
          </p:cNvSpPr>
          <p:nvPr>
            <p:ph type="title"/>
          </p:nvPr>
        </p:nvSpPr>
        <p:spPr>
          <a:xfrm>
            <a:off x="249870" y="3634244"/>
            <a:ext cx="5077200" cy="1238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dirty="0">
                <a:solidFill>
                  <a:srgbClr val="04506B"/>
                </a:solidFill>
              </a:rPr>
              <a:t>Journey to a Credential Completion Plan (CCP)</a:t>
            </a:r>
            <a:endParaRPr b="1" dirty="0">
              <a:solidFill>
                <a:srgbClr val="04506B"/>
              </a:solidFill>
            </a:endParaRPr>
          </a:p>
        </p:txBody>
      </p:sp>
      <p:sp>
        <p:nvSpPr>
          <p:cNvPr id="184" name="Google Shape;184;p32">
            <a:extLst>
              <a:ext uri="{FF2B5EF4-FFF2-40B4-BE49-F238E27FC236}">
                <a16:creationId xmlns:a16="http://schemas.microsoft.com/office/drawing/2014/main" id="{0E626D49-B2C4-2383-8252-37DCBCAFFFDD}"/>
              </a:ext>
            </a:extLst>
          </p:cNvPr>
          <p:cNvSpPr/>
          <p:nvPr/>
        </p:nvSpPr>
        <p:spPr>
          <a:xfrm>
            <a:off x="8060136" y="4084967"/>
            <a:ext cx="1050508" cy="1030800"/>
          </a:xfrm>
          <a:prstGeom prst="diamond">
            <a:avLst/>
          </a:prstGeom>
          <a:solidFill>
            <a:schemeClr val="accent6"/>
          </a:solidFill>
          <a:ln w="63500" cap="flat" cmpd="thinThick">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dirty="0">
                <a:solidFill>
                  <a:srgbClr val="04506B"/>
                </a:solidFill>
                <a:latin typeface="Calibri"/>
                <a:ea typeface="Calibri"/>
                <a:cs typeface="Calibri"/>
                <a:sym typeface="Calibri"/>
              </a:rPr>
              <a:t>Start</a:t>
            </a:r>
            <a:endParaRPr sz="1300" b="1" dirty="0">
              <a:solidFill>
                <a:srgbClr val="04506B"/>
              </a:solidFill>
              <a:latin typeface="Calibri"/>
              <a:ea typeface="Calibri"/>
              <a:cs typeface="Calibri"/>
              <a:sym typeface="Calibri"/>
            </a:endParaRPr>
          </a:p>
        </p:txBody>
      </p:sp>
      <p:sp>
        <p:nvSpPr>
          <p:cNvPr id="185" name="Google Shape;185;p32">
            <a:extLst>
              <a:ext uri="{FF2B5EF4-FFF2-40B4-BE49-F238E27FC236}">
                <a16:creationId xmlns:a16="http://schemas.microsoft.com/office/drawing/2014/main" id="{E6A40C86-7D83-87AD-58B5-7C447F496867}"/>
              </a:ext>
            </a:extLst>
          </p:cNvPr>
          <p:cNvSpPr/>
          <p:nvPr/>
        </p:nvSpPr>
        <p:spPr>
          <a:xfrm rot="-2568255">
            <a:off x="3799915" y="2125769"/>
            <a:ext cx="204858" cy="170673"/>
          </a:xfrm>
          <a:prstGeom prst="flowChartConnector">
            <a:avLst/>
          </a:prstGeom>
          <a:solidFill>
            <a:schemeClr val="accent3"/>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187" name="Google Shape;187;p32">
            <a:extLst>
              <a:ext uri="{FF2B5EF4-FFF2-40B4-BE49-F238E27FC236}">
                <a16:creationId xmlns:a16="http://schemas.microsoft.com/office/drawing/2014/main" id="{9217EC74-0CB3-4A65-B894-7190545D149C}"/>
              </a:ext>
            </a:extLst>
          </p:cNvPr>
          <p:cNvSpPr/>
          <p:nvPr/>
        </p:nvSpPr>
        <p:spPr>
          <a:xfrm rot="1186236">
            <a:off x="5838012" y="3657914"/>
            <a:ext cx="1627972" cy="615788"/>
          </a:xfrm>
          <a:prstGeom prst="rightArrow">
            <a:avLst>
              <a:gd name="adj1" fmla="val 50871"/>
              <a:gd name="adj2" fmla="val 50000"/>
            </a:avLst>
          </a:prstGeom>
          <a:solidFill>
            <a:srgbClr val="00FF00"/>
          </a:solidFill>
          <a:ln w="25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500" b="1">
                <a:solidFill>
                  <a:srgbClr val="0A0A0A"/>
                </a:solidFill>
                <a:latin typeface="Calibri"/>
                <a:ea typeface="Calibri"/>
                <a:cs typeface="Calibri"/>
                <a:sym typeface="Calibri"/>
              </a:rPr>
              <a:t>You are here! </a:t>
            </a:r>
            <a:endParaRPr sz="1500" b="1">
              <a:solidFill>
                <a:srgbClr val="0A0A0A"/>
              </a:solidFill>
              <a:latin typeface="Calibri"/>
              <a:ea typeface="Calibri"/>
              <a:cs typeface="Calibri"/>
              <a:sym typeface="Calibri"/>
            </a:endParaRPr>
          </a:p>
        </p:txBody>
      </p:sp>
      <p:sp>
        <p:nvSpPr>
          <p:cNvPr id="2" name="Google Shape;179;p32">
            <a:extLst>
              <a:ext uri="{FF2B5EF4-FFF2-40B4-BE49-F238E27FC236}">
                <a16:creationId xmlns:a16="http://schemas.microsoft.com/office/drawing/2014/main" id="{952A3CB0-48E1-53F8-115D-3BFE6304DD28}"/>
              </a:ext>
            </a:extLst>
          </p:cNvPr>
          <p:cNvSpPr/>
          <p:nvPr/>
        </p:nvSpPr>
        <p:spPr>
          <a:xfrm rot="-2700000">
            <a:off x="1533120" y="730154"/>
            <a:ext cx="204920" cy="170554"/>
          </a:xfrm>
          <a:prstGeom prst="flowChartConnector">
            <a:avLst/>
          </a:prstGeom>
          <a:solidFill>
            <a:schemeClr val="accent3"/>
          </a:solidFill>
          <a:ln w="25400" cap="flat" cmpd="sng">
            <a:solidFill>
              <a:srgbClr val="0A0A0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44451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3" title="2025-10-06_12-22-53.png"/>
          <p:cNvPicPr preferRelativeResize="0"/>
          <p:nvPr/>
        </p:nvPicPr>
        <p:blipFill>
          <a:blip r:embed="rId3">
            <a:alphaModFix/>
          </a:blip>
          <a:stretch>
            <a:fillRect/>
          </a:stretch>
        </p:blipFill>
        <p:spPr>
          <a:xfrm>
            <a:off x="4769744" y="181950"/>
            <a:ext cx="3799949" cy="2426726"/>
          </a:xfrm>
          <a:prstGeom prst="rect">
            <a:avLst/>
          </a:prstGeom>
          <a:noFill/>
          <a:ln>
            <a:solidFill>
              <a:schemeClr val="accent1"/>
            </a:solidFill>
          </a:ln>
        </p:spPr>
      </p:pic>
      <p:pic>
        <p:nvPicPr>
          <p:cNvPr id="193" name="Google Shape;193;p33" title="2025-10-06_12-21-37.png"/>
          <p:cNvPicPr preferRelativeResize="0"/>
          <p:nvPr/>
        </p:nvPicPr>
        <p:blipFill rotWithShape="1">
          <a:blip r:embed="rId4">
            <a:alphaModFix/>
          </a:blip>
          <a:srcRect l="219" r="228"/>
          <a:stretch/>
        </p:blipFill>
        <p:spPr>
          <a:xfrm>
            <a:off x="3728968" y="1461306"/>
            <a:ext cx="4211120" cy="2700325"/>
          </a:xfrm>
          <a:prstGeom prst="rect">
            <a:avLst/>
          </a:prstGeom>
          <a:noFill/>
          <a:ln>
            <a:solidFill>
              <a:schemeClr val="accent1"/>
            </a:solidFill>
          </a:ln>
        </p:spPr>
      </p:pic>
      <p:pic>
        <p:nvPicPr>
          <p:cNvPr id="194" name="Google Shape;194;p33" title="2025-10-06_12-20-30.png"/>
          <p:cNvPicPr preferRelativeResize="0"/>
          <p:nvPr/>
        </p:nvPicPr>
        <p:blipFill rotWithShape="1">
          <a:blip r:embed="rId5">
            <a:alphaModFix/>
          </a:blip>
          <a:srcRect l="396" r="406"/>
          <a:stretch/>
        </p:blipFill>
        <p:spPr>
          <a:xfrm>
            <a:off x="4877100" y="2475530"/>
            <a:ext cx="3955238" cy="2540828"/>
          </a:xfrm>
          <a:prstGeom prst="rect">
            <a:avLst/>
          </a:prstGeom>
          <a:noFill/>
          <a:ln>
            <a:solidFill>
              <a:schemeClr val="accent1"/>
            </a:solidFill>
          </a:ln>
        </p:spPr>
      </p:pic>
      <p:sp>
        <p:nvSpPr>
          <p:cNvPr id="195" name="Google Shape;195;p33"/>
          <p:cNvSpPr txBox="1">
            <a:spLocks noGrp="1"/>
          </p:cNvSpPr>
          <p:nvPr>
            <p:ph type="title"/>
          </p:nvPr>
        </p:nvSpPr>
        <p:spPr>
          <a:xfrm>
            <a:off x="261299" y="321177"/>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Indiana CTE Career Guide</a:t>
            </a:r>
            <a:endParaRPr b="1" dirty="0"/>
          </a:p>
        </p:txBody>
      </p:sp>
      <p:sp>
        <p:nvSpPr>
          <p:cNvPr id="196" name="Google Shape;196;p33"/>
          <p:cNvSpPr txBox="1"/>
          <p:nvPr/>
        </p:nvSpPr>
        <p:spPr>
          <a:xfrm>
            <a:off x="261299" y="1630800"/>
            <a:ext cx="3284565" cy="30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04506B"/>
                </a:solidFill>
                <a:latin typeface="Calibri"/>
                <a:ea typeface="Calibri"/>
                <a:cs typeface="Calibri"/>
                <a:sym typeface="Calibri"/>
              </a:rPr>
              <a:t>Explore the new</a:t>
            </a:r>
          </a:p>
          <a:p>
            <a:pPr marL="0" lvl="0" indent="0" algn="l" rtl="0">
              <a:spcBef>
                <a:spcPts val="0"/>
              </a:spcBef>
              <a:spcAft>
                <a:spcPts val="0"/>
              </a:spcAft>
              <a:buNone/>
            </a:pPr>
            <a:r>
              <a:rPr lang="en" sz="2300" u="sng" dirty="0">
                <a:solidFill>
                  <a:srgbClr val="1391C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Indiana CTE Career Guide</a:t>
            </a:r>
            <a:r>
              <a:rPr lang="en" sz="2300" dirty="0">
                <a:solidFill>
                  <a:srgbClr val="04506B"/>
                </a:solidFill>
                <a:latin typeface="Calibri"/>
                <a:ea typeface="Calibri"/>
                <a:cs typeface="Calibri"/>
                <a:sym typeface="Calibri"/>
              </a:rPr>
              <a:t>.</a:t>
            </a:r>
          </a:p>
          <a:p>
            <a:pPr marL="0" lvl="0" indent="0" algn="l" rtl="0">
              <a:spcBef>
                <a:spcPts val="0"/>
              </a:spcBef>
              <a:spcAft>
                <a:spcPts val="0"/>
              </a:spcAft>
              <a:buNone/>
            </a:pPr>
            <a:endParaRPr lang="en" sz="1800" dirty="0">
              <a:solidFill>
                <a:srgbClr val="04506B"/>
              </a:solidFill>
              <a:latin typeface="Calibri"/>
              <a:ea typeface="Calibri"/>
              <a:cs typeface="Calibri"/>
              <a:sym typeface="Calibri"/>
            </a:endParaRPr>
          </a:p>
          <a:p>
            <a:pPr marL="0" lvl="0" indent="0" algn="l" rtl="0">
              <a:spcBef>
                <a:spcPts val="0"/>
              </a:spcBef>
              <a:spcAft>
                <a:spcPts val="0"/>
              </a:spcAft>
              <a:buNone/>
            </a:pPr>
            <a:r>
              <a:rPr lang="en" sz="2300" dirty="0">
                <a:solidFill>
                  <a:srgbClr val="04506B"/>
                </a:solidFill>
                <a:latin typeface="Calibri"/>
                <a:ea typeface="Calibri"/>
                <a:cs typeface="Calibri"/>
                <a:sym typeface="Calibri"/>
              </a:rPr>
              <a:t>Think about your career goals, your Agilities results, and the industry forecast for careers in this field.</a:t>
            </a:r>
            <a:endParaRPr sz="2300" dirty="0">
              <a:solidFill>
                <a:srgbClr val="04506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D691C564B9C4DB62F091ABBB9959A" ma:contentTypeVersion="16" ma:contentTypeDescription="Create a new document." ma:contentTypeScope="" ma:versionID="3c90bf6b81c63e451999e547b6c84641">
  <xsd:schema xmlns:xsd="http://www.w3.org/2001/XMLSchema" xmlns:xs="http://www.w3.org/2001/XMLSchema" xmlns:p="http://schemas.microsoft.com/office/2006/metadata/properties" xmlns:ns2="a59a830e-aa46-4482-9208-0d1a02acf2a4" xmlns:ns3="3e9deefa-1a60-4e5c-a575-92f042cdea79" xmlns:ns4="ddb5066c-6899-482b-9ea0-5145f9da9989" targetNamespace="http://schemas.microsoft.com/office/2006/metadata/properties" ma:root="true" ma:fieldsID="1e675fd5bc9c6e061673905587cfad28" ns2:_="" ns3:_="" ns4:_="">
    <xsd:import namespace="a59a830e-aa46-4482-9208-0d1a02acf2a4"/>
    <xsd:import namespace="3e9deefa-1a60-4e5c-a575-92f042cdea79"/>
    <xsd:import namespace="ddb5066c-6899-482b-9ea0-5145f9da99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a830e-aa46-4482-9208-0d1a02ac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description="Brief description of contents or other relevant information" ma:format="Dropdown" ma:internalName="Notes">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9deefa-1a60-4e5c-a575-92f042cdea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98a9935-e4b8-4cf8-affc-34d08b35d3b4}" ma:internalName="TaxCatchAll" ma:showField="CatchAllData" ma:web="3e9deefa-1a60-4e5c-a575-92f042cde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9a830e-aa46-4482-9208-0d1a02acf2a4">
      <Terms xmlns="http://schemas.microsoft.com/office/infopath/2007/PartnerControls"/>
    </lcf76f155ced4ddcb4097134ff3c332f>
    <TaxCatchAll xmlns="ddb5066c-6899-482b-9ea0-5145f9da9989" xsi:nil="true"/>
    <Notes xmlns="a59a830e-aa46-4482-9208-0d1a02acf2a4" xsi:nil="true"/>
  </documentManagement>
</p:properties>
</file>

<file path=customXml/itemProps1.xml><?xml version="1.0" encoding="utf-8"?>
<ds:datastoreItem xmlns:ds="http://schemas.openxmlformats.org/officeDocument/2006/customXml" ds:itemID="{B7D39D2D-2762-4B89-AFC8-4C347658C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a830e-aa46-4482-9208-0d1a02acf2a4"/>
    <ds:schemaRef ds:uri="3e9deefa-1a60-4e5c-a575-92f042cdea79"/>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5E5994-8672-4253-928E-F74BC0B86BEC}">
  <ds:schemaRefs>
    <ds:schemaRef ds:uri="http://schemas.microsoft.com/sharepoint/v3/contenttype/forms"/>
  </ds:schemaRefs>
</ds:datastoreItem>
</file>

<file path=customXml/itemProps3.xml><?xml version="1.0" encoding="utf-8"?>
<ds:datastoreItem xmlns:ds="http://schemas.openxmlformats.org/officeDocument/2006/customXml" ds:itemID="{1F6BEAA6-61BC-46DB-B4D4-E998B1667672}">
  <ds:schemaRefs>
    <ds:schemaRef ds:uri="a59a830e-aa46-4482-9208-0d1a02acf2a4"/>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ddb5066c-6899-482b-9ea0-5145f9da9989"/>
    <ds:schemaRef ds:uri="http://purl.org/dc/elements/1.1/"/>
    <ds:schemaRef ds:uri="3e9deefa-1a60-4e5c-a575-92f042cdea79"/>
    <ds:schemaRef ds:uri="http://purl.org/dc/dcmitype/"/>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9654</TotalTime>
  <Words>5478</Words>
  <Application>Microsoft Office PowerPoint</Application>
  <PresentationFormat>On-screen Show (16:9)</PresentationFormat>
  <Paragraphs>519</Paragraphs>
  <Slides>62</Slides>
  <Notes>62</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Paradigm</vt:lpstr>
      <vt:lpstr>Paradigm</vt:lpstr>
      <vt:lpstr>Table of Contents</vt:lpstr>
      <vt:lpstr>Understanding You &amp; CTE Pathways </vt:lpstr>
      <vt:lpstr>Reflect on elementary school…</vt:lpstr>
      <vt:lpstr>Students will be able to explain the purpose and structure of Indiana’s Career and Technical Education (CTE) system and how pathways guide their career development. Students will gain understanding of CTE and the specialized skills needed for different career opportunities related to the program of study. Students will explore resources available for students to research and select CTE pathways. Students gain an overview of the various CTE pathways available in Indiana and better understand the importance of aligning personal interests and skills with career pathways. </vt:lpstr>
      <vt:lpstr>What skills do you think are essential in these careers?</vt:lpstr>
      <vt:lpstr>Let’s explore!</vt:lpstr>
      <vt:lpstr>Agilities Discussion</vt:lpstr>
      <vt:lpstr>Journey to a Credential Completion Plan (CCP)</vt:lpstr>
      <vt:lpstr>Indiana CTE Career Guide</vt:lpstr>
      <vt:lpstr>Career Guide Insights</vt:lpstr>
      <vt:lpstr>Partner on the Pathway</vt:lpstr>
      <vt:lpstr>Indiana’s NLPS (Next Level Programs of Study)</vt:lpstr>
      <vt:lpstr>Key Benefits for You! </vt:lpstr>
      <vt:lpstr>Journey to a Credential Completion Plan (CCP)</vt:lpstr>
      <vt:lpstr>Let’s Reflect! </vt:lpstr>
      <vt:lpstr>PowerPoint Presentation</vt:lpstr>
      <vt:lpstr>Credentials of Value (CoV)</vt:lpstr>
      <vt:lpstr>Imagine 5 years into the future…</vt:lpstr>
      <vt:lpstr>Today’s Competencies</vt:lpstr>
      <vt:lpstr>PowerPoint Presentation</vt:lpstr>
      <vt:lpstr>Who or What Influences You?</vt:lpstr>
      <vt:lpstr>Impact of Influences </vt:lpstr>
      <vt:lpstr>PowerPoint Presentation</vt:lpstr>
      <vt:lpstr>Journey to a Credential Completion Plan (CCP)</vt:lpstr>
      <vt:lpstr>Indiana’s New Diploma &amp; Seals </vt:lpstr>
      <vt:lpstr>Indiana Diploma  Readiness Seals </vt:lpstr>
      <vt:lpstr>Diploma &amp; Seals Jigsaw Activity </vt:lpstr>
      <vt:lpstr>In Your Expert Group…</vt:lpstr>
      <vt:lpstr>Journey to a Credential Completion Plan (CCP)</vt:lpstr>
      <vt:lpstr>What are Credentials of Value (CoV)?</vt:lpstr>
      <vt:lpstr>Benefits of Diploma + CTE + Credentials </vt:lpstr>
      <vt:lpstr>Additional Perks: CoVs Increase Postsecondary Options!</vt:lpstr>
      <vt:lpstr>“Connect the Credential” Activity </vt:lpstr>
      <vt:lpstr>Key Points</vt:lpstr>
      <vt:lpstr>Journey to a Credential Completion Plan (CCP)</vt:lpstr>
      <vt:lpstr>Wrap Up</vt:lpstr>
      <vt:lpstr>Postsecondary &amp; Career Alignment</vt:lpstr>
      <vt:lpstr>What do you think is more important for your future success:  a college degree or  a specific skill?</vt:lpstr>
      <vt:lpstr>Today’s Competencies</vt:lpstr>
      <vt:lpstr>What determines the value of credentials?</vt:lpstr>
      <vt:lpstr>High Wage, In Demand Careers with Credentials of Value</vt:lpstr>
      <vt:lpstr>Benefits of High Quality Credentials of Value </vt:lpstr>
      <vt:lpstr>CoV Scenario Activity</vt:lpstr>
      <vt:lpstr>Recap: Share Out</vt:lpstr>
      <vt:lpstr>Journey to a Credential Completion Plan (CCP)</vt:lpstr>
      <vt:lpstr>Why align your post secondary plan with your career choice?</vt:lpstr>
      <vt:lpstr>PowerPoint Presentation</vt:lpstr>
      <vt:lpstr>Building Postsecondary Alignment Activity: Your Dream Career Board</vt:lpstr>
      <vt:lpstr>Journey to a Credential Completion Plan (CCP)</vt:lpstr>
      <vt:lpstr>PowerPoint Presentation</vt:lpstr>
      <vt:lpstr>Wrap up</vt:lpstr>
      <vt:lpstr>Creating a Personalized  Credential Completion Plan (CCP)</vt:lpstr>
      <vt:lpstr>Today’s Competencies</vt:lpstr>
      <vt:lpstr>Journey to a Credential Completion Plan (CCP)</vt:lpstr>
      <vt:lpstr>Why create a CCP?</vt:lpstr>
      <vt:lpstr>What is included in your CCP?</vt:lpstr>
      <vt:lpstr>“Your Dream Career” Part 1 of CCP</vt:lpstr>
      <vt:lpstr>Your Career Goal</vt:lpstr>
      <vt:lpstr>Diploma &amp; Seals Requirements</vt:lpstr>
      <vt:lpstr>Build  Your CCP </vt:lpstr>
      <vt:lpstr>Your CCP is a living document!</vt:lpstr>
      <vt:lpstr>Journey to a Credential Completion Plan (CCP)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Price, Emily (CHE)</dc:creator>
  <cp:lastModifiedBy>Osos, Linsay (CHE)</cp:lastModifiedBy>
  <cp:revision>96</cp:revision>
  <dcterms:modified xsi:type="dcterms:W3CDTF">2026-02-11T13:07:28Z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0x010100C4BD691C564B9C4DB62F091ABBB9959A</vt:lpwstr>
  </property>
  <property fmtid="{D5CDD505-2E9C-101B-9397-08002B2CF9AE}" pid="3" name="MediaServiceImageTags">
    <vt:lpwstr/>
  </property>
</Properties>
</file>