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sldIdLst>
    <p:sldId id="286" r:id="rId2"/>
    <p:sldId id="257" r:id="rId3"/>
    <p:sldId id="258" r:id="rId4"/>
    <p:sldId id="259" r:id="rId5"/>
    <p:sldId id="260" r:id="rId6"/>
    <p:sldId id="263" r:id="rId7"/>
    <p:sldId id="264" r:id="rId8"/>
    <p:sldId id="265" r:id="rId9"/>
    <p:sldId id="266" r:id="rId10"/>
    <p:sldId id="267" r:id="rId11"/>
    <p:sldId id="287" r:id="rId12"/>
    <p:sldId id="269" r:id="rId13"/>
    <p:sldId id="288" r:id="rId14"/>
    <p:sldId id="271" r:id="rId15"/>
    <p:sldId id="272" r:id="rId16"/>
    <p:sldId id="273" r:id="rId17"/>
    <p:sldId id="274" r:id="rId18"/>
    <p:sldId id="275" r:id="rId19"/>
    <p:sldId id="276" r:id="rId20"/>
    <p:sldId id="277" r:id="rId21"/>
    <p:sldId id="278" r:id="rId22"/>
    <p:sldId id="279" r:id="rId23"/>
    <p:sldId id="280"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1CE25-AF9A-4E9F-9734-33DBDD6751D2}" v="70" dt="2023-08-24T21:08:09.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 Luke" userId="dce43900-4848-49b2-a124-3d426387d620" providerId="ADAL" clId="{4451CE25-AF9A-4E9F-9734-33DBDD6751D2}"/>
    <pc:docChg chg="custSel delSld modSld">
      <pc:chgData name="Britt, Luke" userId="dce43900-4848-49b2-a124-3d426387d620" providerId="ADAL" clId="{4451CE25-AF9A-4E9F-9734-33DBDD6751D2}" dt="2023-08-24T21:09:05.653" v="138" actId="2696"/>
      <pc:docMkLst>
        <pc:docMk/>
      </pc:docMkLst>
      <pc:sldChg chg="modSp">
        <pc:chgData name="Britt, Luke" userId="dce43900-4848-49b2-a124-3d426387d620" providerId="ADAL" clId="{4451CE25-AF9A-4E9F-9734-33DBDD6751D2}" dt="2023-08-24T21:07:00.307" v="133" actId="1076"/>
        <pc:sldMkLst>
          <pc:docMk/>
          <pc:sldMk cId="1980162152" sldId="257"/>
        </pc:sldMkLst>
        <pc:picChg chg="mod">
          <ac:chgData name="Britt, Luke" userId="dce43900-4848-49b2-a124-3d426387d620" providerId="ADAL" clId="{4451CE25-AF9A-4E9F-9734-33DBDD6751D2}" dt="2023-08-24T21:07:00.307" v="133" actId="1076"/>
          <ac:picMkLst>
            <pc:docMk/>
            <pc:sldMk cId="1980162152" sldId="257"/>
            <ac:picMk id="1026" creationId="{6F6C1A40-AAC5-CB76-2FF8-5B1FACFEA13D}"/>
          </ac:picMkLst>
        </pc:picChg>
      </pc:sldChg>
      <pc:sldChg chg="modSp mod">
        <pc:chgData name="Britt, Luke" userId="dce43900-4848-49b2-a124-3d426387d620" providerId="ADAL" clId="{4451CE25-AF9A-4E9F-9734-33DBDD6751D2}" dt="2023-08-24T14:22:41.965" v="110" actId="1076"/>
        <pc:sldMkLst>
          <pc:docMk/>
          <pc:sldMk cId="902767767" sldId="259"/>
        </pc:sldMkLst>
        <pc:picChg chg="mod">
          <ac:chgData name="Britt, Luke" userId="dce43900-4848-49b2-a124-3d426387d620" providerId="ADAL" clId="{4451CE25-AF9A-4E9F-9734-33DBDD6751D2}" dt="2023-08-24T14:22:41.965" v="110" actId="1076"/>
          <ac:picMkLst>
            <pc:docMk/>
            <pc:sldMk cId="902767767" sldId="259"/>
            <ac:picMk id="5" creationId="{6E30ACC8-5CFE-0623-41EB-41FBC8A6BE8F}"/>
          </ac:picMkLst>
        </pc:picChg>
      </pc:sldChg>
      <pc:sldChg chg="delSp modSp">
        <pc:chgData name="Britt, Luke" userId="dce43900-4848-49b2-a124-3d426387d620" providerId="ADAL" clId="{4451CE25-AF9A-4E9F-9734-33DBDD6751D2}" dt="2023-08-24T14:24:39.532" v="131" actId="478"/>
        <pc:sldMkLst>
          <pc:docMk/>
          <pc:sldMk cId="637830601" sldId="263"/>
        </pc:sldMkLst>
        <pc:picChg chg="del mod">
          <ac:chgData name="Britt, Luke" userId="dce43900-4848-49b2-a124-3d426387d620" providerId="ADAL" clId="{4451CE25-AF9A-4E9F-9734-33DBDD6751D2}" dt="2023-08-24T14:24:39.532" v="131" actId="478"/>
          <ac:picMkLst>
            <pc:docMk/>
            <pc:sldMk cId="637830601" sldId="263"/>
            <ac:picMk id="2052" creationId="{9B9F4137-B342-9311-5F37-6D4F8A0AD2CC}"/>
          </ac:picMkLst>
        </pc:picChg>
      </pc:sldChg>
      <pc:sldChg chg="modSp mod">
        <pc:chgData name="Britt, Luke" userId="dce43900-4848-49b2-a124-3d426387d620" providerId="ADAL" clId="{4451CE25-AF9A-4E9F-9734-33DBDD6751D2}" dt="2023-08-24T14:24:27.061" v="128" actId="14100"/>
        <pc:sldMkLst>
          <pc:docMk/>
          <pc:sldMk cId="2734331130" sldId="264"/>
        </pc:sldMkLst>
        <pc:picChg chg="mod">
          <ac:chgData name="Britt, Luke" userId="dce43900-4848-49b2-a124-3d426387d620" providerId="ADAL" clId="{4451CE25-AF9A-4E9F-9734-33DBDD6751D2}" dt="2023-08-24T14:24:27.061" v="128" actId="14100"/>
          <ac:picMkLst>
            <pc:docMk/>
            <pc:sldMk cId="2734331130" sldId="264"/>
            <ac:picMk id="7" creationId="{26D339CC-B96E-5EA3-C5FD-93875B908CB8}"/>
          </ac:picMkLst>
        </pc:picChg>
      </pc:sldChg>
      <pc:sldChg chg="modSp mod">
        <pc:chgData name="Britt, Luke" userId="dce43900-4848-49b2-a124-3d426387d620" providerId="ADAL" clId="{4451CE25-AF9A-4E9F-9734-33DBDD6751D2}" dt="2023-08-24T14:24:17.263" v="125" actId="1076"/>
        <pc:sldMkLst>
          <pc:docMk/>
          <pc:sldMk cId="2147536499" sldId="265"/>
        </pc:sldMkLst>
        <pc:picChg chg="mod">
          <ac:chgData name="Britt, Luke" userId="dce43900-4848-49b2-a124-3d426387d620" providerId="ADAL" clId="{4451CE25-AF9A-4E9F-9734-33DBDD6751D2}" dt="2023-08-24T14:24:17.263" v="125" actId="1076"/>
          <ac:picMkLst>
            <pc:docMk/>
            <pc:sldMk cId="2147536499" sldId="265"/>
            <ac:picMk id="5" creationId="{9E35A000-4D32-CA28-274F-D30FA0A4EC8E}"/>
          </ac:picMkLst>
        </pc:picChg>
      </pc:sldChg>
      <pc:sldChg chg="modSp mod">
        <pc:chgData name="Britt, Luke" userId="dce43900-4848-49b2-a124-3d426387d620" providerId="ADAL" clId="{4451CE25-AF9A-4E9F-9734-33DBDD6751D2}" dt="2023-08-24T14:24:03.906" v="122" actId="14100"/>
        <pc:sldMkLst>
          <pc:docMk/>
          <pc:sldMk cId="147235894" sldId="269"/>
        </pc:sldMkLst>
        <pc:spChg chg="mod">
          <ac:chgData name="Britt, Luke" userId="dce43900-4848-49b2-a124-3d426387d620" providerId="ADAL" clId="{4451CE25-AF9A-4E9F-9734-33DBDD6751D2}" dt="2023-08-09T16:52:14.581" v="106" actId="20577"/>
          <ac:spMkLst>
            <pc:docMk/>
            <pc:sldMk cId="147235894" sldId="269"/>
            <ac:spMk id="3" creationId="{4B7A601B-C9D3-59A4-26D8-FC6197F86035}"/>
          </ac:spMkLst>
        </pc:spChg>
        <pc:picChg chg="mod">
          <ac:chgData name="Britt, Luke" userId="dce43900-4848-49b2-a124-3d426387d620" providerId="ADAL" clId="{4451CE25-AF9A-4E9F-9734-33DBDD6751D2}" dt="2023-08-24T14:24:03.906" v="122" actId="14100"/>
          <ac:picMkLst>
            <pc:docMk/>
            <pc:sldMk cId="147235894" sldId="269"/>
            <ac:picMk id="4" creationId="{E16465C6-DAC2-35AD-A84F-DB6FE8083ABB}"/>
          </ac:picMkLst>
        </pc:picChg>
      </pc:sldChg>
      <pc:sldChg chg="delSp modSp mod">
        <pc:chgData name="Britt, Luke" userId="dce43900-4848-49b2-a124-3d426387d620" providerId="ADAL" clId="{4451CE25-AF9A-4E9F-9734-33DBDD6751D2}" dt="2023-08-24T14:23:57.187" v="121" actId="1076"/>
        <pc:sldMkLst>
          <pc:docMk/>
          <pc:sldMk cId="1065138481" sldId="271"/>
        </pc:sldMkLst>
        <pc:spChg chg="mod">
          <ac:chgData name="Britt, Luke" userId="dce43900-4848-49b2-a124-3d426387d620" providerId="ADAL" clId="{4451CE25-AF9A-4E9F-9734-33DBDD6751D2}" dt="2023-08-24T14:23:57.187" v="121" actId="1076"/>
          <ac:spMkLst>
            <pc:docMk/>
            <pc:sldMk cId="1065138481" sldId="271"/>
            <ac:spMk id="2" creationId="{2A87F7C0-BEA6-3FB0-2E3B-6214F6B99B6D}"/>
          </ac:spMkLst>
        </pc:spChg>
        <pc:picChg chg="mod">
          <ac:chgData name="Britt, Luke" userId="dce43900-4848-49b2-a124-3d426387d620" providerId="ADAL" clId="{4451CE25-AF9A-4E9F-9734-33DBDD6751D2}" dt="2023-08-24T14:23:42.529" v="118" actId="1076"/>
          <ac:picMkLst>
            <pc:docMk/>
            <pc:sldMk cId="1065138481" sldId="271"/>
            <ac:picMk id="6" creationId="{5EC557BD-DA60-FFD6-CD57-358CC683E40A}"/>
          </ac:picMkLst>
        </pc:picChg>
        <pc:picChg chg="del">
          <ac:chgData name="Britt, Luke" userId="dce43900-4848-49b2-a124-3d426387d620" providerId="ADAL" clId="{4451CE25-AF9A-4E9F-9734-33DBDD6751D2}" dt="2023-08-24T14:23:39.735" v="117" actId="478"/>
          <ac:picMkLst>
            <pc:docMk/>
            <pc:sldMk cId="1065138481" sldId="271"/>
            <ac:picMk id="4098" creationId="{C4BE4DB1-5FB0-C2BB-4DB0-C9A98DD7110B}"/>
          </ac:picMkLst>
        </pc:picChg>
        <pc:picChg chg="del mod">
          <ac:chgData name="Britt, Luke" userId="dce43900-4848-49b2-a124-3d426387d620" providerId="ADAL" clId="{4451CE25-AF9A-4E9F-9734-33DBDD6751D2}" dt="2023-08-24T14:23:37.893" v="116" actId="478"/>
          <ac:picMkLst>
            <pc:docMk/>
            <pc:sldMk cId="1065138481" sldId="271"/>
            <ac:picMk id="4100" creationId="{83409C30-549D-6E21-62D3-605B35801D4C}"/>
          </ac:picMkLst>
        </pc:picChg>
      </pc:sldChg>
      <pc:sldChg chg="modSp">
        <pc:chgData name="Britt, Luke" userId="dce43900-4848-49b2-a124-3d426387d620" providerId="ADAL" clId="{4451CE25-AF9A-4E9F-9734-33DBDD6751D2}" dt="2023-08-24T14:23:26.657" v="114" actId="1076"/>
        <pc:sldMkLst>
          <pc:docMk/>
          <pc:sldMk cId="3307614680" sldId="274"/>
        </pc:sldMkLst>
        <pc:picChg chg="mod">
          <ac:chgData name="Britt, Luke" userId="dce43900-4848-49b2-a124-3d426387d620" providerId="ADAL" clId="{4451CE25-AF9A-4E9F-9734-33DBDD6751D2}" dt="2023-08-24T14:23:26.657" v="114" actId="1076"/>
          <ac:picMkLst>
            <pc:docMk/>
            <pc:sldMk cId="3307614680" sldId="274"/>
            <ac:picMk id="7170" creationId="{CAB3CF30-959E-B0F6-CB9C-053C1E88236A}"/>
          </ac:picMkLst>
        </pc:picChg>
      </pc:sldChg>
      <pc:sldChg chg="delSp modSp mod">
        <pc:chgData name="Britt, Luke" userId="dce43900-4848-49b2-a124-3d426387d620" providerId="ADAL" clId="{4451CE25-AF9A-4E9F-9734-33DBDD6751D2}" dt="2023-08-24T21:08:33.864" v="137" actId="2085"/>
        <pc:sldMkLst>
          <pc:docMk/>
          <pc:sldMk cId="3541976995" sldId="278"/>
        </pc:sldMkLst>
        <pc:spChg chg="mod">
          <ac:chgData name="Britt, Luke" userId="dce43900-4848-49b2-a124-3d426387d620" providerId="ADAL" clId="{4451CE25-AF9A-4E9F-9734-33DBDD6751D2}" dt="2023-08-24T21:08:33.864" v="137" actId="2085"/>
          <ac:spMkLst>
            <pc:docMk/>
            <pc:sldMk cId="3541976995" sldId="278"/>
            <ac:spMk id="2" creationId="{A51BF857-BE09-D2D0-058F-C2F3764FC191}"/>
          </ac:spMkLst>
        </pc:spChg>
        <pc:picChg chg="del mod">
          <ac:chgData name="Britt, Luke" userId="dce43900-4848-49b2-a124-3d426387d620" providerId="ADAL" clId="{4451CE25-AF9A-4E9F-9734-33DBDD6751D2}" dt="2023-08-24T21:08:09.779" v="136" actId="478"/>
          <ac:picMkLst>
            <pc:docMk/>
            <pc:sldMk cId="3541976995" sldId="278"/>
            <ac:picMk id="11266" creationId="{AC21B4F3-326B-4577-98D3-F266E15F963C}"/>
          </ac:picMkLst>
        </pc:picChg>
      </pc:sldChg>
      <pc:sldChg chg="del">
        <pc:chgData name="Britt, Luke" userId="dce43900-4848-49b2-a124-3d426387d620" providerId="ADAL" clId="{4451CE25-AF9A-4E9F-9734-33DBDD6751D2}" dt="2023-08-24T21:09:05.653" v="138" actId="2696"/>
        <pc:sldMkLst>
          <pc:docMk/>
          <pc:sldMk cId="2738428405" sldId="281"/>
        </pc:sldMkLst>
      </pc:sldChg>
      <pc:sldChg chg="modSp mod modAnim">
        <pc:chgData name="Britt, Luke" userId="dce43900-4848-49b2-a124-3d426387d620" providerId="ADAL" clId="{4451CE25-AF9A-4E9F-9734-33DBDD6751D2}" dt="2023-08-24T14:24:09.188" v="123" actId="1076"/>
        <pc:sldMkLst>
          <pc:docMk/>
          <pc:sldMk cId="689122285" sldId="287"/>
        </pc:sldMkLst>
        <pc:spChg chg="mod">
          <ac:chgData name="Britt, Luke" userId="dce43900-4848-49b2-a124-3d426387d620" providerId="ADAL" clId="{4451CE25-AF9A-4E9F-9734-33DBDD6751D2}" dt="2023-08-09T16:50:20.930" v="50" actId="20577"/>
          <ac:spMkLst>
            <pc:docMk/>
            <pc:sldMk cId="689122285" sldId="287"/>
            <ac:spMk id="8195" creationId="{00000000-0000-0000-0000-000000000000}"/>
          </ac:spMkLst>
        </pc:spChg>
        <pc:picChg chg="mod">
          <ac:chgData name="Britt, Luke" userId="dce43900-4848-49b2-a124-3d426387d620" providerId="ADAL" clId="{4451CE25-AF9A-4E9F-9734-33DBDD6751D2}" dt="2023-08-24T14:24:09.188" v="123" actId="1076"/>
          <ac:picMkLst>
            <pc:docMk/>
            <pc:sldMk cId="689122285" sldId="287"/>
            <ac:picMk id="3074" creationId="{98EC4F8F-AC13-4D0D-9E5D-8E888079E70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90027-6F0B-42E8-BBCC-3B2A941A24D1}" type="doc">
      <dgm:prSet loTypeId="urn:microsoft.com/office/officeart/2018/2/layout/IconVerticalSolidList" loCatId="icon" qsTypeId="urn:microsoft.com/office/officeart/2005/8/quickstyle/simple2" qsCatId="simple" csTypeId="urn:microsoft.com/office/officeart/2005/8/colors/accent0_3" csCatId="mainScheme" phldr="1"/>
      <dgm:spPr/>
      <dgm:t>
        <a:bodyPr/>
        <a:lstStyle/>
        <a:p>
          <a:endParaRPr lang="en-US"/>
        </a:p>
      </dgm:t>
    </dgm:pt>
    <dgm:pt modelId="{86558364-F344-47D8-8121-9C99BB5E4C5A}">
      <dgm:prSet/>
      <dgm:spPr/>
      <dgm:t>
        <a:bodyPr/>
        <a:lstStyle/>
        <a:p>
          <a:pPr>
            <a:lnSpc>
              <a:spcPct val="100000"/>
            </a:lnSpc>
          </a:pPr>
          <a:r>
            <a:rPr lang="en-US" dirty="0"/>
            <a:t>‘A fundamental philosophy of the American Constitutional form of representative government is the servant of the people and not their master.</a:t>
          </a:r>
        </a:p>
      </dgm:t>
    </dgm:pt>
    <dgm:pt modelId="{17548B53-616C-464A-BAC0-7F27AFA6B505}" type="parTrans" cxnId="{952BB4DC-B011-48ED-B9E1-0094D24B0782}">
      <dgm:prSet/>
      <dgm:spPr/>
      <dgm:t>
        <a:bodyPr/>
        <a:lstStyle/>
        <a:p>
          <a:endParaRPr lang="en-US"/>
        </a:p>
      </dgm:t>
    </dgm:pt>
    <dgm:pt modelId="{BF7D4A23-E01F-48D8-A5DE-CE40C80712E4}" type="sibTrans" cxnId="{952BB4DC-B011-48ED-B9E1-0094D24B0782}">
      <dgm:prSet/>
      <dgm:spPr/>
      <dgm:t>
        <a:bodyPr/>
        <a:lstStyle/>
        <a:p>
          <a:endParaRPr lang="en-US"/>
        </a:p>
      </dgm:t>
    </dgm:pt>
    <dgm:pt modelId="{A51872E2-DCD5-4D59-ABBC-A89DA94C7FC0}">
      <dgm:prSet custT="1"/>
      <dgm:spPr/>
      <dgm:t>
        <a:bodyPr/>
        <a:lstStyle/>
        <a:p>
          <a:pPr>
            <a:lnSpc>
              <a:spcPct val="100000"/>
            </a:lnSpc>
          </a:pPr>
          <a:r>
            <a:rPr lang="en-US" sz="1300" dirty="0"/>
            <a:t>Accordingly, it is the public policy of the state that all persons are entitled to full and complete information regarding the affairs of government and the official acts of those who represent them as public officials and employees</a:t>
          </a:r>
          <a:r>
            <a:rPr lang="en-US" sz="1400" dirty="0"/>
            <a:t>.</a:t>
          </a:r>
        </a:p>
      </dgm:t>
    </dgm:pt>
    <dgm:pt modelId="{BA9B3D6C-0D14-4C07-B701-A19DE654CCB5}" type="parTrans" cxnId="{F4E6F4B8-63C0-4319-9B46-1E11D67D0750}">
      <dgm:prSet/>
      <dgm:spPr/>
      <dgm:t>
        <a:bodyPr/>
        <a:lstStyle/>
        <a:p>
          <a:endParaRPr lang="en-US"/>
        </a:p>
      </dgm:t>
    </dgm:pt>
    <dgm:pt modelId="{C0B6B378-4CEF-4EF8-BE5A-9F1B79052D31}" type="sibTrans" cxnId="{F4E6F4B8-63C0-4319-9B46-1E11D67D0750}">
      <dgm:prSet/>
      <dgm:spPr/>
      <dgm:t>
        <a:bodyPr/>
        <a:lstStyle/>
        <a:p>
          <a:endParaRPr lang="en-US"/>
        </a:p>
      </dgm:t>
    </dgm:pt>
    <dgm:pt modelId="{A94224F2-4452-4447-B9A9-79889CDB156D}">
      <dgm:prSet custT="1"/>
      <dgm:spPr/>
      <dgm:t>
        <a:bodyPr/>
        <a:lstStyle/>
        <a:p>
          <a:pPr>
            <a:lnSpc>
              <a:spcPct val="100000"/>
            </a:lnSpc>
          </a:pPr>
          <a:r>
            <a:rPr lang="en-US" sz="1300" dirty="0"/>
            <a:t>Providing person with the information is an essential function of a representative government and an integral part of the routine duties of public officials and employees, whose duty it is to provide the information.’</a:t>
          </a:r>
        </a:p>
      </dgm:t>
    </dgm:pt>
    <dgm:pt modelId="{4AB0D187-60A2-49B0-98DD-813B277599B1}" type="parTrans" cxnId="{4EF43505-D638-4B8E-B816-43FC7274EAB2}">
      <dgm:prSet/>
      <dgm:spPr/>
      <dgm:t>
        <a:bodyPr/>
        <a:lstStyle/>
        <a:p>
          <a:endParaRPr lang="en-US"/>
        </a:p>
      </dgm:t>
    </dgm:pt>
    <dgm:pt modelId="{F76EEBE7-F0D8-4D98-9E69-74872514C19A}" type="sibTrans" cxnId="{4EF43505-D638-4B8E-B816-43FC7274EAB2}">
      <dgm:prSet/>
      <dgm:spPr/>
      <dgm:t>
        <a:bodyPr/>
        <a:lstStyle/>
        <a:p>
          <a:endParaRPr lang="en-US"/>
        </a:p>
      </dgm:t>
    </dgm:pt>
    <dgm:pt modelId="{3BC83A99-0BD7-4843-B0D2-43CDBB1C286F}" type="pres">
      <dgm:prSet presAssocID="{EA290027-6F0B-42E8-BBCC-3B2A941A24D1}" presName="root" presStyleCnt="0">
        <dgm:presLayoutVars>
          <dgm:dir/>
          <dgm:resizeHandles val="exact"/>
        </dgm:presLayoutVars>
      </dgm:prSet>
      <dgm:spPr/>
    </dgm:pt>
    <dgm:pt modelId="{4D011AE8-B33D-47F0-99D6-F016C240863B}" type="pres">
      <dgm:prSet presAssocID="{86558364-F344-47D8-8121-9C99BB5E4C5A}" presName="compNode" presStyleCnt="0"/>
      <dgm:spPr/>
    </dgm:pt>
    <dgm:pt modelId="{CA4F7F2B-C9F8-4102-9853-3594C411DFB1}" type="pres">
      <dgm:prSet presAssocID="{86558364-F344-47D8-8121-9C99BB5E4C5A}" presName="bgRect" presStyleLbl="bgShp" presStyleIdx="0" presStyleCnt="3"/>
      <dgm:spPr>
        <a:solidFill>
          <a:schemeClr val="tx2">
            <a:lumMod val="40000"/>
            <a:lumOff val="60000"/>
          </a:schemeClr>
        </a:solidFill>
      </dgm:spPr>
    </dgm:pt>
    <dgm:pt modelId="{25C7F44B-8BB5-4C82-8343-D014672C0503}" type="pres">
      <dgm:prSet presAssocID="{86558364-F344-47D8-8121-9C99BB5E4C5A}"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tain"/>
        </a:ext>
      </dgm:extLst>
    </dgm:pt>
    <dgm:pt modelId="{5871F94D-B2FF-4647-8F6A-4A0A20906371}" type="pres">
      <dgm:prSet presAssocID="{86558364-F344-47D8-8121-9C99BB5E4C5A}" presName="spaceRect" presStyleCnt="0"/>
      <dgm:spPr/>
    </dgm:pt>
    <dgm:pt modelId="{27355765-57B2-447B-BFD5-766D5195AFF5}" type="pres">
      <dgm:prSet presAssocID="{86558364-F344-47D8-8121-9C99BB5E4C5A}" presName="parTx" presStyleLbl="revTx" presStyleIdx="0" presStyleCnt="3">
        <dgm:presLayoutVars>
          <dgm:chMax val="0"/>
          <dgm:chPref val="0"/>
        </dgm:presLayoutVars>
      </dgm:prSet>
      <dgm:spPr/>
    </dgm:pt>
    <dgm:pt modelId="{1E35AE29-55B9-4AED-ABED-5A1EE2891332}" type="pres">
      <dgm:prSet presAssocID="{BF7D4A23-E01F-48D8-A5DE-CE40C80712E4}" presName="sibTrans" presStyleCnt="0"/>
      <dgm:spPr/>
    </dgm:pt>
    <dgm:pt modelId="{4392A88B-7508-49BF-9CFC-53556C892195}" type="pres">
      <dgm:prSet presAssocID="{A51872E2-DCD5-4D59-ABBC-A89DA94C7FC0}" presName="compNode" presStyleCnt="0"/>
      <dgm:spPr/>
    </dgm:pt>
    <dgm:pt modelId="{4C32721B-9969-4603-932C-8A341D9314D6}" type="pres">
      <dgm:prSet presAssocID="{A51872E2-DCD5-4D59-ABBC-A89DA94C7FC0}" presName="bgRect" presStyleLbl="bgShp" presStyleIdx="1" presStyleCnt="3"/>
      <dgm:spPr>
        <a:solidFill>
          <a:schemeClr val="tx2">
            <a:lumMod val="40000"/>
            <a:lumOff val="60000"/>
          </a:schemeClr>
        </a:solidFill>
      </dgm:spPr>
    </dgm:pt>
    <dgm:pt modelId="{01D87F37-2592-4A92-8691-C4010F938B1B}" type="pres">
      <dgm:prSet presAssocID="{A51872E2-DCD5-4D59-ABBC-A89DA94C7FC0}"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61C76884-9B0F-496C-868B-BCD9C133B1FD}" type="pres">
      <dgm:prSet presAssocID="{A51872E2-DCD5-4D59-ABBC-A89DA94C7FC0}" presName="spaceRect" presStyleCnt="0"/>
      <dgm:spPr/>
    </dgm:pt>
    <dgm:pt modelId="{700D4882-5843-4AF4-AAC0-E12190A10C6A}" type="pres">
      <dgm:prSet presAssocID="{A51872E2-DCD5-4D59-ABBC-A89DA94C7FC0}" presName="parTx" presStyleLbl="revTx" presStyleIdx="1" presStyleCnt="3">
        <dgm:presLayoutVars>
          <dgm:chMax val="0"/>
          <dgm:chPref val="0"/>
        </dgm:presLayoutVars>
      </dgm:prSet>
      <dgm:spPr/>
    </dgm:pt>
    <dgm:pt modelId="{DD8C7D60-414C-4C25-A8C1-426775FD61A6}" type="pres">
      <dgm:prSet presAssocID="{C0B6B378-4CEF-4EF8-BE5A-9F1B79052D31}" presName="sibTrans" presStyleCnt="0"/>
      <dgm:spPr/>
    </dgm:pt>
    <dgm:pt modelId="{527397E8-6175-4848-BEB9-B8F8DDEB8F05}" type="pres">
      <dgm:prSet presAssocID="{A94224F2-4452-4447-B9A9-79889CDB156D}" presName="compNode" presStyleCnt="0"/>
      <dgm:spPr/>
    </dgm:pt>
    <dgm:pt modelId="{F19783BF-3735-4C76-8370-94F0E01AA759}" type="pres">
      <dgm:prSet presAssocID="{A94224F2-4452-4447-B9A9-79889CDB156D}" presName="bgRect" presStyleLbl="bgShp" presStyleIdx="2" presStyleCnt="3"/>
      <dgm:spPr>
        <a:solidFill>
          <a:schemeClr val="tx2">
            <a:lumMod val="40000"/>
            <a:lumOff val="60000"/>
          </a:schemeClr>
        </a:solidFill>
      </dgm:spPr>
    </dgm:pt>
    <dgm:pt modelId="{A0A24551-1E11-4A20-B9A3-55FE49DB9DF0}" type="pres">
      <dgm:prSet presAssocID="{A94224F2-4452-4447-B9A9-79889CDB156D}"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0271D10E-CEF7-43FA-845F-27936F5A20ED}" type="pres">
      <dgm:prSet presAssocID="{A94224F2-4452-4447-B9A9-79889CDB156D}" presName="spaceRect" presStyleCnt="0"/>
      <dgm:spPr/>
    </dgm:pt>
    <dgm:pt modelId="{73C1C497-28A8-4BC4-A570-B51DCEFCC42C}" type="pres">
      <dgm:prSet presAssocID="{A94224F2-4452-4447-B9A9-79889CDB156D}" presName="parTx" presStyleLbl="revTx" presStyleIdx="2" presStyleCnt="3">
        <dgm:presLayoutVars>
          <dgm:chMax val="0"/>
          <dgm:chPref val="0"/>
        </dgm:presLayoutVars>
      </dgm:prSet>
      <dgm:spPr/>
    </dgm:pt>
  </dgm:ptLst>
  <dgm:cxnLst>
    <dgm:cxn modelId="{B9DED203-2617-4819-A284-BF4AA47ED9B8}" type="presOf" srcId="{A51872E2-DCD5-4D59-ABBC-A89DA94C7FC0}" destId="{700D4882-5843-4AF4-AAC0-E12190A10C6A}" srcOrd="0" destOrd="0" presId="urn:microsoft.com/office/officeart/2018/2/layout/IconVerticalSolidList"/>
    <dgm:cxn modelId="{4EF43505-D638-4B8E-B816-43FC7274EAB2}" srcId="{EA290027-6F0B-42E8-BBCC-3B2A941A24D1}" destId="{A94224F2-4452-4447-B9A9-79889CDB156D}" srcOrd="2" destOrd="0" parTransId="{4AB0D187-60A2-49B0-98DD-813B277599B1}" sibTransId="{F76EEBE7-F0D8-4D98-9E69-74872514C19A}"/>
    <dgm:cxn modelId="{CCEBEE4C-436F-4658-ABCF-C92EDD15BEA2}" type="presOf" srcId="{A94224F2-4452-4447-B9A9-79889CDB156D}" destId="{73C1C497-28A8-4BC4-A570-B51DCEFCC42C}" srcOrd="0" destOrd="0" presId="urn:microsoft.com/office/officeart/2018/2/layout/IconVerticalSolidList"/>
    <dgm:cxn modelId="{347E5C9F-2DF5-4095-81AF-223528B34682}" type="presOf" srcId="{EA290027-6F0B-42E8-BBCC-3B2A941A24D1}" destId="{3BC83A99-0BD7-4843-B0D2-43CDBB1C286F}" srcOrd="0" destOrd="0" presId="urn:microsoft.com/office/officeart/2018/2/layout/IconVerticalSolidList"/>
    <dgm:cxn modelId="{F4E6F4B8-63C0-4319-9B46-1E11D67D0750}" srcId="{EA290027-6F0B-42E8-BBCC-3B2A941A24D1}" destId="{A51872E2-DCD5-4D59-ABBC-A89DA94C7FC0}" srcOrd="1" destOrd="0" parTransId="{BA9B3D6C-0D14-4C07-B701-A19DE654CCB5}" sibTransId="{C0B6B378-4CEF-4EF8-BE5A-9F1B79052D31}"/>
    <dgm:cxn modelId="{952BB4DC-B011-48ED-B9E1-0094D24B0782}" srcId="{EA290027-6F0B-42E8-BBCC-3B2A941A24D1}" destId="{86558364-F344-47D8-8121-9C99BB5E4C5A}" srcOrd="0" destOrd="0" parTransId="{17548B53-616C-464A-BAC0-7F27AFA6B505}" sibTransId="{BF7D4A23-E01F-48D8-A5DE-CE40C80712E4}"/>
    <dgm:cxn modelId="{6C0D83DE-5842-4564-806D-D19B2938E0A4}" type="presOf" srcId="{86558364-F344-47D8-8121-9C99BB5E4C5A}" destId="{27355765-57B2-447B-BFD5-766D5195AFF5}" srcOrd="0" destOrd="0" presId="urn:microsoft.com/office/officeart/2018/2/layout/IconVerticalSolidList"/>
    <dgm:cxn modelId="{62FA3DA0-A9D6-4C4D-A5BC-CD6DF040202F}" type="presParOf" srcId="{3BC83A99-0BD7-4843-B0D2-43CDBB1C286F}" destId="{4D011AE8-B33D-47F0-99D6-F016C240863B}" srcOrd="0" destOrd="0" presId="urn:microsoft.com/office/officeart/2018/2/layout/IconVerticalSolidList"/>
    <dgm:cxn modelId="{B12D5482-0CB7-4C3F-908C-B7175352E178}" type="presParOf" srcId="{4D011AE8-B33D-47F0-99D6-F016C240863B}" destId="{CA4F7F2B-C9F8-4102-9853-3594C411DFB1}" srcOrd="0" destOrd="0" presId="urn:microsoft.com/office/officeart/2018/2/layout/IconVerticalSolidList"/>
    <dgm:cxn modelId="{7F915069-3BB8-4B1A-A02A-A52D0A2A4851}" type="presParOf" srcId="{4D011AE8-B33D-47F0-99D6-F016C240863B}" destId="{25C7F44B-8BB5-4C82-8343-D014672C0503}" srcOrd="1" destOrd="0" presId="urn:microsoft.com/office/officeart/2018/2/layout/IconVerticalSolidList"/>
    <dgm:cxn modelId="{8BF1302C-5708-4144-90A9-E59A00416E4C}" type="presParOf" srcId="{4D011AE8-B33D-47F0-99D6-F016C240863B}" destId="{5871F94D-B2FF-4647-8F6A-4A0A20906371}" srcOrd="2" destOrd="0" presId="urn:microsoft.com/office/officeart/2018/2/layout/IconVerticalSolidList"/>
    <dgm:cxn modelId="{02A81482-15AE-4AAB-B861-98DA1C1A4795}" type="presParOf" srcId="{4D011AE8-B33D-47F0-99D6-F016C240863B}" destId="{27355765-57B2-447B-BFD5-766D5195AFF5}" srcOrd="3" destOrd="0" presId="urn:microsoft.com/office/officeart/2018/2/layout/IconVerticalSolidList"/>
    <dgm:cxn modelId="{29805BC0-2574-4428-9C87-71D05E681C5D}" type="presParOf" srcId="{3BC83A99-0BD7-4843-B0D2-43CDBB1C286F}" destId="{1E35AE29-55B9-4AED-ABED-5A1EE2891332}" srcOrd="1" destOrd="0" presId="urn:microsoft.com/office/officeart/2018/2/layout/IconVerticalSolidList"/>
    <dgm:cxn modelId="{1424E310-AB47-4174-9415-9388E476D977}" type="presParOf" srcId="{3BC83A99-0BD7-4843-B0D2-43CDBB1C286F}" destId="{4392A88B-7508-49BF-9CFC-53556C892195}" srcOrd="2" destOrd="0" presId="urn:microsoft.com/office/officeart/2018/2/layout/IconVerticalSolidList"/>
    <dgm:cxn modelId="{20B66EAA-B726-4365-A850-B523CA70EC3D}" type="presParOf" srcId="{4392A88B-7508-49BF-9CFC-53556C892195}" destId="{4C32721B-9969-4603-932C-8A341D9314D6}" srcOrd="0" destOrd="0" presId="urn:microsoft.com/office/officeart/2018/2/layout/IconVerticalSolidList"/>
    <dgm:cxn modelId="{8C448F13-20DC-444F-AEDD-85131E8F50AA}" type="presParOf" srcId="{4392A88B-7508-49BF-9CFC-53556C892195}" destId="{01D87F37-2592-4A92-8691-C4010F938B1B}" srcOrd="1" destOrd="0" presId="urn:microsoft.com/office/officeart/2018/2/layout/IconVerticalSolidList"/>
    <dgm:cxn modelId="{7BE8559D-8AFC-4840-A7D7-B1FAB234C847}" type="presParOf" srcId="{4392A88B-7508-49BF-9CFC-53556C892195}" destId="{61C76884-9B0F-496C-868B-BCD9C133B1FD}" srcOrd="2" destOrd="0" presId="urn:microsoft.com/office/officeart/2018/2/layout/IconVerticalSolidList"/>
    <dgm:cxn modelId="{B25844F4-6CAA-47CB-9EE7-184A240D2D93}" type="presParOf" srcId="{4392A88B-7508-49BF-9CFC-53556C892195}" destId="{700D4882-5843-4AF4-AAC0-E12190A10C6A}" srcOrd="3" destOrd="0" presId="urn:microsoft.com/office/officeart/2018/2/layout/IconVerticalSolidList"/>
    <dgm:cxn modelId="{E2DB3034-ABAC-484B-B6BA-1F2EC57AC38E}" type="presParOf" srcId="{3BC83A99-0BD7-4843-B0D2-43CDBB1C286F}" destId="{DD8C7D60-414C-4C25-A8C1-426775FD61A6}" srcOrd="3" destOrd="0" presId="urn:microsoft.com/office/officeart/2018/2/layout/IconVerticalSolidList"/>
    <dgm:cxn modelId="{4EB10384-6726-4848-A954-4C744BEF9F3C}" type="presParOf" srcId="{3BC83A99-0BD7-4843-B0D2-43CDBB1C286F}" destId="{527397E8-6175-4848-BEB9-B8F8DDEB8F05}" srcOrd="4" destOrd="0" presId="urn:microsoft.com/office/officeart/2018/2/layout/IconVerticalSolidList"/>
    <dgm:cxn modelId="{F5BEEBA8-B3E9-46EE-B635-E04DF2843852}" type="presParOf" srcId="{527397E8-6175-4848-BEB9-B8F8DDEB8F05}" destId="{F19783BF-3735-4C76-8370-94F0E01AA759}" srcOrd="0" destOrd="0" presId="urn:microsoft.com/office/officeart/2018/2/layout/IconVerticalSolidList"/>
    <dgm:cxn modelId="{40129B7D-8AF4-4126-B95F-16E699DECA94}" type="presParOf" srcId="{527397E8-6175-4848-BEB9-B8F8DDEB8F05}" destId="{A0A24551-1E11-4A20-B9A3-55FE49DB9DF0}" srcOrd="1" destOrd="0" presId="urn:microsoft.com/office/officeart/2018/2/layout/IconVerticalSolidList"/>
    <dgm:cxn modelId="{03F9E24B-9C03-4222-B9CA-4E22D0ABBBCD}" type="presParOf" srcId="{527397E8-6175-4848-BEB9-B8F8DDEB8F05}" destId="{0271D10E-CEF7-43FA-845F-27936F5A20ED}" srcOrd="2" destOrd="0" presId="urn:microsoft.com/office/officeart/2018/2/layout/IconVerticalSolidList"/>
    <dgm:cxn modelId="{9C4DFE73-EBA9-4EF7-828D-1C6675D5E70E}" type="presParOf" srcId="{527397E8-6175-4848-BEB9-B8F8DDEB8F05}" destId="{73C1C497-28A8-4BC4-A570-B51DCEFCC4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BFC05-80EC-454F-86C2-ECA9BFF82E9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FA4281D1-E9F2-4F14-9438-368AA8F8245B}">
      <dgm:prSet/>
      <dgm:spPr/>
      <dgm:t>
        <a:bodyPr/>
        <a:lstStyle/>
        <a:p>
          <a:r>
            <a:rPr lang="en-US" dirty="0">
              <a:latin typeface="Cambria" panose="02040503050406030204" pitchFamily="18" charset="0"/>
              <a:ea typeface="Cambria" panose="02040503050406030204" pitchFamily="18" charset="0"/>
            </a:rPr>
            <a:t>Conduct research.</a:t>
          </a:r>
        </a:p>
      </dgm:t>
    </dgm:pt>
    <dgm:pt modelId="{A35B55FC-CF5F-4C1B-89E4-19047FD2F6A3}" type="parTrans" cxnId="{D058920C-5BBA-499D-8153-DD20DCF01EBB}">
      <dgm:prSet/>
      <dgm:spPr/>
      <dgm:t>
        <a:bodyPr/>
        <a:lstStyle/>
        <a:p>
          <a:endParaRPr lang="en-US"/>
        </a:p>
      </dgm:t>
    </dgm:pt>
    <dgm:pt modelId="{C1AB1BC6-2384-4DFA-ABDA-5B31758A5DC0}" type="sibTrans" cxnId="{D058920C-5BBA-499D-8153-DD20DCF01EBB}">
      <dgm:prSet/>
      <dgm:spPr/>
      <dgm:t>
        <a:bodyPr/>
        <a:lstStyle/>
        <a:p>
          <a:endParaRPr lang="en-US"/>
        </a:p>
      </dgm:t>
    </dgm:pt>
    <dgm:pt modelId="{B714A869-2C63-4EE0-A1EB-FE37699F6ED9}">
      <dgm:prSet/>
      <dgm:spPr/>
      <dgm:t>
        <a:bodyPr/>
        <a:lstStyle/>
        <a:p>
          <a:r>
            <a:rPr lang="en-US" dirty="0"/>
            <a:t>Prepares </a:t>
          </a:r>
          <a:r>
            <a:rPr lang="en-US" dirty="0">
              <a:latin typeface="Cambria" panose="02040503050406030204" pitchFamily="18" charset="0"/>
              <a:ea typeface="Cambria" panose="02040503050406030204" pitchFamily="18" charset="0"/>
            </a:rPr>
            <a:t>interpretive</a:t>
          </a:r>
          <a:r>
            <a:rPr lang="en-US" dirty="0"/>
            <a:t> and education materials and programs in cooperation with the office of the attorney general.</a:t>
          </a:r>
        </a:p>
      </dgm:t>
    </dgm:pt>
    <dgm:pt modelId="{CC9360DE-4E02-4E87-B24A-E5D81B703F0E}" type="parTrans" cxnId="{DECE16F2-2D0B-4837-9A14-DE56BB18960A}">
      <dgm:prSet/>
      <dgm:spPr/>
      <dgm:t>
        <a:bodyPr/>
        <a:lstStyle/>
        <a:p>
          <a:endParaRPr lang="en-US"/>
        </a:p>
      </dgm:t>
    </dgm:pt>
    <dgm:pt modelId="{240A61AA-5DA0-4D9A-A594-70259A1E5127}" type="sibTrans" cxnId="{DECE16F2-2D0B-4837-9A14-DE56BB18960A}">
      <dgm:prSet/>
      <dgm:spPr/>
      <dgm:t>
        <a:bodyPr/>
        <a:lstStyle/>
        <a:p>
          <a:endParaRPr lang="en-US"/>
        </a:p>
      </dgm:t>
    </dgm:pt>
    <dgm:pt modelId="{F42FEE53-47B7-49E8-8DDD-8B3CB7BB25D9}">
      <dgm:prSet/>
      <dgm:spPr/>
      <dgm:t>
        <a:bodyPr/>
        <a:lstStyle/>
        <a:p>
          <a:r>
            <a:rPr lang="en-US">
              <a:latin typeface="Cambria" panose="02040503050406030204" pitchFamily="18" charset="0"/>
              <a:ea typeface="Cambria" panose="02040503050406030204" pitchFamily="18" charset="0"/>
            </a:rPr>
            <a:t>Distributes educational materials concerning public access laws to newly elected or appointed public officials.</a:t>
          </a:r>
        </a:p>
      </dgm:t>
    </dgm:pt>
    <dgm:pt modelId="{2C7EA1A6-0CF1-42FF-8814-5B147D66DEAB}" type="parTrans" cxnId="{5B8217A8-07E9-4F9E-BBC5-8D7C2AC15DA8}">
      <dgm:prSet/>
      <dgm:spPr/>
      <dgm:t>
        <a:bodyPr/>
        <a:lstStyle/>
        <a:p>
          <a:endParaRPr lang="en-US"/>
        </a:p>
      </dgm:t>
    </dgm:pt>
    <dgm:pt modelId="{FE7214C3-6386-4B00-A79E-8FBFDD3DE4C9}" type="sibTrans" cxnId="{5B8217A8-07E9-4F9E-BBC5-8D7C2AC15DA8}">
      <dgm:prSet/>
      <dgm:spPr/>
      <dgm:t>
        <a:bodyPr/>
        <a:lstStyle/>
        <a:p>
          <a:endParaRPr lang="en-US"/>
        </a:p>
      </dgm:t>
    </dgm:pt>
    <dgm:pt modelId="{B89B79C4-ABC1-4288-B7EF-4323952BD6C2}">
      <dgm:prSet/>
      <dgm:spPr/>
      <dgm:t>
        <a:bodyPr/>
        <a:lstStyle/>
        <a:p>
          <a:r>
            <a:rPr lang="en-US" dirty="0"/>
            <a:t>Responds to informal inquiries made by the public and public agencies by telephone, in writing, in person, by facsimile, or </a:t>
          </a:r>
          <a:r>
            <a:rPr lang="en-US" dirty="0">
              <a:latin typeface="Cambria" panose="02040503050406030204" pitchFamily="18" charset="0"/>
              <a:ea typeface="Cambria" panose="02040503050406030204" pitchFamily="18" charset="0"/>
            </a:rPr>
            <a:t>by</a:t>
          </a:r>
          <a:r>
            <a:rPr lang="en-US" dirty="0"/>
            <a:t> electronic mail concerning public access laws.</a:t>
          </a:r>
        </a:p>
      </dgm:t>
    </dgm:pt>
    <dgm:pt modelId="{3CFF6AC6-C5A3-4EDF-B7FE-1F66CF355BE1}" type="parTrans" cxnId="{FF5C36E4-D5BE-46EA-B458-CA2B8CDC146A}">
      <dgm:prSet/>
      <dgm:spPr/>
      <dgm:t>
        <a:bodyPr/>
        <a:lstStyle/>
        <a:p>
          <a:endParaRPr lang="en-US"/>
        </a:p>
      </dgm:t>
    </dgm:pt>
    <dgm:pt modelId="{0C6CC8EB-482C-4632-BEA1-441FF934A75B}" type="sibTrans" cxnId="{FF5C36E4-D5BE-46EA-B458-CA2B8CDC146A}">
      <dgm:prSet/>
      <dgm:spPr/>
      <dgm:t>
        <a:bodyPr/>
        <a:lstStyle/>
        <a:p>
          <a:endParaRPr lang="en-US"/>
        </a:p>
      </dgm:t>
    </dgm:pt>
    <dgm:pt modelId="{4FB5D1FB-D44E-4D92-8F10-9513C5A046F6}">
      <dgm:prSet/>
      <dgm:spPr/>
      <dgm:t>
        <a:bodyPr/>
        <a:lstStyle/>
        <a:p>
          <a:r>
            <a:rPr lang="en-US" dirty="0"/>
            <a:t>Issues advisory opinions to </a:t>
          </a:r>
          <a:r>
            <a:rPr lang="en-US" dirty="0">
              <a:latin typeface="Cambria" panose="02040503050406030204" pitchFamily="18" charset="0"/>
              <a:ea typeface="Cambria" panose="02040503050406030204" pitchFamily="18" charset="0"/>
            </a:rPr>
            <a:t>interpret</a:t>
          </a:r>
          <a:r>
            <a:rPr lang="en-US" dirty="0"/>
            <a:t> the public access laws upon the request of a person or a public agency.</a:t>
          </a:r>
        </a:p>
      </dgm:t>
    </dgm:pt>
    <dgm:pt modelId="{FAD11EB8-B93F-4244-B601-BC6EF423A327}" type="parTrans" cxnId="{F4878946-AB30-4C5E-96E3-AA4349149A40}">
      <dgm:prSet/>
      <dgm:spPr/>
      <dgm:t>
        <a:bodyPr/>
        <a:lstStyle/>
        <a:p>
          <a:endParaRPr lang="en-US"/>
        </a:p>
      </dgm:t>
    </dgm:pt>
    <dgm:pt modelId="{347C66BC-698B-4979-B037-5B0E70D39999}" type="sibTrans" cxnId="{F4878946-AB30-4C5E-96E3-AA4349149A40}">
      <dgm:prSet/>
      <dgm:spPr/>
      <dgm:t>
        <a:bodyPr/>
        <a:lstStyle/>
        <a:p>
          <a:endParaRPr lang="en-US"/>
        </a:p>
      </dgm:t>
    </dgm:pt>
    <dgm:pt modelId="{5663D760-3EC2-4F5F-BC2D-0C7DFAC9A890}">
      <dgm:prSet/>
      <dgm:spPr/>
      <dgm:t>
        <a:bodyPr/>
        <a:lstStyle/>
        <a:p>
          <a:r>
            <a:rPr lang="en-US" dirty="0"/>
            <a:t>Makes recommendation to </a:t>
          </a:r>
          <a:r>
            <a:rPr lang="en-US" dirty="0">
              <a:latin typeface="Cambria" panose="02040503050406030204" pitchFamily="18" charset="0"/>
              <a:ea typeface="Cambria" panose="02040503050406030204" pitchFamily="18" charset="0"/>
            </a:rPr>
            <a:t>the</a:t>
          </a:r>
          <a:r>
            <a:rPr lang="en-US" dirty="0"/>
            <a:t> general assembly concerning ways to improve public access.</a:t>
          </a:r>
        </a:p>
      </dgm:t>
    </dgm:pt>
    <dgm:pt modelId="{D2F69641-79F9-41CD-B0BD-D308B01B420E}" type="parTrans" cxnId="{DD8FCF99-EE72-44DF-841F-68CDFF2A0B7F}">
      <dgm:prSet/>
      <dgm:spPr/>
      <dgm:t>
        <a:bodyPr/>
        <a:lstStyle/>
        <a:p>
          <a:endParaRPr lang="en-US"/>
        </a:p>
      </dgm:t>
    </dgm:pt>
    <dgm:pt modelId="{CD2BF595-E2F8-4671-AC00-596E6EE8D9CA}" type="sibTrans" cxnId="{DD8FCF99-EE72-44DF-841F-68CDFF2A0B7F}">
      <dgm:prSet/>
      <dgm:spPr/>
      <dgm:t>
        <a:bodyPr/>
        <a:lstStyle/>
        <a:p>
          <a:endParaRPr lang="en-US"/>
        </a:p>
      </dgm:t>
    </dgm:pt>
    <dgm:pt modelId="{D2B61E75-516F-44ED-8FDE-F25D7E03E705}" type="pres">
      <dgm:prSet presAssocID="{038BFC05-80EC-454F-86C2-ECA9BFF82E99}" presName="linear" presStyleCnt="0">
        <dgm:presLayoutVars>
          <dgm:animLvl val="lvl"/>
          <dgm:resizeHandles val="exact"/>
        </dgm:presLayoutVars>
      </dgm:prSet>
      <dgm:spPr/>
    </dgm:pt>
    <dgm:pt modelId="{62920DCB-76AE-4DA9-A3BC-51A5E02EB7CE}" type="pres">
      <dgm:prSet presAssocID="{FA4281D1-E9F2-4F14-9438-368AA8F8245B}" presName="parentText" presStyleLbl="node1" presStyleIdx="0" presStyleCnt="6">
        <dgm:presLayoutVars>
          <dgm:chMax val="0"/>
          <dgm:bulletEnabled val="1"/>
        </dgm:presLayoutVars>
      </dgm:prSet>
      <dgm:spPr/>
    </dgm:pt>
    <dgm:pt modelId="{1E8F3FB8-CCF7-4366-892F-71C2C882CE23}" type="pres">
      <dgm:prSet presAssocID="{C1AB1BC6-2384-4DFA-ABDA-5B31758A5DC0}" presName="spacer" presStyleCnt="0"/>
      <dgm:spPr/>
    </dgm:pt>
    <dgm:pt modelId="{7EB929BA-6F03-439C-A944-473588822DC2}" type="pres">
      <dgm:prSet presAssocID="{B714A869-2C63-4EE0-A1EB-FE37699F6ED9}" presName="parentText" presStyleLbl="node1" presStyleIdx="1" presStyleCnt="6">
        <dgm:presLayoutVars>
          <dgm:chMax val="0"/>
          <dgm:bulletEnabled val="1"/>
        </dgm:presLayoutVars>
      </dgm:prSet>
      <dgm:spPr/>
    </dgm:pt>
    <dgm:pt modelId="{12EF2C6F-5283-4A9A-836E-612503251CD9}" type="pres">
      <dgm:prSet presAssocID="{240A61AA-5DA0-4D9A-A594-70259A1E5127}" presName="spacer" presStyleCnt="0"/>
      <dgm:spPr/>
    </dgm:pt>
    <dgm:pt modelId="{13854BEB-84C0-4EC0-8316-0341B697F356}" type="pres">
      <dgm:prSet presAssocID="{F42FEE53-47B7-49E8-8DDD-8B3CB7BB25D9}" presName="parentText" presStyleLbl="node1" presStyleIdx="2" presStyleCnt="6" custLinFactNeighborX="0">
        <dgm:presLayoutVars>
          <dgm:chMax val="0"/>
          <dgm:bulletEnabled val="1"/>
        </dgm:presLayoutVars>
      </dgm:prSet>
      <dgm:spPr/>
    </dgm:pt>
    <dgm:pt modelId="{02CA66C0-790C-4B9D-A8C5-F0DA4F01B2AA}" type="pres">
      <dgm:prSet presAssocID="{FE7214C3-6386-4B00-A79E-8FBFDD3DE4C9}" presName="spacer" presStyleCnt="0"/>
      <dgm:spPr/>
    </dgm:pt>
    <dgm:pt modelId="{3999BC61-8940-41BF-B4E4-C4CF905729DB}" type="pres">
      <dgm:prSet presAssocID="{B89B79C4-ABC1-4288-B7EF-4323952BD6C2}" presName="parentText" presStyleLbl="node1" presStyleIdx="3" presStyleCnt="6">
        <dgm:presLayoutVars>
          <dgm:chMax val="0"/>
          <dgm:bulletEnabled val="1"/>
        </dgm:presLayoutVars>
      </dgm:prSet>
      <dgm:spPr/>
    </dgm:pt>
    <dgm:pt modelId="{A1C40D8F-FB68-4CAA-93D9-420F96FFE8A8}" type="pres">
      <dgm:prSet presAssocID="{0C6CC8EB-482C-4632-BEA1-441FF934A75B}" presName="spacer" presStyleCnt="0"/>
      <dgm:spPr/>
    </dgm:pt>
    <dgm:pt modelId="{3046D32C-E0BC-4902-9B5C-D8C05DEC3469}" type="pres">
      <dgm:prSet presAssocID="{4FB5D1FB-D44E-4D92-8F10-9513C5A046F6}" presName="parentText" presStyleLbl="node1" presStyleIdx="4" presStyleCnt="6">
        <dgm:presLayoutVars>
          <dgm:chMax val="0"/>
          <dgm:bulletEnabled val="1"/>
        </dgm:presLayoutVars>
      </dgm:prSet>
      <dgm:spPr/>
    </dgm:pt>
    <dgm:pt modelId="{FA502297-0393-45A4-860E-95151AB079D5}" type="pres">
      <dgm:prSet presAssocID="{347C66BC-698B-4979-B037-5B0E70D39999}" presName="spacer" presStyleCnt="0"/>
      <dgm:spPr/>
    </dgm:pt>
    <dgm:pt modelId="{38D6F9BC-9A58-473B-A7EE-390535E533BA}" type="pres">
      <dgm:prSet presAssocID="{5663D760-3EC2-4F5F-BC2D-0C7DFAC9A890}" presName="parentText" presStyleLbl="node1" presStyleIdx="5" presStyleCnt="6">
        <dgm:presLayoutVars>
          <dgm:chMax val="0"/>
          <dgm:bulletEnabled val="1"/>
        </dgm:presLayoutVars>
      </dgm:prSet>
      <dgm:spPr/>
    </dgm:pt>
  </dgm:ptLst>
  <dgm:cxnLst>
    <dgm:cxn modelId="{D058920C-5BBA-499D-8153-DD20DCF01EBB}" srcId="{038BFC05-80EC-454F-86C2-ECA9BFF82E99}" destId="{FA4281D1-E9F2-4F14-9438-368AA8F8245B}" srcOrd="0" destOrd="0" parTransId="{A35B55FC-CF5F-4C1B-89E4-19047FD2F6A3}" sibTransId="{C1AB1BC6-2384-4DFA-ABDA-5B31758A5DC0}"/>
    <dgm:cxn modelId="{C647A32E-F56D-46FD-92F6-7D1F492589BC}" type="presOf" srcId="{038BFC05-80EC-454F-86C2-ECA9BFF82E99}" destId="{D2B61E75-516F-44ED-8FDE-F25D7E03E705}" srcOrd="0" destOrd="0" presId="urn:microsoft.com/office/officeart/2005/8/layout/vList2"/>
    <dgm:cxn modelId="{6F13D335-652E-4ECE-9A6B-350AD0711FF8}" type="presOf" srcId="{B89B79C4-ABC1-4288-B7EF-4323952BD6C2}" destId="{3999BC61-8940-41BF-B4E4-C4CF905729DB}" srcOrd="0" destOrd="0" presId="urn:microsoft.com/office/officeart/2005/8/layout/vList2"/>
    <dgm:cxn modelId="{F66CD35C-11F3-4A8A-BC76-8703D2B82529}" type="presOf" srcId="{F42FEE53-47B7-49E8-8DDD-8B3CB7BB25D9}" destId="{13854BEB-84C0-4EC0-8316-0341B697F356}" srcOrd="0" destOrd="0" presId="urn:microsoft.com/office/officeart/2005/8/layout/vList2"/>
    <dgm:cxn modelId="{F4878946-AB30-4C5E-96E3-AA4349149A40}" srcId="{038BFC05-80EC-454F-86C2-ECA9BFF82E99}" destId="{4FB5D1FB-D44E-4D92-8F10-9513C5A046F6}" srcOrd="4" destOrd="0" parTransId="{FAD11EB8-B93F-4244-B601-BC6EF423A327}" sibTransId="{347C66BC-698B-4979-B037-5B0E70D39999}"/>
    <dgm:cxn modelId="{2A0EFF88-9D5F-4121-B544-91813815BC4B}" type="presOf" srcId="{4FB5D1FB-D44E-4D92-8F10-9513C5A046F6}" destId="{3046D32C-E0BC-4902-9B5C-D8C05DEC3469}" srcOrd="0" destOrd="0" presId="urn:microsoft.com/office/officeart/2005/8/layout/vList2"/>
    <dgm:cxn modelId="{DD8FCF99-EE72-44DF-841F-68CDFF2A0B7F}" srcId="{038BFC05-80EC-454F-86C2-ECA9BFF82E99}" destId="{5663D760-3EC2-4F5F-BC2D-0C7DFAC9A890}" srcOrd="5" destOrd="0" parTransId="{D2F69641-79F9-41CD-B0BD-D308B01B420E}" sibTransId="{CD2BF595-E2F8-4671-AC00-596E6EE8D9CA}"/>
    <dgm:cxn modelId="{5B8217A8-07E9-4F9E-BBC5-8D7C2AC15DA8}" srcId="{038BFC05-80EC-454F-86C2-ECA9BFF82E99}" destId="{F42FEE53-47B7-49E8-8DDD-8B3CB7BB25D9}" srcOrd="2" destOrd="0" parTransId="{2C7EA1A6-0CF1-42FF-8814-5B147D66DEAB}" sibTransId="{FE7214C3-6386-4B00-A79E-8FBFDD3DE4C9}"/>
    <dgm:cxn modelId="{9C98A4B0-C739-4BF0-B967-925416AE06F9}" type="presOf" srcId="{FA4281D1-E9F2-4F14-9438-368AA8F8245B}" destId="{62920DCB-76AE-4DA9-A3BC-51A5E02EB7CE}" srcOrd="0" destOrd="0" presId="urn:microsoft.com/office/officeart/2005/8/layout/vList2"/>
    <dgm:cxn modelId="{3DD2F6C6-6FAE-4FA8-A418-32304D8667BB}" type="presOf" srcId="{B714A869-2C63-4EE0-A1EB-FE37699F6ED9}" destId="{7EB929BA-6F03-439C-A944-473588822DC2}" srcOrd="0" destOrd="0" presId="urn:microsoft.com/office/officeart/2005/8/layout/vList2"/>
    <dgm:cxn modelId="{653394CA-E547-4600-A495-0F722B1D31DF}" type="presOf" srcId="{5663D760-3EC2-4F5F-BC2D-0C7DFAC9A890}" destId="{38D6F9BC-9A58-473B-A7EE-390535E533BA}" srcOrd="0" destOrd="0" presId="urn:microsoft.com/office/officeart/2005/8/layout/vList2"/>
    <dgm:cxn modelId="{FF5C36E4-D5BE-46EA-B458-CA2B8CDC146A}" srcId="{038BFC05-80EC-454F-86C2-ECA9BFF82E99}" destId="{B89B79C4-ABC1-4288-B7EF-4323952BD6C2}" srcOrd="3" destOrd="0" parTransId="{3CFF6AC6-C5A3-4EDF-B7FE-1F66CF355BE1}" sibTransId="{0C6CC8EB-482C-4632-BEA1-441FF934A75B}"/>
    <dgm:cxn modelId="{DECE16F2-2D0B-4837-9A14-DE56BB18960A}" srcId="{038BFC05-80EC-454F-86C2-ECA9BFF82E99}" destId="{B714A869-2C63-4EE0-A1EB-FE37699F6ED9}" srcOrd="1" destOrd="0" parTransId="{CC9360DE-4E02-4E87-B24A-E5D81B703F0E}" sibTransId="{240A61AA-5DA0-4D9A-A594-70259A1E5127}"/>
    <dgm:cxn modelId="{D2372EA7-861A-46C7-B3B3-1A414A3C6FA4}" type="presParOf" srcId="{D2B61E75-516F-44ED-8FDE-F25D7E03E705}" destId="{62920DCB-76AE-4DA9-A3BC-51A5E02EB7CE}" srcOrd="0" destOrd="0" presId="urn:microsoft.com/office/officeart/2005/8/layout/vList2"/>
    <dgm:cxn modelId="{D82FA784-5E46-40CC-856D-0ADD7A4000C9}" type="presParOf" srcId="{D2B61E75-516F-44ED-8FDE-F25D7E03E705}" destId="{1E8F3FB8-CCF7-4366-892F-71C2C882CE23}" srcOrd="1" destOrd="0" presId="urn:microsoft.com/office/officeart/2005/8/layout/vList2"/>
    <dgm:cxn modelId="{D2DB4312-28BB-43E4-ACC0-5D338D07856F}" type="presParOf" srcId="{D2B61E75-516F-44ED-8FDE-F25D7E03E705}" destId="{7EB929BA-6F03-439C-A944-473588822DC2}" srcOrd="2" destOrd="0" presId="urn:microsoft.com/office/officeart/2005/8/layout/vList2"/>
    <dgm:cxn modelId="{44639E54-8A01-4FD9-8D01-7A1CE1B25D5D}" type="presParOf" srcId="{D2B61E75-516F-44ED-8FDE-F25D7E03E705}" destId="{12EF2C6F-5283-4A9A-836E-612503251CD9}" srcOrd="3" destOrd="0" presId="urn:microsoft.com/office/officeart/2005/8/layout/vList2"/>
    <dgm:cxn modelId="{26C720BF-155E-48BF-A84B-1426000FBF72}" type="presParOf" srcId="{D2B61E75-516F-44ED-8FDE-F25D7E03E705}" destId="{13854BEB-84C0-4EC0-8316-0341B697F356}" srcOrd="4" destOrd="0" presId="urn:microsoft.com/office/officeart/2005/8/layout/vList2"/>
    <dgm:cxn modelId="{F3FBDAE2-5C22-4C94-8802-180F183E2A26}" type="presParOf" srcId="{D2B61E75-516F-44ED-8FDE-F25D7E03E705}" destId="{02CA66C0-790C-4B9D-A8C5-F0DA4F01B2AA}" srcOrd="5" destOrd="0" presId="urn:microsoft.com/office/officeart/2005/8/layout/vList2"/>
    <dgm:cxn modelId="{DE40EE2F-8D21-454C-BD7B-DF4794C66F2B}" type="presParOf" srcId="{D2B61E75-516F-44ED-8FDE-F25D7E03E705}" destId="{3999BC61-8940-41BF-B4E4-C4CF905729DB}" srcOrd="6" destOrd="0" presId="urn:microsoft.com/office/officeart/2005/8/layout/vList2"/>
    <dgm:cxn modelId="{B42F251B-F3EA-4C2C-A520-551AAE26FDFA}" type="presParOf" srcId="{D2B61E75-516F-44ED-8FDE-F25D7E03E705}" destId="{A1C40D8F-FB68-4CAA-93D9-420F96FFE8A8}" srcOrd="7" destOrd="0" presId="urn:microsoft.com/office/officeart/2005/8/layout/vList2"/>
    <dgm:cxn modelId="{558EF721-D66A-47F9-8D60-21F8554A5F9F}" type="presParOf" srcId="{D2B61E75-516F-44ED-8FDE-F25D7E03E705}" destId="{3046D32C-E0BC-4902-9B5C-D8C05DEC3469}" srcOrd="8" destOrd="0" presId="urn:microsoft.com/office/officeart/2005/8/layout/vList2"/>
    <dgm:cxn modelId="{EF799BEE-402B-488B-9409-1D76158A2000}" type="presParOf" srcId="{D2B61E75-516F-44ED-8FDE-F25D7E03E705}" destId="{FA502297-0393-45A4-860E-95151AB079D5}" srcOrd="9" destOrd="0" presId="urn:microsoft.com/office/officeart/2005/8/layout/vList2"/>
    <dgm:cxn modelId="{BA617CD2-E1A9-47A7-A22E-AE7303629565}" type="presParOf" srcId="{D2B61E75-516F-44ED-8FDE-F25D7E03E705}" destId="{38D6F9BC-9A58-473B-A7EE-390535E533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F7F2B-C9F8-4102-9853-3594C411DFB1}">
      <dsp:nvSpPr>
        <dsp:cNvPr id="0" name=""/>
        <dsp:cNvSpPr/>
      </dsp:nvSpPr>
      <dsp:spPr>
        <a:xfrm>
          <a:off x="0" y="3129"/>
          <a:ext cx="4645025" cy="986680"/>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25C7F44B-8BB5-4C82-8343-D014672C0503}">
      <dsp:nvSpPr>
        <dsp:cNvPr id="0" name=""/>
        <dsp:cNvSpPr/>
      </dsp:nvSpPr>
      <dsp:spPr>
        <a:xfrm>
          <a:off x="298470" y="225132"/>
          <a:ext cx="543204" cy="54267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7355765-57B2-447B-BFD5-766D5195AFF5}">
      <dsp:nvSpPr>
        <dsp:cNvPr id="0" name=""/>
        <dsp:cNvSpPr/>
      </dsp:nvSpPr>
      <dsp:spPr>
        <a:xfrm>
          <a:off x="1140146" y="3129"/>
          <a:ext cx="3460208" cy="98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6" tIns="104526" rIns="104526" bIns="104526" numCol="1" spcCol="1270" anchor="ctr" anchorCtr="0">
          <a:noAutofit/>
        </a:bodyPr>
        <a:lstStyle/>
        <a:p>
          <a:pPr marL="0" lvl="0" indent="0" algn="l" defTabSz="622300">
            <a:lnSpc>
              <a:spcPct val="100000"/>
            </a:lnSpc>
            <a:spcBef>
              <a:spcPct val="0"/>
            </a:spcBef>
            <a:spcAft>
              <a:spcPct val="35000"/>
            </a:spcAft>
            <a:buNone/>
          </a:pPr>
          <a:r>
            <a:rPr lang="en-US" sz="1400" kern="1200" dirty="0"/>
            <a:t>‘A fundamental philosophy of the American Constitutional form of representative government is the servant of the people and not their master.</a:t>
          </a:r>
        </a:p>
      </dsp:txBody>
      <dsp:txXfrm>
        <a:off x="1140146" y="3129"/>
        <a:ext cx="3460208" cy="987644"/>
      </dsp:txXfrm>
    </dsp:sp>
    <dsp:sp modelId="{4C32721B-9969-4603-932C-8A341D9314D6}">
      <dsp:nvSpPr>
        <dsp:cNvPr id="0" name=""/>
        <dsp:cNvSpPr/>
      </dsp:nvSpPr>
      <dsp:spPr>
        <a:xfrm>
          <a:off x="0" y="1230202"/>
          <a:ext cx="4645025" cy="986680"/>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01D87F37-2592-4A92-8691-C4010F938B1B}">
      <dsp:nvSpPr>
        <dsp:cNvPr id="0" name=""/>
        <dsp:cNvSpPr/>
      </dsp:nvSpPr>
      <dsp:spPr>
        <a:xfrm>
          <a:off x="298470" y="1452205"/>
          <a:ext cx="543204" cy="54267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00D4882-5843-4AF4-AAC0-E12190A10C6A}">
      <dsp:nvSpPr>
        <dsp:cNvPr id="0" name=""/>
        <dsp:cNvSpPr/>
      </dsp:nvSpPr>
      <dsp:spPr>
        <a:xfrm>
          <a:off x="1140146" y="1230202"/>
          <a:ext cx="3460208" cy="98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6" tIns="104526" rIns="104526" bIns="104526" numCol="1" spcCol="1270" anchor="ctr" anchorCtr="0">
          <a:noAutofit/>
        </a:bodyPr>
        <a:lstStyle/>
        <a:p>
          <a:pPr marL="0" lvl="0" indent="0" algn="l" defTabSz="577850">
            <a:lnSpc>
              <a:spcPct val="100000"/>
            </a:lnSpc>
            <a:spcBef>
              <a:spcPct val="0"/>
            </a:spcBef>
            <a:spcAft>
              <a:spcPct val="35000"/>
            </a:spcAft>
            <a:buNone/>
          </a:pPr>
          <a:r>
            <a:rPr lang="en-US" sz="1300" kern="1200" dirty="0"/>
            <a:t>Accordingly, it is the public policy of the state that all persons are entitled to full and complete information regarding the affairs of government and the official acts of those who represent them as public officials and employees</a:t>
          </a:r>
          <a:r>
            <a:rPr lang="en-US" sz="1400" kern="1200" dirty="0"/>
            <a:t>.</a:t>
          </a:r>
        </a:p>
      </dsp:txBody>
      <dsp:txXfrm>
        <a:off x="1140146" y="1230202"/>
        <a:ext cx="3460208" cy="987644"/>
      </dsp:txXfrm>
    </dsp:sp>
    <dsp:sp modelId="{F19783BF-3735-4C76-8370-94F0E01AA759}">
      <dsp:nvSpPr>
        <dsp:cNvPr id="0" name=""/>
        <dsp:cNvSpPr/>
      </dsp:nvSpPr>
      <dsp:spPr>
        <a:xfrm>
          <a:off x="0" y="2457276"/>
          <a:ext cx="4645025" cy="986680"/>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A0A24551-1E11-4A20-B9A3-55FE49DB9DF0}">
      <dsp:nvSpPr>
        <dsp:cNvPr id="0" name=""/>
        <dsp:cNvSpPr/>
      </dsp:nvSpPr>
      <dsp:spPr>
        <a:xfrm>
          <a:off x="298470" y="2679279"/>
          <a:ext cx="543204" cy="542674"/>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3C1C497-28A8-4BC4-A570-B51DCEFCC42C}">
      <dsp:nvSpPr>
        <dsp:cNvPr id="0" name=""/>
        <dsp:cNvSpPr/>
      </dsp:nvSpPr>
      <dsp:spPr>
        <a:xfrm>
          <a:off x="1140146" y="2457276"/>
          <a:ext cx="3460208" cy="98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6" tIns="104526" rIns="104526" bIns="104526" numCol="1" spcCol="1270" anchor="ctr" anchorCtr="0">
          <a:noAutofit/>
        </a:bodyPr>
        <a:lstStyle/>
        <a:p>
          <a:pPr marL="0" lvl="0" indent="0" algn="l" defTabSz="577850">
            <a:lnSpc>
              <a:spcPct val="100000"/>
            </a:lnSpc>
            <a:spcBef>
              <a:spcPct val="0"/>
            </a:spcBef>
            <a:spcAft>
              <a:spcPct val="35000"/>
            </a:spcAft>
            <a:buNone/>
          </a:pPr>
          <a:r>
            <a:rPr lang="en-US" sz="1300" kern="1200" dirty="0"/>
            <a:t>Providing person with the information is an essential function of a representative government and an integral part of the routine duties of public officials and employees, whose duty it is to provide the information.’</a:t>
          </a:r>
        </a:p>
      </dsp:txBody>
      <dsp:txXfrm>
        <a:off x="1140146" y="2457276"/>
        <a:ext cx="3460208" cy="987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20DCB-76AE-4DA9-A3BC-51A5E02EB7CE}">
      <dsp:nvSpPr>
        <dsp:cNvPr id="0" name=""/>
        <dsp:cNvSpPr/>
      </dsp:nvSpPr>
      <dsp:spPr>
        <a:xfrm>
          <a:off x="0" y="131310"/>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Cambria" panose="02040503050406030204" pitchFamily="18" charset="0"/>
              <a:ea typeface="Cambria" panose="02040503050406030204" pitchFamily="18" charset="0"/>
            </a:rPr>
            <a:t>Conduct research.</a:t>
          </a:r>
        </a:p>
      </dsp:txBody>
      <dsp:txXfrm>
        <a:off x="24406" y="155716"/>
        <a:ext cx="9555563" cy="451157"/>
      </dsp:txXfrm>
    </dsp:sp>
    <dsp:sp modelId="{7EB929BA-6F03-439C-A944-473588822DC2}">
      <dsp:nvSpPr>
        <dsp:cNvPr id="0" name=""/>
        <dsp:cNvSpPr/>
      </dsp:nvSpPr>
      <dsp:spPr>
        <a:xfrm>
          <a:off x="0" y="668720"/>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Prepares </a:t>
          </a:r>
          <a:r>
            <a:rPr lang="en-US" sz="1300" kern="1200" dirty="0">
              <a:latin typeface="Cambria" panose="02040503050406030204" pitchFamily="18" charset="0"/>
              <a:ea typeface="Cambria" panose="02040503050406030204" pitchFamily="18" charset="0"/>
            </a:rPr>
            <a:t>interpretive</a:t>
          </a:r>
          <a:r>
            <a:rPr lang="en-US" sz="1300" kern="1200" dirty="0"/>
            <a:t> and education materials and programs in cooperation with the office of the attorney general.</a:t>
          </a:r>
        </a:p>
      </dsp:txBody>
      <dsp:txXfrm>
        <a:off x="24406" y="693126"/>
        <a:ext cx="9555563" cy="451157"/>
      </dsp:txXfrm>
    </dsp:sp>
    <dsp:sp modelId="{13854BEB-84C0-4EC0-8316-0341B697F356}">
      <dsp:nvSpPr>
        <dsp:cNvPr id="0" name=""/>
        <dsp:cNvSpPr/>
      </dsp:nvSpPr>
      <dsp:spPr>
        <a:xfrm>
          <a:off x="0" y="1206129"/>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latin typeface="Cambria" panose="02040503050406030204" pitchFamily="18" charset="0"/>
              <a:ea typeface="Cambria" panose="02040503050406030204" pitchFamily="18" charset="0"/>
            </a:rPr>
            <a:t>Distributes educational materials concerning public access laws to newly elected or appointed public officials.</a:t>
          </a:r>
        </a:p>
      </dsp:txBody>
      <dsp:txXfrm>
        <a:off x="24406" y="1230535"/>
        <a:ext cx="9555563" cy="451157"/>
      </dsp:txXfrm>
    </dsp:sp>
    <dsp:sp modelId="{3999BC61-8940-41BF-B4E4-C4CF905729DB}">
      <dsp:nvSpPr>
        <dsp:cNvPr id="0" name=""/>
        <dsp:cNvSpPr/>
      </dsp:nvSpPr>
      <dsp:spPr>
        <a:xfrm>
          <a:off x="0" y="1743539"/>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Responds to informal inquiries made by the public and public agencies by telephone, in writing, in person, by facsimile, or </a:t>
          </a:r>
          <a:r>
            <a:rPr lang="en-US" sz="1300" kern="1200" dirty="0">
              <a:latin typeface="Cambria" panose="02040503050406030204" pitchFamily="18" charset="0"/>
              <a:ea typeface="Cambria" panose="02040503050406030204" pitchFamily="18" charset="0"/>
            </a:rPr>
            <a:t>by</a:t>
          </a:r>
          <a:r>
            <a:rPr lang="en-US" sz="1300" kern="1200" dirty="0"/>
            <a:t> electronic mail concerning public access laws.</a:t>
          </a:r>
        </a:p>
      </dsp:txBody>
      <dsp:txXfrm>
        <a:off x="24406" y="1767945"/>
        <a:ext cx="9555563" cy="451157"/>
      </dsp:txXfrm>
    </dsp:sp>
    <dsp:sp modelId="{3046D32C-E0BC-4902-9B5C-D8C05DEC3469}">
      <dsp:nvSpPr>
        <dsp:cNvPr id="0" name=""/>
        <dsp:cNvSpPr/>
      </dsp:nvSpPr>
      <dsp:spPr>
        <a:xfrm>
          <a:off x="0" y="2280948"/>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Issues advisory opinions to </a:t>
          </a:r>
          <a:r>
            <a:rPr lang="en-US" sz="1300" kern="1200" dirty="0">
              <a:latin typeface="Cambria" panose="02040503050406030204" pitchFamily="18" charset="0"/>
              <a:ea typeface="Cambria" panose="02040503050406030204" pitchFamily="18" charset="0"/>
            </a:rPr>
            <a:t>interpret</a:t>
          </a:r>
          <a:r>
            <a:rPr lang="en-US" sz="1300" kern="1200" dirty="0"/>
            <a:t> the public access laws upon the request of a person or a public agency.</a:t>
          </a:r>
        </a:p>
      </dsp:txBody>
      <dsp:txXfrm>
        <a:off x="24406" y="2305354"/>
        <a:ext cx="9555563" cy="451157"/>
      </dsp:txXfrm>
    </dsp:sp>
    <dsp:sp modelId="{38D6F9BC-9A58-473B-A7EE-390535E533BA}">
      <dsp:nvSpPr>
        <dsp:cNvPr id="0" name=""/>
        <dsp:cNvSpPr/>
      </dsp:nvSpPr>
      <dsp:spPr>
        <a:xfrm>
          <a:off x="0" y="2818357"/>
          <a:ext cx="9604375" cy="49996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Makes recommendation to </a:t>
          </a:r>
          <a:r>
            <a:rPr lang="en-US" sz="1300" kern="1200" dirty="0">
              <a:latin typeface="Cambria" panose="02040503050406030204" pitchFamily="18" charset="0"/>
              <a:ea typeface="Cambria" panose="02040503050406030204" pitchFamily="18" charset="0"/>
            </a:rPr>
            <a:t>the</a:t>
          </a:r>
          <a:r>
            <a:rPr lang="en-US" sz="1300" kern="1200" dirty="0"/>
            <a:t> general assembly concerning ways to improve public access.</a:t>
          </a:r>
        </a:p>
      </dsp:txBody>
      <dsp:txXfrm>
        <a:off x="24406" y="2842763"/>
        <a:ext cx="9555563" cy="451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39706-22A1-42B2-B756-01FCE39CBA32}"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00859-55DC-447A-B69D-E273A0727936}" type="slidenum">
              <a:rPr lang="en-US" smtClean="0"/>
              <a:t>‹#›</a:t>
            </a:fld>
            <a:endParaRPr lang="en-US"/>
          </a:p>
        </p:txBody>
      </p:sp>
    </p:spTree>
    <p:extLst>
      <p:ext uri="{BB962C8B-B14F-4D97-AF65-F5344CB8AC3E}">
        <p14:creationId xmlns:p14="http://schemas.microsoft.com/office/powerpoint/2010/main" val="366792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C810F-9E7C-4EFD-A4F5-EB9065A33121}"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52531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11</a:t>
            </a:fld>
            <a:endParaRPr lang="en-US"/>
          </a:p>
        </p:txBody>
      </p:sp>
    </p:spTree>
    <p:extLst>
      <p:ext uri="{BB962C8B-B14F-4D97-AF65-F5344CB8AC3E}">
        <p14:creationId xmlns:p14="http://schemas.microsoft.com/office/powerpoint/2010/main" val="349091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13</a:t>
            </a:fld>
            <a:endParaRPr lang="en-US"/>
          </a:p>
        </p:txBody>
      </p:sp>
    </p:spTree>
    <p:extLst>
      <p:ext uri="{BB962C8B-B14F-4D97-AF65-F5344CB8AC3E}">
        <p14:creationId xmlns:p14="http://schemas.microsoft.com/office/powerpoint/2010/main" val="121575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E9EFFE-2D8A-4D3C-A0F6-223240E8FB2A}" type="datetimeFigureOut">
              <a:rPr lang="en-US" smtClean="0"/>
              <a:t>12/8/2023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D9326B3-C1CE-4D58-91AF-3EEAC62695E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536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9EFFE-2D8A-4D3C-A0F6-223240E8FB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26B3-C1CE-4D58-91AF-3EEAC62695E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327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9EFFE-2D8A-4D3C-A0F6-223240E8FB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26B3-C1CE-4D58-91AF-3EEAC62695E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937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68800" y="1828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727200" y="457200"/>
            <a:ext cx="10464800" cy="14478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18159448"/>
      </p:ext>
    </p:extLst>
  </p:cSld>
  <p:clrMapOvr>
    <a:masterClrMapping/>
  </p:clrMapOvr>
  <p:transition spd="slow">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133600" y="216289"/>
            <a:ext cx="9997440" cy="701731"/>
          </a:xfrm>
          <a:prstGeom prst="rect">
            <a:avLst/>
          </a:prstGeom>
        </p:spPr>
        <p:txBody>
          <a:bodyPr>
            <a:spAutoFit/>
          </a:bodyPr>
          <a:lstStyle/>
          <a:p>
            <a:r>
              <a:rPr lang="en-US" dirty="0"/>
              <a:t>Click to edit Master title style</a:t>
            </a:r>
          </a:p>
        </p:txBody>
      </p:sp>
      <p:sp>
        <p:nvSpPr>
          <p:cNvPr id="3" name="Text Placeholder 2"/>
          <p:cNvSpPr>
            <a:spLocks noGrp="1"/>
          </p:cNvSpPr>
          <p:nvPr>
            <p:ph type="body" idx="1"/>
          </p:nvPr>
        </p:nvSpPr>
        <p:spPr>
          <a:xfrm>
            <a:off x="1117600" y="1447800"/>
            <a:ext cx="1101344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350787"/>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9EFFE-2D8A-4D3C-A0F6-223240E8FB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26B3-C1CE-4D58-91AF-3EEAC62695E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36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9EFFE-2D8A-4D3C-A0F6-223240E8FB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26B3-C1CE-4D58-91AF-3EEAC62695E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953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9EFFE-2D8A-4D3C-A0F6-223240E8FB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326B3-C1CE-4D58-91AF-3EEAC62695E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082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9EFFE-2D8A-4D3C-A0F6-223240E8FB2A}"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326B3-C1CE-4D58-91AF-3EEAC62695E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579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9EFFE-2D8A-4D3C-A0F6-223240E8FB2A}"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326B3-C1CE-4D58-91AF-3EEAC62695E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109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9EFFE-2D8A-4D3C-A0F6-223240E8FB2A}"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326B3-C1CE-4D58-91AF-3EEAC62695E9}" type="slidenum">
              <a:rPr lang="en-US" smtClean="0"/>
              <a:t>‹#›</a:t>
            </a:fld>
            <a:endParaRPr lang="en-US"/>
          </a:p>
        </p:txBody>
      </p:sp>
    </p:spTree>
    <p:extLst>
      <p:ext uri="{BB962C8B-B14F-4D97-AF65-F5344CB8AC3E}">
        <p14:creationId xmlns:p14="http://schemas.microsoft.com/office/powerpoint/2010/main" val="226770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E9EFFE-2D8A-4D3C-A0F6-223240E8FB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326B3-C1CE-4D58-91AF-3EEAC62695E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060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9E9EFFE-2D8A-4D3C-A0F6-223240E8FB2A}" type="datetimeFigureOut">
              <a:rPr lang="en-US" smtClean="0"/>
              <a:t>12/8/2023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D9326B3-C1CE-4D58-91AF-3EEAC62695E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385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9E9EFFE-2D8A-4D3C-A0F6-223240E8FB2A}" type="datetimeFigureOut">
              <a:rPr lang="en-US" smtClean="0"/>
              <a:t>12/8/2023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D9326B3-C1CE-4D58-91AF-3EEAC62695E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357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www.in.gov/pa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276521"/>
            <a:ext cx="7349718" cy="5438480"/>
          </a:xfrm>
          <a:prstGeom prst="rect">
            <a:avLst/>
          </a:prstGeom>
          <a:blipFill dpi="0" rotWithShape="1">
            <a:blip r:embed="rId4">
              <a:alphaModFix amt="45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dirty="0"/>
          </a:p>
        </p:txBody>
      </p:sp>
      <p:sp>
        <p:nvSpPr>
          <p:cNvPr id="2" name="Title 1"/>
          <p:cNvSpPr>
            <a:spLocks noGrp="1"/>
          </p:cNvSpPr>
          <p:nvPr>
            <p:ph type="ctrTitle"/>
          </p:nvPr>
        </p:nvSpPr>
        <p:spPr bwMode="auto">
          <a:xfrm>
            <a:off x="2209800" y="-1005347"/>
            <a:ext cx="7772400" cy="2751522"/>
          </a:xfrm>
          <a:prstGeom prst="rect">
            <a:avLst/>
          </a:prstGeom>
        </p:spPr>
        <p:txBody>
          <a:bodyPr vert="horz" wrap="square" lIns="91440" tIns="45720" rIns="91440" bIns="45720" numCol="1" rtlCol="0" anchor="ctr" anchorCtr="0" compatLnSpc="1">
            <a:prstTxWarp prst="textNoShape">
              <a:avLst/>
            </a:prstTxWarp>
            <a:spAutoFit/>
          </a:bodyPr>
          <a:lstStyle/>
          <a:p>
            <a:pPr algn="ctr"/>
            <a:br>
              <a:rPr lang="en-US" sz="4800" b="1" dirty="0">
                <a:effectLst>
                  <a:outerShdw blurRad="38100" dist="38100" dir="2700000" algn="tl">
                    <a:srgbClr val="000000">
                      <a:alpha val="43137"/>
                    </a:srgbClr>
                  </a:outerShdw>
                </a:effectLst>
                <a:latin typeface="Georgia" pitchFamily="18" charset="0"/>
              </a:rPr>
            </a:br>
            <a:br>
              <a:rPr lang="en-US" sz="4800" b="1" dirty="0">
                <a:effectLst>
                  <a:outerShdw blurRad="38100" dist="38100" dir="2700000" algn="tl">
                    <a:srgbClr val="000000">
                      <a:alpha val="43137"/>
                    </a:srgbClr>
                  </a:outerShdw>
                </a:effectLst>
                <a:latin typeface="Georgia" pitchFamily="18" charset="0"/>
              </a:rPr>
            </a:br>
            <a:r>
              <a:rPr lang="en-US" sz="4800" b="1" dirty="0">
                <a:effectLst>
                  <a:outerShdw blurRad="38100" dist="38100" dir="2700000" algn="tl">
                    <a:srgbClr val="000000">
                      <a:alpha val="43137"/>
                    </a:srgbClr>
                  </a:outerShdw>
                </a:effectLst>
                <a:latin typeface="Georgia" pitchFamily="18" charset="0"/>
              </a:rPr>
              <a:t> </a:t>
            </a:r>
            <a:r>
              <a:rPr lang="en-US" spc="1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Semibold" panose="020B0702040204020203" pitchFamily="34" charset="0"/>
              </a:rPr>
              <a:t>INDIANA PUBLIC ACCESS LAWS</a:t>
            </a:r>
            <a:br>
              <a:rPr lang="en-US" sz="4800" b="1" spc="100" dirty="0">
                <a:latin typeface="Georgia" pitchFamily="18" charset="0"/>
              </a:rPr>
            </a:br>
            <a:endParaRPr lang="en-US" sz="4800" b="1" spc="100" dirty="0">
              <a:solidFill>
                <a:schemeClr val="accent1"/>
              </a:solidFill>
              <a:latin typeface="News Gothic MT Pro"/>
            </a:endParaRPr>
          </a:p>
        </p:txBody>
      </p:sp>
      <p:sp>
        <p:nvSpPr>
          <p:cNvPr id="11" name="Rectangle 10"/>
          <p:cNvSpPr>
            <a:spLocks noChangeArrowheads="1"/>
          </p:cNvSpPr>
          <p:nvPr/>
        </p:nvSpPr>
        <p:spPr bwMode="auto">
          <a:xfrm>
            <a:off x="2874759" y="4884004"/>
            <a:ext cx="6629400" cy="830997"/>
          </a:xfrm>
          <a:prstGeom prst="rect">
            <a:avLst/>
          </a:prstGeom>
          <a:noFill/>
          <a:ln w="9525">
            <a:noFill/>
            <a:miter lim="800000"/>
            <a:headEnd/>
            <a:tailEnd/>
          </a:ln>
        </p:spPr>
        <p:txBody>
          <a:bodyPr wrap="square">
            <a:spAutoFit/>
          </a:bodyPr>
          <a:lstStyle/>
          <a:p>
            <a:pPr algn="ctr"/>
            <a:r>
              <a:rPr lang="en-US" sz="2400"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Presented by</a:t>
            </a:r>
            <a:endParaRPr lang="en-US" sz="2400" b="1" i="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2400" b="1"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Britt, Indiana Public Access Counselor</a:t>
            </a:r>
          </a:p>
        </p:txBody>
      </p:sp>
    </p:spTree>
    <p:custDataLst>
      <p:tags r:id="rId1"/>
    </p:custDataLst>
    <p:extLst>
      <p:ext uri="{BB962C8B-B14F-4D97-AF65-F5344CB8AC3E}">
        <p14:creationId xmlns:p14="http://schemas.microsoft.com/office/powerpoint/2010/main" val="31876384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AD27-2690-8E72-93CF-1B1FE31DB7AD}"/>
              </a:ext>
            </a:extLst>
          </p:cNvPr>
          <p:cNvSpPr>
            <a:spLocks noGrp="1"/>
          </p:cNvSpPr>
          <p:nvPr>
            <p:ph type="title"/>
          </p:nvPr>
        </p:nvSpPr>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Executive Session Notice</a:t>
            </a:r>
          </a:p>
        </p:txBody>
      </p:sp>
      <p:sp>
        <p:nvSpPr>
          <p:cNvPr id="3" name="Content Placeholder 2">
            <a:extLst>
              <a:ext uri="{FF2B5EF4-FFF2-40B4-BE49-F238E27FC236}">
                <a16:creationId xmlns:a16="http://schemas.microsoft.com/office/drawing/2014/main" id="{A35B38AA-742A-FB30-D1F5-02D491E507BE}"/>
              </a:ext>
            </a:extLst>
          </p:cNvPr>
          <p:cNvSpPr>
            <a:spLocks noGrp="1"/>
          </p:cNvSpPr>
          <p:nvPr>
            <p:ph idx="1"/>
          </p:nvPr>
        </p:nvSpPr>
        <p:spPr>
          <a:xfrm>
            <a:off x="3028208" y="1971094"/>
            <a:ext cx="6966857" cy="3834535"/>
          </a:xfrm>
        </p:spPr>
        <p:txBody>
          <a:bodyPr>
            <a:normAutofit fontScale="77500" lnSpcReduction="20000"/>
          </a:bodyPr>
          <a:lstStyle/>
          <a:p>
            <a:pPr marL="0" indent="0" algn="ctr">
              <a:buNone/>
            </a:pPr>
            <a:r>
              <a:rPr lang="en-US" dirty="0">
                <a:latin typeface="Cambria" panose="02040503050406030204" pitchFamily="18" charset="0"/>
                <a:ea typeface="Cambria" panose="02040503050406030204" pitchFamily="18" charset="0"/>
              </a:rPr>
              <a:t>NOTICE OF EXECUTIVE SESSION</a:t>
            </a:r>
          </a:p>
          <a:p>
            <a:pPr marL="0" indent="0" algn="ctr">
              <a:buNone/>
            </a:pPr>
            <a:r>
              <a:rPr lang="en-US" sz="2400" dirty="0">
                <a:latin typeface="Cambria" panose="02040503050406030204" pitchFamily="18" charset="0"/>
                <a:ea typeface="Cambria" panose="02040503050406030204" pitchFamily="18" charset="0"/>
              </a:rPr>
              <a:t>Pawnee Town Council Executive Session</a:t>
            </a:r>
          </a:p>
          <a:p>
            <a:pPr marL="0" indent="0" algn="ctr">
              <a:buNone/>
            </a:pPr>
            <a:r>
              <a:rPr lang="en-US" sz="2400" dirty="0">
                <a:latin typeface="Cambria" panose="02040503050406030204" pitchFamily="18" charset="0"/>
                <a:ea typeface="Cambria" panose="02040503050406030204" pitchFamily="18" charset="0"/>
              </a:rPr>
              <a:t>Tuesday, August 1, 2015</a:t>
            </a:r>
          </a:p>
          <a:p>
            <a:pPr marL="0" indent="0" algn="ctr">
              <a:buNone/>
            </a:pPr>
            <a:r>
              <a:rPr lang="en-US" sz="2400" dirty="0">
                <a:latin typeface="Cambria" panose="02040503050406030204" pitchFamily="18" charset="0"/>
                <a:ea typeface="Cambria" panose="02040503050406030204" pitchFamily="18" charset="0"/>
              </a:rPr>
              <a:t>@ 6:00pm</a:t>
            </a:r>
          </a:p>
          <a:p>
            <a:pPr marL="0" indent="0" algn="ctr">
              <a:buNone/>
            </a:pPr>
            <a:r>
              <a:rPr lang="en-US" sz="2400" dirty="0">
                <a:latin typeface="Cambria" panose="02040503050406030204" pitchFamily="18" charset="0"/>
                <a:ea typeface="Cambria" panose="02040503050406030204" pitchFamily="18" charset="0"/>
              </a:rPr>
              <a:t>City Hall, Room 104</a:t>
            </a:r>
          </a:p>
          <a:p>
            <a:pPr marL="0" indent="0" algn="ctr">
              <a:buNone/>
            </a:pPr>
            <a:r>
              <a:rPr lang="en-US" sz="2400" dirty="0">
                <a:latin typeface="Cambria" panose="02040503050406030204" pitchFamily="18" charset="0"/>
                <a:ea typeface="Cambria" panose="02040503050406030204" pitchFamily="18" charset="0"/>
              </a:rPr>
              <a:t>1414 Main Street, Pawnee Indiana </a:t>
            </a:r>
          </a:p>
          <a:p>
            <a:pPr marL="0" indent="0" algn="ctr">
              <a:buNone/>
            </a:pPr>
            <a:endParaRPr lang="en-US" dirty="0">
              <a:latin typeface="Cambria" panose="02040503050406030204" pitchFamily="18" charset="0"/>
              <a:ea typeface="Cambria" panose="02040503050406030204" pitchFamily="18" charset="0"/>
            </a:endParaRPr>
          </a:p>
          <a:p>
            <a:pPr marL="0" indent="0" algn="ctr">
              <a:buNone/>
            </a:pPr>
            <a:r>
              <a:rPr lang="en-US" sz="2000" b="1" dirty="0">
                <a:latin typeface="Cambria" panose="02040503050406030204" pitchFamily="18" charset="0"/>
                <a:ea typeface="Cambria" panose="02040503050406030204" pitchFamily="18" charset="0"/>
              </a:rPr>
              <a:t>The Council will meet to discuss job performance of an individual employee as authorized under </a:t>
            </a:r>
          </a:p>
          <a:p>
            <a:pPr marL="0" indent="0" algn="ctr">
              <a:buNone/>
            </a:pPr>
            <a:r>
              <a:rPr lang="en-US" sz="2000" b="1" dirty="0">
                <a:latin typeface="Cambria" panose="02040503050406030204" pitchFamily="18" charset="0"/>
                <a:ea typeface="Cambria" panose="02040503050406030204" pitchFamily="18" charset="0"/>
              </a:rPr>
              <a:t>IC 5-14-1.5-6.1(b)(9)</a:t>
            </a:r>
          </a:p>
        </p:txBody>
      </p:sp>
      <p:sp>
        <p:nvSpPr>
          <p:cNvPr id="4" name="Minus Sign 3">
            <a:extLst>
              <a:ext uri="{FF2B5EF4-FFF2-40B4-BE49-F238E27FC236}">
                <a16:creationId xmlns:a16="http://schemas.microsoft.com/office/drawing/2014/main" id="{1D2EBBC9-1466-3471-356A-F8D2FEABCA3A}"/>
              </a:ext>
            </a:extLst>
          </p:cNvPr>
          <p:cNvSpPr/>
          <p:nvPr/>
        </p:nvSpPr>
        <p:spPr>
          <a:xfrm rot="16200000">
            <a:off x="-3902529" y="2672441"/>
            <a:ext cx="9307287" cy="1502229"/>
          </a:xfrm>
          <a:prstGeom prst="mathMin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2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74619" y="-233919"/>
            <a:ext cx="11582400" cy="1394228"/>
          </a:xfrm>
        </p:spPr>
        <p:txBody>
          <a:bodyPr/>
          <a:lstStyle/>
          <a:p>
            <a:br>
              <a:rPr lang="en-US" sz="4000" dirty="0">
                <a:effectLst>
                  <a:outerShdw blurRad="38100" dist="38100" dir="2700000" algn="tl">
                    <a:srgbClr val="000000">
                      <a:alpha val="43137"/>
                    </a:srgbClr>
                  </a:outerShdw>
                </a:effectLst>
                <a:latin typeface="Britannic Bold" pitchFamily="34" charset="0"/>
              </a:rPr>
            </a:b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EXECUTIVE SESSIONS</a:t>
            </a:r>
          </a:p>
        </p:txBody>
      </p:sp>
      <p:sp>
        <p:nvSpPr>
          <p:cNvPr id="8195" name="Rectangle 3"/>
          <p:cNvSpPr>
            <a:spLocks noGrp="1" noChangeArrowheads="1"/>
          </p:cNvSpPr>
          <p:nvPr>
            <p:ph type="body" idx="1"/>
          </p:nvPr>
        </p:nvSpPr>
        <p:spPr>
          <a:xfrm>
            <a:off x="254000" y="1160309"/>
            <a:ext cx="6414655" cy="4313670"/>
          </a:xfrm>
        </p:spPr>
        <p:txBody>
          <a:bodyPr>
            <a:normAutofit fontScale="25000" lnSpcReduction="20000"/>
          </a:bodyPr>
          <a:lstStyle/>
          <a:p>
            <a:pPr>
              <a:lnSpc>
                <a:spcPct val="120000"/>
              </a:lnSpc>
              <a:buClr>
                <a:schemeClr val="tx1"/>
              </a:buClr>
            </a:pPr>
            <a:r>
              <a:rPr lang="en-US" sz="8000" dirty="0">
                <a:latin typeface="Franklin Gothic Demi Cond" panose="020B0706030402020204" pitchFamily="34" charset="0"/>
              </a:rPr>
              <a:t>To discuss:</a:t>
            </a:r>
          </a:p>
          <a:p>
            <a:pPr lvl="1">
              <a:lnSpc>
                <a:spcPct val="120000"/>
              </a:lnSpc>
              <a:buClr>
                <a:schemeClr val="tx1"/>
              </a:buClr>
            </a:pPr>
            <a:r>
              <a:rPr lang="en-US" sz="8000" dirty="0">
                <a:latin typeface="Franklin Gothic Demi Cond" panose="020B0706030402020204" pitchFamily="34" charset="0"/>
              </a:rPr>
              <a:t>records classified as confidential by state or federal statute</a:t>
            </a:r>
          </a:p>
          <a:p>
            <a:pPr lvl="1">
              <a:lnSpc>
                <a:spcPct val="120000"/>
              </a:lnSpc>
              <a:buClr>
                <a:schemeClr val="tx1"/>
              </a:buClr>
            </a:pPr>
            <a:r>
              <a:rPr lang="en-US" sz="8000" dirty="0">
                <a:latin typeface="Franklin Gothic Demi Cond" panose="020B0706030402020204" pitchFamily="34" charset="0"/>
              </a:rPr>
              <a:t>the alleged misconduct of an employee </a:t>
            </a:r>
          </a:p>
          <a:p>
            <a:pPr lvl="1">
              <a:lnSpc>
                <a:spcPct val="120000"/>
              </a:lnSpc>
              <a:buClr>
                <a:schemeClr val="tx1"/>
              </a:buClr>
            </a:pPr>
            <a:r>
              <a:rPr lang="en-US" sz="8000" dirty="0">
                <a:latin typeface="Franklin Gothic Demi Cond" panose="020B0706030402020204" pitchFamily="34" charset="0"/>
              </a:rPr>
              <a:t>strategy with respect to pending litigation or litigation threatened in writing</a:t>
            </a:r>
          </a:p>
          <a:p>
            <a:pPr>
              <a:lnSpc>
                <a:spcPct val="120000"/>
              </a:lnSpc>
              <a:buClr>
                <a:schemeClr val="tx1"/>
              </a:buClr>
            </a:pPr>
            <a:r>
              <a:rPr lang="en-US" sz="8000" dirty="0">
                <a:latin typeface="Franklin Gothic Demi Cond" panose="020B0706030402020204" pitchFamily="34" charset="0"/>
              </a:rPr>
              <a:t>To receive information and interview prospective employees</a:t>
            </a:r>
          </a:p>
          <a:p>
            <a:pPr>
              <a:lnSpc>
                <a:spcPct val="120000"/>
              </a:lnSpc>
              <a:buClr>
                <a:schemeClr val="tx1"/>
              </a:buClr>
            </a:pPr>
            <a:r>
              <a:rPr lang="en-US" sz="8000" dirty="0">
                <a:latin typeface="Franklin Gothic Demi Cond" panose="020B0706030402020204" pitchFamily="34" charset="0"/>
              </a:rPr>
              <a:t>Full list at Ind. Code § 5-14-1.5-6.1(b)</a:t>
            </a:r>
          </a:p>
          <a:p>
            <a:pPr>
              <a:lnSpc>
                <a:spcPct val="90000"/>
              </a:lnSpc>
              <a:buClr>
                <a:schemeClr val="tx1"/>
              </a:buClr>
            </a:pPr>
            <a:endParaRPr lang="en-US" dirty="0">
              <a:latin typeface="Goudy Old Style" panose="02020502050305020303" pitchFamily="18" charset="0"/>
            </a:endParaRPr>
          </a:p>
          <a:p>
            <a:pPr>
              <a:lnSpc>
                <a:spcPct val="90000"/>
              </a:lnSpc>
              <a:buClr>
                <a:schemeClr val="tx1"/>
              </a:buClr>
            </a:pPr>
            <a:endParaRPr lang="en-US" dirty="0">
              <a:latin typeface="Goudy Old Style" panose="02020502050305020303" pitchFamily="18" charset="0"/>
            </a:endParaRPr>
          </a:p>
          <a:p>
            <a:pPr>
              <a:lnSpc>
                <a:spcPct val="90000"/>
              </a:lnSpc>
              <a:buClr>
                <a:schemeClr val="tx1"/>
              </a:buClr>
              <a:buFontTx/>
              <a:buNone/>
            </a:pPr>
            <a:br>
              <a:rPr lang="en-US" dirty="0">
                <a:latin typeface="Goudy Old Style" panose="02020502050305020303" pitchFamily="18" charset="0"/>
              </a:rPr>
            </a:br>
            <a:endParaRPr lang="en-US" dirty="0">
              <a:latin typeface="Goudy Old Style" panose="02020502050305020303" pitchFamily="18" charset="0"/>
            </a:endParaRPr>
          </a:p>
        </p:txBody>
      </p:sp>
      <p:pic>
        <p:nvPicPr>
          <p:cNvPr id="3074" name="Picture 2" descr="What is an &quot;Executive Session&quot;? - Bobby Warren for Mayor of Jersey Village">
            <a:extLst>
              <a:ext uri="{FF2B5EF4-FFF2-40B4-BE49-F238E27FC236}">
                <a16:creationId xmlns:a16="http://schemas.microsoft.com/office/drawing/2014/main" id="{98EC4F8F-AC13-4D0D-9E5D-8E888079E7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8757" y="1798251"/>
            <a:ext cx="5448300" cy="3037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912228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 calcmode="lin" valueType="num">
                                      <p:cBhvr additive="base">
                                        <p:cTn id="1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additive="base">
                                        <p:cTn id="2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4" end="4"/>
                                            </p:txEl>
                                          </p:spTgt>
                                        </p:tgtEl>
                                        <p:attrNameLst>
                                          <p:attrName>style.visibility</p:attrName>
                                        </p:attrNameLst>
                                      </p:cBhvr>
                                      <p:to>
                                        <p:strVal val="visible"/>
                                      </p:to>
                                    </p:set>
                                    <p:anim calcmode="lin" valueType="num">
                                      <p:cBhvr additive="base">
                                        <p:cTn id="2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5" end="5"/>
                                            </p:txEl>
                                          </p:spTgt>
                                        </p:tgtEl>
                                        <p:attrNameLst>
                                          <p:attrName>style.visibility</p:attrName>
                                        </p:attrNameLst>
                                      </p:cBhvr>
                                      <p:to>
                                        <p:strVal val="visible"/>
                                      </p:to>
                                    </p:set>
                                    <p:anim calcmode="lin" valueType="num">
                                      <p:cBhvr additive="base">
                                        <p:cTn id="33"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 calcmode="lin" valueType="num">
                                      <p:cBhvr additive="base">
                                        <p:cTn id="37"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E0F4-6768-7E15-9B74-E4E510FB20D9}"/>
              </a:ext>
            </a:extLst>
          </p:cNvPr>
          <p:cNvSpPr>
            <a:spLocks noGrp="1"/>
          </p:cNvSpPr>
          <p:nvPr>
            <p:ph type="title"/>
          </p:nvPr>
        </p:nvSpPr>
        <p:spPr>
          <a:xfrm>
            <a:off x="3223490" y="214999"/>
            <a:ext cx="6237515" cy="854075"/>
          </a:xfrm>
        </p:spPr>
        <p:txBody>
          <a:bodyPr>
            <a:norm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Virtual meetings</a:t>
            </a:r>
          </a:p>
        </p:txBody>
      </p:sp>
      <p:sp>
        <p:nvSpPr>
          <p:cNvPr id="3" name="Content Placeholder 2">
            <a:extLst>
              <a:ext uri="{FF2B5EF4-FFF2-40B4-BE49-F238E27FC236}">
                <a16:creationId xmlns:a16="http://schemas.microsoft.com/office/drawing/2014/main" id="{4B7A601B-C9D3-59A4-26D8-FC6197F86035}"/>
              </a:ext>
            </a:extLst>
          </p:cNvPr>
          <p:cNvSpPr>
            <a:spLocks noGrp="1"/>
          </p:cNvSpPr>
          <p:nvPr>
            <p:ph idx="1"/>
          </p:nvPr>
        </p:nvSpPr>
        <p:spPr>
          <a:xfrm>
            <a:off x="6342247" y="2042891"/>
            <a:ext cx="5341341" cy="3600528"/>
          </a:xfrm>
        </p:spPr>
        <p:txBody>
          <a:bodyPr>
            <a:normAutofit fontScale="70000" lnSpcReduction="20000"/>
          </a:bodyPr>
          <a:lstStyle/>
          <a:p>
            <a:pPr algn="just"/>
            <a:r>
              <a:rPr lang="en-US" sz="2400" dirty="0">
                <a:latin typeface="Cambria" panose="02040503050406030204" pitchFamily="18" charset="0"/>
                <a:ea typeface="Cambria" panose="02040503050406030204" pitchFamily="18" charset="0"/>
              </a:rPr>
              <a:t>When a public health emergency is in effect, Ind. Code § 5-14-1.5-3.7 applies.</a:t>
            </a:r>
          </a:p>
          <a:p>
            <a:pPr lvl="1" algn="just"/>
            <a:r>
              <a:rPr lang="en-US" sz="2000" dirty="0">
                <a:latin typeface="Cambria" panose="02040503050406030204" pitchFamily="18" charset="0"/>
                <a:ea typeface="Cambria" panose="02040503050406030204" pitchFamily="18" charset="0"/>
              </a:rPr>
              <a:t>Completely virtual meetings are allowed IF there is a roll call.</a:t>
            </a:r>
          </a:p>
          <a:p>
            <a:pPr algn="just"/>
            <a:r>
              <a:rPr lang="en-US" sz="2400" dirty="0">
                <a:latin typeface="Cambria" panose="02040503050406030204" pitchFamily="18" charset="0"/>
                <a:ea typeface="Cambria" panose="02040503050406030204" pitchFamily="18" charset="0"/>
              </a:rPr>
              <a:t>If no PHE exists, Ind. Code § 5-14-1.5-3.6 applies to state and regional governing bodies and charter schools. </a:t>
            </a:r>
          </a:p>
          <a:p>
            <a:pPr lvl="1" algn="just"/>
            <a:r>
              <a:rPr lang="en-US" sz="2000" dirty="0">
                <a:latin typeface="Cambria" panose="02040503050406030204" pitchFamily="18" charset="0"/>
                <a:ea typeface="Cambria" panose="02040503050406030204" pitchFamily="18" charset="0"/>
              </a:rPr>
              <a:t>This is unchanged from pre-pandemic statutes.</a:t>
            </a:r>
          </a:p>
          <a:p>
            <a:pPr lvl="1" algn="just"/>
            <a:r>
              <a:rPr lang="en-US" sz="2000" dirty="0">
                <a:latin typeface="Cambria" panose="02040503050406030204" pitchFamily="18" charset="0"/>
                <a:ea typeface="Cambria" panose="02040503050406030204" pitchFamily="18" charset="0"/>
              </a:rPr>
              <a:t>Remote participation is allowed </a:t>
            </a:r>
            <a:r>
              <a:rPr lang="en-US" sz="2000">
                <a:latin typeface="Cambria" panose="02040503050406030204" pitchFamily="18" charset="0"/>
                <a:ea typeface="Cambria" panose="02040503050406030204" pitchFamily="18" charset="0"/>
              </a:rPr>
              <a:t>IF greater of: 2 members OR 1/3 </a:t>
            </a:r>
            <a:r>
              <a:rPr lang="en-US" sz="2000" dirty="0">
                <a:latin typeface="Cambria" panose="02040503050406030204" pitchFamily="18" charset="0"/>
                <a:ea typeface="Cambria" panose="02040503050406030204" pitchFamily="18" charset="0"/>
              </a:rPr>
              <a:t>of membership is present. </a:t>
            </a:r>
          </a:p>
          <a:p>
            <a:pPr algn="just"/>
            <a:r>
              <a:rPr lang="en-US" sz="2400" dirty="0">
                <a:latin typeface="Cambria" panose="02040503050406030204" pitchFamily="18" charset="0"/>
                <a:ea typeface="Cambria" panose="02040503050406030204" pitchFamily="18" charset="0"/>
              </a:rPr>
              <a:t>Boards should craft polices to internally regulate procedures for remote participation. </a:t>
            </a:r>
          </a:p>
        </p:txBody>
      </p:sp>
      <p:pic>
        <p:nvPicPr>
          <p:cNvPr id="4" name="Picture 3">
            <a:extLst>
              <a:ext uri="{FF2B5EF4-FFF2-40B4-BE49-F238E27FC236}">
                <a16:creationId xmlns:a16="http://schemas.microsoft.com/office/drawing/2014/main" id="{E16465C6-DAC2-35AD-A84F-DB6FE8083A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734" y="2383412"/>
            <a:ext cx="4769482" cy="2826465"/>
          </a:xfrm>
          <a:prstGeom prst="rect">
            <a:avLst/>
          </a:prstGeom>
          <a:ln w="127000" cap="sq" cmpd="sng">
            <a:solidFill>
              <a:schemeClr val="tx1"/>
            </a:solidFill>
          </a:ln>
          <a:effectLst>
            <a:softEdge rad="0"/>
          </a:effectLst>
        </p:spPr>
      </p:pic>
    </p:spTree>
    <p:extLst>
      <p:ext uri="{BB962C8B-B14F-4D97-AF65-F5344CB8AC3E}">
        <p14:creationId xmlns:p14="http://schemas.microsoft.com/office/powerpoint/2010/main" val="14723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der-Neutral Language Reduces Bias Towards Men: Study | Allure">
            <a:extLst>
              <a:ext uri="{FF2B5EF4-FFF2-40B4-BE49-F238E27FC236}">
                <a16:creationId xmlns:a16="http://schemas.microsoft.com/office/drawing/2014/main" id="{9C294106-953A-491B-80BC-CFD4399E56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6400" y="2548102"/>
            <a:ext cx="4521200" cy="3390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461819" y="304801"/>
            <a:ext cx="12192000" cy="840230"/>
          </a:xfrm>
        </p:spPr>
        <p:txBody>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MISCELLANEOUS CONSIDERATIONS</a:t>
            </a:r>
          </a:p>
        </p:txBody>
      </p:sp>
      <p:sp>
        <p:nvSpPr>
          <p:cNvPr id="5123" name="Rectangle 3"/>
          <p:cNvSpPr>
            <a:spLocks noGrp="1" noChangeArrowheads="1"/>
          </p:cNvSpPr>
          <p:nvPr>
            <p:ph type="body" idx="1"/>
          </p:nvPr>
        </p:nvSpPr>
        <p:spPr>
          <a:xfrm>
            <a:off x="117763" y="1562100"/>
            <a:ext cx="8260080" cy="3733800"/>
          </a:xfrm>
          <a:solidFill>
            <a:schemeClr val="bg2">
              <a:alpha val="30000"/>
            </a:schemeClr>
          </a:solidFill>
          <a:effectLst>
            <a:softEdge rad="558800"/>
          </a:effectLst>
        </p:spPr>
        <p:txBody>
          <a:bodyPr>
            <a:normAutofit fontScale="92500" lnSpcReduction="20000"/>
          </a:bodyPr>
          <a:lstStyle/>
          <a:p>
            <a:pPr marL="726948" indent="-342900">
              <a:spcBef>
                <a:spcPts val="0"/>
              </a:spcBef>
            </a:pPr>
            <a:r>
              <a:rPr lang="en-US" sz="2400" dirty="0">
                <a:latin typeface="Franklin Gothic Medium Cond" panose="020B0606030402020204" pitchFamily="34" charset="0"/>
              </a:rPr>
              <a:t>No right to speak under ODL unless some other statute requires it (i.e. public hearings, schools – including )</a:t>
            </a:r>
          </a:p>
          <a:p>
            <a:pPr indent="0">
              <a:spcBef>
                <a:spcPts val="0"/>
              </a:spcBef>
              <a:buNone/>
            </a:pPr>
            <a:endParaRPr lang="en-US" sz="2400" dirty="0">
              <a:latin typeface="Franklin Gothic Medium Cond" panose="020B0606030402020204" pitchFamily="34" charset="0"/>
            </a:endParaRPr>
          </a:p>
          <a:p>
            <a:pPr marL="726948" indent="-342900">
              <a:spcBef>
                <a:spcPts val="0"/>
              </a:spcBef>
            </a:pPr>
            <a:r>
              <a:rPr lang="en-US" sz="2400" dirty="0">
                <a:latin typeface="Franklin Gothic Medium Cond" panose="020B0606030402020204" pitchFamily="34" charset="0"/>
              </a:rPr>
              <a:t>No right to participate by public</a:t>
            </a:r>
          </a:p>
          <a:p>
            <a:pPr marL="726948" indent="-342900">
              <a:spcBef>
                <a:spcPts val="0"/>
              </a:spcBef>
            </a:pPr>
            <a:endParaRPr lang="en-US" sz="2400" dirty="0">
              <a:latin typeface="Franklin Gothic Medium Cond" panose="020B0606030402020204" pitchFamily="34" charset="0"/>
            </a:endParaRPr>
          </a:p>
          <a:p>
            <a:pPr marL="726948" indent="-342900">
              <a:spcBef>
                <a:spcPts val="0"/>
              </a:spcBef>
            </a:pPr>
            <a:r>
              <a:rPr lang="en-US" sz="2400" dirty="0">
                <a:latin typeface="Franklin Gothic Medium Cond" panose="020B0606030402020204" pitchFamily="34" charset="0"/>
              </a:rPr>
              <a:t>Minutes/Memoranda (Draft copies)</a:t>
            </a:r>
          </a:p>
          <a:p>
            <a:pPr marL="726948" indent="-342900">
              <a:spcBef>
                <a:spcPts val="0"/>
              </a:spcBef>
            </a:pPr>
            <a:endParaRPr lang="en-US" sz="2400" dirty="0">
              <a:latin typeface="Franklin Gothic Medium Cond" panose="020B0606030402020204" pitchFamily="34" charset="0"/>
            </a:endParaRPr>
          </a:p>
          <a:p>
            <a:pPr marL="726948" indent="-342900">
              <a:spcBef>
                <a:spcPts val="0"/>
              </a:spcBef>
            </a:pPr>
            <a:r>
              <a:rPr lang="en-US" sz="2400" dirty="0">
                <a:latin typeface="Franklin Gothic Medium Cond" panose="020B0606030402020204" pitchFamily="34" charset="0"/>
              </a:rPr>
              <a:t>Electronic Meetings</a:t>
            </a:r>
          </a:p>
          <a:p>
            <a:pPr marL="726948" indent="-342900">
              <a:spcBef>
                <a:spcPts val="0"/>
              </a:spcBef>
            </a:pPr>
            <a:endParaRPr lang="en-US" sz="2400" dirty="0">
              <a:latin typeface="Franklin Gothic Medium Cond" panose="020B0606030402020204" pitchFamily="34" charset="0"/>
            </a:endParaRPr>
          </a:p>
          <a:p>
            <a:pPr marL="726948" indent="-342900">
              <a:spcBef>
                <a:spcPts val="0"/>
              </a:spcBef>
            </a:pPr>
            <a:r>
              <a:rPr lang="en-US" sz="2400" dirty="0">
                <a:latin typeface="Franklin Gothic Medium Cond" panose="020B0606030402020204" pitchFamily="34" charset="0"/>
              </a:rPr>
              <a:t>No secret ballots when voting</a:t>
            </a:r>
          </a:p>
          <a:p>
            <a:pPr>
              <a:buClrTx/>
            </a:pPr>
            <a:endParaRPr lang="en-US" dirty="0">
              <a:latin typeface="News Gothic MT Pro"/>
            </a:endParaRPr>
          </a:p>
        </p:txBody>
      </p:sp>
    </p:spTree>
    <p:custDataLst>
      <p:tags r:id="rId1"/>
    </p:custDataLst>
    <p:extLst>
      <p:ext uri="{BB962C8B-B14F-4D97-AF65-F5344CB8AC3E}">
        <p14:creationId xmlns:p14="http://schemas.microsoft.com/office/powerpoint/2010/main" val="23405888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bg/>
                                          </p:spTgt>
                                        </p:tgtEl>
                                        <p:attrNameLst>
                                          <p:attrName>style.visibility</p:attrName>
                                        </p:attrNameLst>
                                      </p:cBhvr>
                                      <p:to>
                                        <p:strVal val="visible"/>
                                      </p:to>
                                    </p:set>
                                    <p:anim calcmode="lin" valueType="num">
                                      <p:cBhvr additive="base">
                                        <p:cTn id="13"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 calcmode="lin" valueType="num">
                                      <p:cBhvr additive="base">
                                        <p:cTn id="1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additive="base">
                                        <p:cTn id="21"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 calcmode="lin" valueType="num">
                                      <p:cBhvr additive="base">
                                        <p:cTn id="2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 calcmode="lin" valueType="num">
                                      <p:cBhvr additive="base">
                                        <p:cTn id="33"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F7C0-BEA6-3FB0-2E3B-6214F6B99B6D}"/>
              </a:ext>
            </a:extLst>
          </p:cNvPr>
          <p:cNvSpPr>
            <a:spLocks noGrp="1"/>
          </p:cNvSpPr>
          <p:nvPr>
            <p:ph type="title"/>
          </p:nvPr>
        </p:nvSpPr>
        <p:spPr>
          <a:xfrm>
            <a:off x="1694577" y="363513"/>
            <a:ext cx="9160778" cy="1672499"/>
          </a:xfrm>
        </p:spPr>
        <p:txBody>
          <a:bodyPr>
            <a:no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Access to public records</a:t>
            </a:r>
          </a:p>
        </p:txBody>
      </p:sp>
      <p:sp>
        <p:nvSpPr>
          <p:cNvPr id="3" name="Content Placeholder 2">
            <a:extLst>
              <a:ext uri="{FF2B5EF4-FFF2-40B4-BE49-F238E27FC236}">
                <a16:creationId xmlns:a16="http://schemas.microsoft.com/office/drawing/2014/main" id="{14E5C588-6D8D-7CFD-15D5-C24A268B40CA}"/>
              </a:ext>
            </a:extLst>
          </p:cNvPr>
          <p:cNvSpPr>
            <a:spLocks noGrp="1"/>
          </p:cNvSpPr>
          <p:nvPr>
            <p:ph idx="1"/>
          </p:nvPr>
        </p:nvSpPr>
        <p:spPr>
          <a:xfrm>
            <a:off x="6600265" y="2413645"/>
            <a:ext cx="4753534" cy="3694734"/>
          </a:xfrm>
        </p:spPr>
        <p:txBody>
          <a:bodyPr>
            <a:normAutofit fontScale="92500" lnSpcReduction="10000"/>
          </a:bodyPr>
          <a:lstStyle/>
          <a:p>
            <a:pPr marL="0" indent="0">
              <a:buNone/>
            </a:pPr>
            <a:r>
              <a:rPr lang="en-US" sz="1900" dirty="0">
                <a:latin typeface="Cambria" panose="02040503050406030204" pitchFamily="18" charset="0"/>
                <a:ea typeface="Cambria" panose="02040503050406030204" pitchFamily="18" charset="0"/>
              </a:rPr>
              <a:t>“Public record” means any writing, paper, report, study, map, photograph, book, card, tape recording or other material that is created, received, retained, maintained, or filed by or with a public agency and which is generated on paper, paper substitutes, photographic media, chemically based media, magnetic or machine-readable media, electronically stored data or any other material, regardless of form or characteristics. </a:t>
            </a:r>
          </a:p>
          <a:p>
            <a:pPr marL="0" indent="0">
              <a:buNone/>
            </a:pPr>
            <a:r>
              <a:rPr lang="en-US" sz="1900" dirty="0">
                <a:latin typeface="Cambria" panose="02040503050406030204" pitchFamily="18" charset="0"/>
                <a:ea typeface="Cambria" panose="02040503050406030204" pitchFamily="18" charset="0"/>
              </a:rPr>
              <a:t>	Indiana Code § 5-14-3-2 (n)</a:t>
            </a:r>
          </a:p>
        </p:txBody>
      </p:sp>
      <p:pic>
        <p:nvPicPr>
          <p:cNvPr id="6" name="Picture 5" descr="A stack of files with papers&#10;&#10;Description automatically generated">
            <a:extLst>
              <a:ext uri="{FF2B5EF4-FFF2-40B4-BE49-F238E27FC236}">
                <a16:creationId xmlns:a16="http://schemas.microsoft.com/office/drawing/2014/main" id="{5EC557BD-DA60-FFD6-CD57-358CC683E4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7300" y="2413645"/>
            <a:ext cx="3006061" cy="3339639"/>
          </a:xfrm>
          <a:prstGeom prst="rect">
            <a:avLst/>
          </a:prstGeom>
          <a:ln>
            <a:solidFill>
              <a:schemeClr val="tx1"/>
            </a:solidFill>
          </a:ln>
        </p:spPr>
      </p:pic>
    </p:spTree>
    <p:extLst>
      <p:ext uri="{BB962C8B-B14F-4D97-AF65-F5344CB8AC3E}">
        <p14:creationId xmlns:p14="http://schemas.microsoft.com/office/powerpoint/2010/main" val="106513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129E-8858-E7C4-CAB4-74C1A8F8EC3E}"/>
              </a:ext>
            </a:extLst>
          </p:cNvPr>
          <p:cNvSpPr>
            <a:spLocks noGrp="1"/>
          </p:cNvSpPr>
          <p:nvPr>
            <p:ph type="title"/>
          </p:nvPr>
        </p:nvSpPr>
        <p:spPr>
          <a:xfrm>
            <a:off x="842964" y="182859"/>
            <a:ext cx="10515600" cy="1325563"/>
          </a:xfrm>
        </p:spPr>
        <p:txBody>
          <a:bodyPr>
            <a:norm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Reasonable period of time</a:t>
            </a:r>
          </a:p>
        </p:txBody>
      </p:sp>
      <p:sp>
        <p:nvSpPr>
          <p:cNvPr id="5" name="Text Placeholder 4">
            <a:extLst>
              <a:ext uri="{FF2B5EF4-FFF2-40B4-BE49-F238E27FC236}">
                <a16:creationId xmlns:a16="http://schemas.microsoft.com/office/drawing/2014/main" id="{ED276B23-C588-C287-A20A-68C30E16A9DB}"/>
              </a:ext>
            </a:extLst>
          </p:cNvPr>
          <p:cNvSpPr>
            <a:spLocks noGrp="1"/>
          </p:cNvSpPr>
          <p:nvPr>
            <p:ph type="body" idx="1"/>
          </p:nvPr>
        </p:nvSpPr>
        <p:spPr>
          <a:xfrm>
            <a:off x="833436" y="1018381"/>
            <a:ext cx="10518776" cy="823912"/>
          </a:xfrm>
        </p:spPr>
        <p:txBody>
          <a:bodyPr/>
          <a:lstStyle/>
          <a:p>
            <a:r>
              <a:rPr lang="en-US" dirty="0">
                <a:latin typeface="Cambria" panose="02040503050406030204" pitchFamily="18" charset="0"/>
                <a:ea typeface="Cambria" panose="02040503050406030204" pitchFamily="18" charset="0"/>
              </a:rPr>
              <a:t>All records must be provided within a ‘reasonable period of time’ after the request is received.</a:t>
            </a:r>
          </a:p>
        </p:txBody>
      </p:sp>
      <p:sp>
        <p:nvSpPr>
          <p:cNvPr id="6" name="Content Placeholder 5">
            <a:extLst>
              <a:ext uri="{FF2B5EF4-FFF2-40B4-BE49-F238E27FC236}">
                <a16:creationId xmlns:a16="http://schemas.microsoft.com/office/drawing/2014/main" id="{A0367924-4CB6-4B0E-CCFA-5358A3B8B8D6}"/>
              </a:ext>
            </a:extLst>
          </p:cNvPr>
          <p:cNvSpPr>
            <a:spLocks noGrp="1"/>
          </p:cNvSpPr>
          <p:nvPr>
            <p:ph sz="half" idx="2"/>
          </p:nvPr>
        </p:nvSpPr>
        <p:spPr>
          <a:xfrm>
            <a:off x="833436" y="2034020"/>
            <a:ext cx="10168845" cy="4244068"/>
          </a:xfrm>
        </p:spPr>
        <p:txBody>
          <a:bodyPr/>
          <a:lstStyle/>
          <a:p>
            <a:r>
              <a:rPr lang="en-US" dirty="0">
                <a:latin typeface="Cambria" panose="02040503050406030204" pitchFamily="18" charset="0"/>
                <a:ea typeface="Cambria" panose="02040503050406030204" pitchFamily="18" charset="0"/>
              </a:rPr>
              <a:t>Facts considered:</a:t>
            </a:r>
          </a:p>
          <a:p>
            <a:pPr lvl="1"/>
            <a:r>
              <a:rPr lang="en-US" dirty="0">
                <a:latin typeface="Cambria" panose="02040503050406030204" pitchFamily="18" charset="0"/>
                <a:ea typeface="Cambria" panose="02040503050406030204" pitchFamily="18" charset="0"/>
              </a:rPr>
              <a:t>How broad is the request?</a:t>
            </a:r>
          </a:p>
          <a:p>
            <a:pPr lvl="1"/>
            <a:r>
              <a:rPr lang="en-US" dirty="0">
                <a:latin typeface="Cambria" panose="02040503050406030204" pitchFamily="18" charset="0"/>
                <a:ea typeface="Cambria" panose="02040503050406030204" pitchFamily="18" charset="0"/>
              </a:rPr>
              <a:t>Where are the records located?</a:t>
            </a:r>
          </a:p>
          <a:p>
            <a:pPr lvl="1"/>
            <a:r>
              <a:rPr lang="en-US" dirty="0">
                <a:latin typeface="Cambria" panose="02040503050406030204" pitchFamily="18" charset="0"/>
                <a:ea typeface="Cambria" panose="02040503050406030204" pitchFamily="18" charset="0"/>
              </a:rPr>
              <a:t>How much redaction is necessary?</a:t>
            </a:r>
          </a:p>
          <a:p>
            <a:pPr lvl="1"/>
            <a:r>
              <a:rPr lang="en-US" dirty="0">
                <a:latin typeface="Cambria" panose="02040503050406030204" pitchFamily="18" charset="0"/>
                <a:ea typeface="Cambria" panose="02040503050406030204" pitchFamily="18" charset="0"/>
              </a:rPr>
              <a:t>Busy time at the agency?</a:t>
            </a:r>
          </a:p>
          <a:p>
            <a:pPr lvl="1"/>
            <a:r>
              <a:rPr lang="en-US" dirty="0">
                <a:latin typeface="Cambria" panose="02040503050406030204" pitchFamily="18" charset="0"/>
                <a:ea typeface="Cambria" panose="02040503050406030204" pitchFamily="18" charset="0"/>
              </a:rPr>
              <a:t>Common sense factors?</a:t>
            </a:r>
          </a:p>
          <a:p>
            <a:r>
              <a:rPr lang="en-US" dirty="0">
                <a:latin typeface="Cambria" panose="02040503050406030204" pitchFamily="18" charset="0"/>
                <a:ea typeface="Cambria" panose="02040503050406030204" pitchFamily="18" charset="0"/>
              </a:rPr>
              <a:t>What I like to see:</a:t>
            </a:r>
          </a:p>
          <a:p>
            <a:pPr lvl="1"/>
            <a:r>
              <a:rPr lang="en-US" dirty="0">
                <a:latin typeface="Cambria" panose="02040503050406030204" pitchFamily="18" charset="0"/>
                <a:ea typeface="Cambria" panose="02040503050406030204" pitchFamily="18" charset="0"/>
              </a:rPr>
              <a:t>Communication – Status Updates, Timeline</a:t>
            </a:r>
          </a:p>
          <a:p>
            <a:pPr lvl="1"/>
            <a:r>
              <a:rPr lang="en-US" dirty="0">
                <a:latin typeface="Cambria" panose="02040503050406030204" pitchFamily="18" charset="0"/>
                <a:ea typeface="Cambria" panose="02040503050406030204" pitchFamily="18" charset="0"/>
              </a:rPr>
              <a:t>Piecemeal disclosures</a:t>
            </a:r>
          </a:p>
        </p:txBody>
      </p:sp>
      <p:pic>
        <p:nvPicPr>
          <p:cNvPr id="1026" name="Picture 2" descr="Digital Time Clocks: Revolutionizing Employee Management">
            <a:extLst>
              <a:ext uri="{FF2B5EF4-FFF2-40B4-BE49-F238E27FC236}">
                <a16:creationId xmlns:a16="http://schemas.microsoft.com/office/drawing/2014/main" id="{3BD6AC44-D39B-A590-FF54-4750CDF070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3196" y="2556216"/>
            <a:ext cx="4865615" cy="2629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8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0F7D-1D62-8C96-B803-ADCCD483DFFA}"/>
              </a:ext>
            </a:extLst>
          </p:cNvPr>
          <p:cNvSpPr>
            <a:spLocks noGrp="1"/>
          </p:cNvSpPr>
          <p:nvPr>
            <p:ph type="title"/>
          </p:nvPr>
        </p:nvSpPr>
        <p:spPr>
          <a:xfrm>
            <a:off x="1109325" y="240145"/>
            <a:ext cx="6463301" cy="1322888"/>
          </a:xfrm>
        </p:spPr>
        <p:txBody>
          <a:bodyPr>
            <a:no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Reasonable particularity</a:t>
            </a:r>
          </a:p>
        </p:txBody>
      </p:sp>
      <p:sp>
        <p:nvSpPr>
          <p:cNvPr id="3" name="Content Placeholder 2">
            <a:extLst>
              <a:ext uri="{FF2B5EF4-FFF2-40B4-BE49-F238E27FC236}">
                <a16:creationId xmlns:a16="http://schemas.microsoft.com/office/drawing/2014/main" id="{C9764CEB-D0A7-E65A-4175-9056C748F4BD}"/>
              </a:ext>
            </a:extLst>
          </p:cNvPr>
          <p:cNvSpPr>
            <a:spLocks noGrp="1"/>
          </p:cNvSpPr>
          <p:nvPr>
            <p:ph idx="1"/>
          </p:nvPr>
        </p:nvSpPr>
        <p:spPr>
          <a:xfrm>
            <a:off x="998811" y="2091513"/>
            <a:ext cx="6463301" cy="3361125"/>
          </a:xfrm>
        </p:spPr>
        <p:txBody>
          <a:bodyPr>
            <a:normAutofit fontScale="70000" lnSpcReduction="20000"/>
          </a:bodyPr>
          <a:lstStyle/>
          <a:p>
            <a:r>
              <a:rPr lang="en-US" sz="2400" dirty="0">
                <a:latin typeface="Cambria" panose="02040503050406030204" pitchFamily="18" charset="0"/>
                <a:ea typeface="Cambria" panose="02040503050406030204" pitchFamily="18" charset="0"/>
              </a:rPr>
              <a:t>A request from the public must be reasonably particular – a subjective standard</a:t>
            </a:r>
          </a:p>
          <a:p>
            <a:pPr marL="0" indent="0">
              <a:buNone/>
            </a:pP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Two conflicting cases</a:t>
            </a:r>
          </a:p>
          <a:p>
            <a:pPr lvl="1"/>
            <a:r>
              <a:rPr lang="en-US" dirty="0">
                <a:latin typeface="Cambria" panose="02040503050406030204" pitchFamily="18" charset="0"/>
                <a:ea typeface="Cambria" panose="02040503050406030204" pitchFamily="18" charset="0"/>
              </a:rPr>
              <a:t>Can you find it?</a:t>
            </a:r>
          </a:p>
          <a:p>
            <a:pPr lvl="1"/>
            <a:r>
              <a:rPr lang="en-US" dirty="0">
                <a:latin typeface="Cambria" panose="02040503050406030204" pitchFamily="18" charset="0"/>
                <a:ea typeface="Cambria" panose="02040503050406030204" pitchFamily="18" charset="0"/>
              </a:rPr>
              <a:t>Are there objective elements in the query?</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What I like to see:</a:t>
            </a:r>
          </a:p>
          <a:p>
            <a:pPr lvl="1"/>
            <a:r>
              <a:rPr lang="en-US" dirty="0">
                <a:latin typeface="Cambria" panose="02040503050406030204" pitchFamily="18" charset="0"/>
                <a:ea typeface="Cambria" panose="02040503050406030204" pitchFamily="18" charset="0"/>
              </a:rPr>
              <a:t>No blank denial</a:t>
            </a:r>
          </a:p>
          <a:p>
            <a:pPr lvl="1"/>
            <a:r>
              <a:rPr lang="en-US" dirty="0">
                <a:latin typeface="Cambria" panose="02040503050406030204" pitchFamily="18" charset="0"/>
                <a:ea typeface="Cambria" panose="02040503050406030204" pitchFamily="18" charset="0"/>
              </a:rPr>
              <a:t>Cooperate to narrow request</a:t>
            </a:r>
          </a:p>
        </p:txBody>
      </p:sp>
      <p:pic>
        <p:nvPicPr>
          <p:cNvPr id="4" name="Picture 3" descr="A blue and yellow logo&#10;&#10;Description automatically generated">
            <a:extLst>
              <a:ext uri="{FF2B5EF4-FFF2-40B4-BE49-F238E27FC236}">
                <a16:creationId xmlns:a16="http://schemas.microsoft.com/office/drawing/2014/main" id="{D0199C98-0F55-95F3-E179-DE81AC37E2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35605" y="2405298"/>
            <a:ext cx="2960000" cy="2733553"/>
          </a:xfrm>
          <a:prstGeom prst="rect">
            <a:avLst/>
          </a:prstGeom>
          <a:ln>
            <a:solidFill>
              <a:schemeClr val="tx1"/>
            </a:solidFill>
          </a:ln>
        </p:spPr>
      </p:pic>
    </p:spTree>
    <p:extLst>
      <p:ext uri="{BB962C8B-B14F-4D97-AF65-F5344CB8AC3E}">
        <p14:creationId xmlns:p14="http://schemas.microsoft.com/office/powerpoint/2010/main" val="11438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7134-EE1B-5FA2-9E88-044CA1AEB717}"/>
              </a:ext>
            </a:extLst>
          </p:cNvPr>
          <p:cNvSpPr>
            <a:spLocks noGrp="1"/>
          </p:cNvSpPr>
          <p:nvPr>
            <p:ph type="title"/>
          </p:nvPr>
        </p:nvSpPr>
        <p:spPr>
          <a:xfrm>
            <a:off x="418617" y="248167"/>
            <a:ext cx="11600121" cy="1074256"/>
          </a:xfrm>
          <a:solidFill>
            <a:schemeClr val="bg2">
              <a:lumMod val="90000"/>
            </a:schemeClr>
          </a:solidFill>
        </p:spPr>
        <p:txBody>
          <a:bodyPr>
            <a:normAutofit fontScale="90000"/>
          </a:bodyPr>
          <a:lstStyle/>
          <a:p>
            <a:r>
              <a:rPr lang="en-US"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Three categories of public records</a:t>
            </a:r>
          </a:p>
        </p:txBody>
      </p:sp>
      <p:pic>
        <p:nvPicPr>
          <p:cNvPr id="7170" name="Picture 2" descr="HD wallpaper: The Good The Bad and The Ugly wallpaper, Clint Eastwood, The  Good, the Bad and the Ugly | Wallpaper Flare">
            <a:extLst>
              <a:ext uri="{FF2B5EF4-FFF2-40B4-BE49-F238E27FC236}">
                <a16:creationId xmlns:a16="http://schemas.microsoft.com/office/drawing/2014/main" id="{CAB3CF30-959E-B0F6-CB9C-053C1E8823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5080" y="2009832"/>
            <a:ext cx="8683437" cy="386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14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ddyup cowboy: 8 places to embrace Arizona's Old West">
            <a:extLst>
              <a:ext uri="{FF2B5EF4-FFF2-40B4-BE49-F238E27FC236}">
                <a16:creationId xmlns:a16="http://schemas.microsoft.com/office/drawing/2014/main" id="{1EC93E01-497E-FF3C-9D95-1A8692576BA1}"/>
              </a:ext>
            </a:extLst>
          </p:cNvPr>
          <p:cNvPicPr>
            <a:picLocks noChangeAspect="1" noChangeArrowheads="1"/>
          </p:cNvPicPr>
          <p:nvPr/>
        </p:nvPicPr>
        <p:blipFill>
          <a:blip r:embed="rId2" cstate="email">
            <a:alphaModFix amt="3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5400" y="0"/>
            <a:ext cx="1214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969FB7-43E5-AD55-B808-8656B944BAFA}"/>
              </a:ext>
            </a:extLst>
          </p:cNvPr>
          <p:cNvSpPr>
            <a:spLocks noGrp="1"/>
          </p:cNvSpPr>
          <p:nvPr>
            <p:ph type="title"/>
          </p:nvPr>
        </p:nvSpPr>
        <p:spPr>
          <a:xfrm>
            <a:off x="315507" y="205006"/>
            <a:ext cx="11719475" cy="1049235"/>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good – </a:t>
            </a:r>
            <a:b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disclosable records</a:t>
            </a:r>
          </a:p>
        </p:txBody>
      </p:sp>
      <p:sp>
        <p:nvSpPr>
          <p:cNvPr id="3" name="Content Placeholder 2">
            <a:extLst>
              <a:ext uri="{FF2B5EF4-FFF2-40B4-BE49-F238E27FC236}">
                <a16:creationId xmlns:a16="http://schemas.microsoft.com/office/drawing/2014/main" id="{52E43A9F-2449-ACE8-5643-608C4C5F92DE}"/>
              </a:ext>
            </a:extLst>
          </p:cNvPr>
          <p:cNvSpPr>
            <a:spLocks noGrp="1"/>
          </p:cNvSpPr>
          <p:nvPr>
            <p:ph idx="1"/>
          </p:nvPr>
        </p:nvSpPr>
        <p:spPr>
          <a:xfrm>
            <a:off x="2018414" y="2115127"/>
            <a:ext cx="3850758" cy="3710962"/>
          </a:xfrm>
        </p:spPr>
        <p:txBody>
          <a:bodyPr>
            <a:normAutofit fontScale="77500" lnSpcReduction="20000"/>
          </a:bodyPr>
          <a:lstStyle/>
          <a:p>
            <a:pPr>
              <a:lnSpc>
                <a:spcPct val="150000"/>
              </a:lnSpc>
            </a:pPr>
            <a:r>
              <a:rPr lang="en-US" sz="3200" dirty="0">
                <a:latin typeface="Cambria" panose="02040503050406030204" pitchFamily="18" charset="0"/>
                <a:ea typeface="Cambria" panose="02040503050406030204" pitchFamily="18" charset="0"/>
              </a:rPr>
              <a:t>Meeting minutes</a:t>
            </a:r>
          </a:p>
          <a:p>
            <a:pPr>
              <a:lnSpc>
                <a:spcPct val="150000"/>
              </a:lnSpc>
            </a:pPr>
            <a:r>
              <a:rPr lang="en-US" sz="3200" dirty="0">
                <a:latin typeface="Cambria" panose="02040503050406030204" pitchFamily="18" charset="0"/>
                <a:ea typeface="Cambria" panose="02040503050406030204" pitchFamily="18" charset="0"/>
              </a:rPr>
              <a:t>Budgets</a:t>
            </a:r>
          </a:p>
          <a:p>
            <a:pPr>
              <a:lnSpc>
                <a:spcPct val="150000"/>
              </a:lnSpc>
            </a:pPr>
            <a:r>
              <a:rPr lang="en-US" sz="3200" dirty="0">
                <a:latin typeface="Cambria" panose="02040503050406030204" pitchFamily="18" charset="0"/>
                <a:ea typeface="Cambria" panose="02040503050406030204" pitchFamily="18" charset="0"/>
              </a:rPr>
              <a:t>Invoices</a:t>
            </a:r>
          </a:p>
          <a:p>
            <a:pPr>
              <a:lnSpc>
                <a:spcPct val="150000"/>
              </a:lnSpc>
            </a:pPr>
            <a:r>
              <a:rPr lang="en-US" sz="3200" dirty="0">
                <a:latin typeface="Cambria" panose="02040503050406030204" pitchFamily="18" charset="0"/>
                <a:ea typeface="Cambria" panose="02040503050406030204" pitchFamily="18" charset="0"/>
              </a:rPr>
              <a:t>Receipts</a:t>
            </a:r>
          </a:p>
          <a:p>
            <a:pPr>
              <a:lnSpc>
                <a:spcPct val="150000"/>
              </a:lnSpc>
            </a:pPr>
            <a:r>
              <a:rPr lang="en-US" sz="3200" dirty="0">
                <a:latin typeface="Cambria" panose="02040503050406030204" pitchFamily="18" charset="0"/>
                <a:ea typeface="Cambria" panose="02040503050406030204" pitchFamily="18" charset="0"/>
              </a:rPr>
              <a:t>RFPs</a:t>
            </a:r>
          </a:p>
          <a:p>
            <a:pPr>
              <a:lnSpc>
                <a:spcPct val="150000"/>
              </a:lnSpc>
            </a:pPr>
            <a:r>
              <a:rPr lang="en-US" sz="3200" dirty="0">
                <a:latin typeface="Cambria" panose="02040503050406030204" pitchFamily="18" charset="0"/>
                <a:ea typeface="Cambria" panose="02040503050406030204" pitchFamily="18" charset="0"/>
              </a:rPr>
              <a:t>Contracts </a:t>
            </a:r>
          </a:p>
        </p:txBody>
      </p:sp>
      <p:pic>
        <p:nvPicPr>
          <p:cNvPr id="4" name="Picture 3">
            <a:extLst>
              <a:ext uri="{FF2B5EF4-FFF2-40B4-BE49-F238E27FC236}">
                <a16:creationId xmlns:a16="http://schemas.microsoft.com/office/drawing/2014/main" id="{54E058B1-20F8-406F-0138-F20F6ABD15BF}"/>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8030942" y="2115127"/>
            <a:ext cx="2530571" cy="379585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0217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iddyup cowboy: 8 places to embrace Arizona's Old West">
            <a:extLst>
              <a:ext uri="{FF2B5EF4-FFF2-40B4-BE49-F238E27FC236}">
                <a16:creationId xmlns:a16="http://schemas.microsoft.com/office/drawing/2014/main" id="{38A595FD-7195-7FA2-8164-72B991206E99}"/>
              </a:ext>
            </a:extLst>
          </p:cNvPr>
          <p:cNvPicPr>
            <a:picLocks noChangeAspect="1" noChangeArrowheads="1"/>
          </p:cNvPicPr>
          <p:nvPr/>
        </p:nvPicPr>
        <p:blipFill>
          <a:blip r:embed="rId2" cstate="email">
            <a:alphaModFix amt="3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5400" y="0"/>
            <a:ext cx="12141200"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969FB7-43E5-AD55-B808-8656B944BAFA}"/>
              </a:ext>
            </a:extLst>
          </p:cNvPr>
          <p:cNvSpPr>
            <a:spLocks noGrp="1"/>
          </p:cNvSpPr>
          <p:nvPr>
            <p:ph type="title"/>
          </p:nvPr>
        </p:nvSpPr>
        <p:spPr>
          <a:xfrm>
            <a:off x="419100" y="375758"/>
            <a:ext cx="11353800" cy="1325563"/>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bad – </a:t>
            </a:r>
            <a:b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confidential public records</a:t>
            </a:r>
          </a:p>
        </p:txBody>
      </p:sp>
      <p:sp>
        <p:nvSpPr>
          <p:cNvPr id="3" name="Content Placeholder 2">
            <a:extLst>
              <a:ext uri="{FF2B5EF4-FFF2-40B4-BE49-F238E27FC236}">
                <a16:creationId xmlns:a16="http://schemas.microsoft.com/office/drawing/2014/main" id="{52E43A9F-2449-ACE8-5643-608C4C5F92DE}"/>
              </a:ext>
            </a:extLst>
          </p:cNvPr>
          <p:cNvSpPr>
            <a:spLocks noGrp="1"/>
          </p:cNvSpPr>
          <p:nvPr>
            <p:ph idx="1"/>
          </p:nvPr>
        </p:nvSpPr>
        <p:spPr>
          <a:xfrm>
            <a:off x="838200" y="1825625"/>
            <a:ext cx="5881577" cy="4351338"/>
          </a:xfrm>
        </p:spPr>
        <p:txBody>
          <a:bodyPr>
            <a:normAutofit fontScale="92500" lnSpcReduction="20000"/>
          </a:bodyPr>
          <a:lstStyle/>
          <a:p>
            <a:pPr>
              <a:lnSpc>
                <a:spcPct val="150000"/>
              </a:lnSpc>
            </a:pPr>
            <a:r>
              <a:rPr lang="en-US" sz="3200" dirty="0">
                <a:latin typeface="Cambria" panose="02040503050406030204" pitchFamily="18" charset="0"/>
                <a:ea typeface="Cambria" panose="02040503050406030204" pitchFamily="18" charset="0"/>
              </a:rPr>
              <a:t>Personal Health Information</a:t>
            </a:r>
          </a:p>
          <a:p>
            <a:pPr>
              <a:lnSpc>
                <a:spcPct val="150000"/>
              </a:lnSpc>
            </a:pPr>
            <a:r>
              <a:rPr lang="en-US" sz="3200" dirty="0">
                <a:latin typeface="Cambria" panose="02040503050406030204" pitchFamily="18" charset="0"/>
                <a:ea typeface="Cambria" panose="02040503050406030204" pitchFamily="18" charset="0"/>
              </a:rPr>
              <a:t>Trade secrets</a:t>
            </a:r>
          </a:p>
          <a:p>
            <a:pPr>
              <a:lnSpc>
                <a:spcPct val="150000"/>
              </a:lnSpc>
            </a:pPr>
            <a:r>
              <a:rPr lang="en-US" sz="3200" dirty="0">
                <a:latin typeface="Cambria" panose="02040503050406030204" pitchFamily="18" charset="0"/>
                <a:ea typeface="Cambria" panose="02040503050406030204" pitchFamily="18" charset="0"/>
              </a:rPr>
              <a:t>Student records</a:t>
            </a:r>
          </a:p>
          <a:p>
            <a:pPr>
              <a:lnSpc>
                <a:spcPct val="150000"/>
              </a:lnSpc>
            </a:pPr>
            <a:r>
              <a:rPr lang="en-US" sz="3200" dirty="0">
                <a:latin typeface="Cambria" panose="02040503050406030204" pitchFamily="18" charset="0"/>
                <a:ea typeface="Cambria" panose="02040503050406030204" pitchFamily="18" charset="0"/>
              </a:rPr>
              <a:t>Social Security Numbers</a:t>
            </a:r>
          </a:p>
          <a:p>
            <a:pPr>
              <a:lnSpc>
                <a:spcPct val="150000"/>
              </a:lnSpc>
            </a:pPr>
            <a:r>
              <a:rPr lang="en-US" sz="3200" dirty="0">
                <a:latin typeface="Cambria" panose="02040503050406030204" pitchFamily="18" charset="0"/>
                <a:ea typeface="Cambria" panose="02040503050406030204" pitchFamily="18" charset="0"/>
              </a:rPr>
              <a:t>Those declared confidential by state statute or federal law</a:t>
            </a:r>
          </a:p>
        </p:txBody>
      </p:sp>
      <p:pic>
        <p:nvPicPr>
          <p:cNvPr id="4" name="Picture 3">
            <a:extLst>
              <a:ext uri="{FF2B5EF4-FFF2-40B4-BE49-F238E27FC236}">
                <a16:creationId xmlns:a16="http://schemas.microsoft.com/office/drawing/2014/main" id="{EA8BED55-AF6A-FCDB-9144-3A740454CD2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a:off x="8202214" y="2077079"/>
            <a:ext cx="1958967" cy="388345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5658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9EA5-92EB-B5C4-E74B-D9DCDADF0106}"/>
              </a:ext>
            </a:extLst>
          </p:cNvPr>
          <p:cNvSpPr>
            <a:spLocks noGrp="1"/>
          </p:cNvSpPr>
          <p:nvPr>
            <p:ph type="title"/>
          </p:nvPr>
        </p:nvSpPr>
        <p:spPr>
          <a:xfrm>
            <a:off x="2182332" y="347920"/>
            <a:ext cx="7827335" cy="666233"/>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LEGISLATIVE INTENT</a:t>
            </a:r>
          </a:p>
        </p:txBody>
      </p:sp>
      <p:graphicFrame>
        <p:nvGraphicFramePr>
          <p:cNvPr id="8" name="Content Placeholder 2">
            <a:extLst>
              <a:ext uri="{FF2B5EF4-FFF2-40B4-BE49-F238E27FC236}">
                <a16:creationId xmlns:a16="http://schemas.microsoft.com/office/drawing/2014/main" id="{DED4FD1D-7CF1-0D3D-9E27-DA58C0914643}"/>
              </a:ext>
            </a:extLst>
          </p:cNvPr>
          <p:cNvGraphicFramePr>
            <a:graphicFrameLocks noGrp="1"/>
          </p:cNvGraphicFramePr>
          <p:nvPr>
            <p:ph sz="half" idx="1"/>
            <p:extLst>
              <p:ext uri="{D42A27DB-BD31-4B8C-83A1-F6EECF244321}">
                <p14:modId xmlns:p14="http://schemas.microsoft.com/office/powerpoint/2010/main" val="2224220887"/>
              </p:ext>
            </p:extLst>
          </p:nvPr>
        </p:nvGraphicFramePr>
        <p:xfrm>
          <a:off x="1447800" y="2011363"/>
          <a:ext cx="4645025" cy="344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0B25D9F-9324-80CC-474C-9A8D9B2AA0EE}"/>
              </a:ext>
            </a:extLst>
          </p:cNvPr>
          <p:cNvSpPr txBox="1">
            <a:spLocks/>
          </p:cNvSpPr>
          <p:nvPr/>
        </p:nvSpPr>
        <p:spPr>
          <a:xfrm>
            <a:off x="3623044" y="1014153"/>
            <a:ext cx="4793512" cy="6662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Cambria" panose="02040503050406030204" pitchFamily="18" charset="0"/>
                <a:ea typeface="Cambria" panose="02040503050406030204" pitchFamily="18" charset="0"/>
              </a:rPr>
              <a:t>Indiana Code 5-14-3-1 through 5-14-3-10</a:t>
            </a:r>
          </a:p>
          <a:p>
            <a:pPr algn="ctr"/>
            <a:r>
              <a:rPr lang="en-US" sz="2000" dirty="0">
                <a:latin typeface="Cambria" panose="02040503050406030204" pitchFamily="18" charset="0"/>
                <a:ea typeface="Cambria" panose="02040503050406030204" pitchFamily="18" charset="0"/>
              </a:rPr>
              <a:t>Enacted in 1983 (APRA)</a:t>
            </a:r>
          </a:p>
        </p:txBody>
      </p:sp>
      <p:pic>
        <p:nvPicPr>
          <p:cNvPr id="1026" name="Picture 2" descr="Tennessee needs new way of adopting Public Records Act exemptions">
            <a:extLst>
              <a:ext uri="{FF2B5EF4-FFF2-40B4-BE49-F238E27FC236}">
                <a16:creationId xmlns:a16="http://schemas.microsoft.com/office/drawing/2014/main" id="{6F6C1A40-AAC5-CB76-2FF8-5B1FACFEA13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79004" y="2204007"/>
            <a:ext cx="4909591" cy="277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9FB7-43E5-AD55-B808-8656B944BAFA}"/>
              </a:ext>
            </a:extLst>
          </p:cNvPr>
          <p:cNvSpPr>
            <a:spLocks noGrp="1"/>
          </p:cNvSpPr>
          <p:nvPr>
            <p:ph type="title"/>
          </p:nvPr>
        </p:nvSpPr>
        <p:spPr>
          <a:xfrm>
            <a:off x="156642" y="18255"/>
            <a:ext cx="12021879" cy="1325563"/>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ugly – </a:t>
            </a:r>
            <a:b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discretionary public records</a:t>
            </a:r>
          </a:p>
        </p:txBody>
      </p:sp>
      <p:pic>
        <p:nvPicPr>
          <p:cNvPr id="10244" name="Picture 4" descr="Giddyup cowboy: 8 places to embrace Arizona's Old West">
            <a:extLst>
              <a:ext uri="{FF2B5EF4-FFF2-40B4-BE49-F238E27FC236}">
                <a16:creationId xmlns:a16="http://schemas.microsoft.com/office/drawing/2014/main" id="{1D7B78EF-914A-7A9D-D865-4F95FBC9DEAB}"/>
              </a:ext>
            </a:extLst>
          </p:cNvPr>
          <p:cNvPicPr>
            <a:picLocks noChangeAspect="1" noChangeArrowheads="1"/>
          </p:cNvPicPr>
          <p:nvPr/>
        </p:nvPicPr>
        <p:blipFill>
          <a:blip r:embed="rId2" cstate="email">
            <a:alphaModFix amt="3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0" y="0"/>
            <a:ext cx="12141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FF5970-1D20-BA70-2E78-54CE54882209}"/>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7231979" y="2177963"/>
            <a:ext cx="4390792" cy="3476958"/>
          </a:xfrm>
          <a:prstGeom prst="rect">
            <a:avLst/>
          </a:prstGeom>
          <a:ln>
            <a:solidFill>
              <a:schemeClr val="tx1"/>
            </a:solid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2E43A9F-2449-ACE8-5643-608C4C5F92DE}"/>
              </a:ext>
            </a:extLst>
          </p:cNvPr>
          <p:cNvSpPr>
            <a:spLocks noGrp="1"/>
          </p:cNvSpPr>
          <p:nvPr>
            <p:ph idx="1"/>
          </p:nvPr>
        </p:nvSpPr>
        <p:spPr>
          <a:xfrm>
            <a:off x="838200" y="1825625"/>
            <a:ext cx="6647121" cy="4351338"/>
          </a:xfrm>
        </p:spPr>
        <p:txBody>
          <a:bodyPr>
            <a:normAutofit fontScale="92500" lnSpcReduction="10000"/>
          </a:bodyPr>
          <a:lstStyle/>
          <a:p>
            <a:pPr>
              <a:lnSpc>
                <a:spcPct val="150000"/>
              </a:lnSpc>
            </a:pPr>
            <a:r>
              <a:rPr lang="en-US" sz="3200" dirty="0">
                <a:latin typeface="Cambria" panose="02040503050406030204" pitchFamily="18" charset="0"/>
                <a:ea typeface="Cambria" panose="02040503050406030204" pitchFamily="18" charset="0"/>
              </a:rPr>
              <a:t>Investigatory records of law enforcement agencies</a:t>
            </a:r>
          </a:p>
          <a:p>
            <a:pPr>
              <a:lnSpc>
                <a:spcPct val="150000"/>
              </a:lnSpc>
            </a:pPr>
            <a:r>
              <a:rPr lang="en-US" sz="3200" dirty="0">
                <a:latin typeface="Cambria" panose="02040503050406030204" pitchFamily="18" charset="0"/>
                <a:ea typeface="Cambria" panose="02040503050406030204" pitchFamily="18" charset="0"/>
              </a:rPr>
              <a:t>Attorney work product / client communication</a:t>
            </a:r>
          </a:p>
          <a:p>
            <a:pPr>
              <a:lnSpc>
                <a:spcPct val="150000"/>
              </a:lnSpc>
            </a:pPr>
            <a:r>
              <a:rPr lang="en-US" sz="3200" dirty="0">
                <a:latin typeface="Cambria" panose="02040503050406030204" pitchFamily="18" charset="0"/>
                <a:ea typeface="Cambria" panose="02040503050406030204" pitchFamily="18" charset="0"/>
              </a:rPr>
              <a:t>Deliberative material</a:t>
            </a:r>
          </a:p>
          <a:p>
            <a:pPr>
              <a:lnSpc>
                <a:spcPct val="150000"/>
              </a:lnSpc>
            </a:pPr>
            <a:r>
              <a:rPr lang="en-US" sz="3200" dirty="0">
                <a:latin typeface="Cambria" panose="02040503050406030204" pitchFamily="18" charset="0"/>
                <a:ea typeface="Cambria" panose="02040503050406030204" pitchFamily="18" charset="0"/>
              </a:rPr>
              <a:t>Personnel files of public employees</a:t>
            </a:r>
          </a:p>
        </p:txBody>
      </p:sp>
    </p:spTree>
    <p:extLst>
      <p:ext uri="{BB962C8B-B14F-4D97-AF65-F5344CB8AC3E}">
        <p14:creationId xmlns:p14="http://schemas.microsoft.com/office/powerpoint/2010/main" val="426530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F857-BE09-D2D0-058F-C2F3764FC191}"/>
              </a:ext>
            </a:extLst>
          </p:cNvPr>
          <p:cNvSpPr>
            <a:spLocks noGrp="1"/>
          </p:cNvSpPr>
          <p:nvPr>
            <p:ph type="title"/>
          </p:nvPr>
        </p:nvSpPr>
        <p:spPr>
          <a:xfrm>
            <a:off x="4750095" y="323429"/>
            <a:ext cx="2691809" cy="1027740"/>
          </a:xfrm>
          <a:noFill/>
          <a:ln>
            <a:noFill/>
          </a:ln>
        </p:spPr>
        <p:style>
          <a:lnRef idx="0">
            <a:scrgbClr r="0" g="0" b="0"/>
          </a:lnRef>
          <a:fillRef idx="0">
            <a:scrgbClr r="0" g="0" b="0"/>
          </a:fillRef>
          <a:effectRef idx="0">
            <a:scrgbClr r="0" g="0" b="0"/>
          </a:effectRef>
          <a:fontRef idx="minor">
            <a:schemeClr val="lt1"/>
          </a:fontRef>
        </p:style>
        <p:txBody>
          <a:bodyPr/>
          <a:lstStyle/>
          <a:p>
            <a:r>
              <a:rPr lang="en-US" sz="540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Emails</a:t>
            </a:r>
            <a:endParaRPr lang="en-US"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4D2BFD7F-6999-447B-3095-16FCEF816D01}"/>
              </a:ext>
            </a:extLst>
          </p:cNvPr>
          <p:cNvSpPr>
            <a:spLocks noGrp="1"/>
          </p:cNvSpPr>
          <p:nvPr>
            <p:ph idx="1"/>
          </p:nvPr>
        </p:nvSpPr>
        <p:spPr>
          <a:xfrm>
            <a:off x="1846949" y="2025580"/>
            <a:ext cx="8867554" cy="3737911"/>
          </a:xfrm>
          <a:solidFill>
            <a:schemeClr val="tx1">
              <a:alpha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r>
              <a:rPr lang="en-US" sz="3200" dirty="0">
                <a:latin typeface="Cambria" panose="02040503050406030204" pitchFamily="18" charset="0"/>
                <a:ea typeface="Cambria" panose="02040503050406030204" pitchFamily="18" charset="0"/>
              </a:rPr>
              <a:t>A public records includes electronic media that is created, received, retained, maintained, or filed by / with a public agency.</a:t>
            </a:r>
          </a:p>
          <a:p>
            <a:r>
              <a:rPr lang="en-US" sz="3200" dirty="0">
                <a:latin typeface="Cambria" panose="02040503050406030204" pitchFamily="18" charset="0"/>
                <a:ea typeface="Cambria" panose="02040503050406030204" pitchFamily="18" charset="0"/>
              </a:rPr>
              <a:t>Electronic mail must be available for inspection and copying by the governing body unless and exception to disclosure, based on content, applies.</a:t>
            </a:r>
          </a:p>
          <a:p>
            <a:r>
              <a:rPr lang="en-US" sz="3200" dirty="0">
                <a:latin typeface="Cambria" panose="02040503050406030204" pitchFamily="18" charset="0"/>
                <a:ea typeface="Cambria" panose="02040503050406030204" pitchFamily="18" charset="0"/>
              </a:rPr>
              <a:t>Electronic mail must be maintained in accordance with records retention reschedules, pursuant to IC 5-15.</a:t>
            </a:r>
          </a:p>
          <a:p>
            <a:pPr lvl="1"/>
            <a:r>
              <a:rPr lang="en-US" sz="2800" dirty="0">
                <a:latin typeface="Cambria" panose="02040503050406030204" pitchFamily="18" charset="0"/>
                <a:ea typeface="Cambria" panose="02040503050406030204" pitchFamily="18" charset="0"/>
              </a:rPr>
              <a:t>Most agencies have their own retention schedules.</a:t>
            </a:r>
          </a:p>
        </p:txBody>
      </p:sp>
    </p:spTree>
    <p:extLst>
      <p:ext uri="{BB962C8B-B14F-4D97-AF65-F5344CB8AC3E}">
        <p14:creationId xmlns:p14="http://schemas.microsoft.com/office/powerpoint/2010/main" val="354197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0953D-DC21-3A28-3FD3-F4B107301DE8}"/>
              </a:ext>
            </a:extLst>
          </p:cNvPr>
          <p:cNvSpPr>
            <a:spLocks noGrp="1"/>
          </p:cNvSpPr>
          <p:nvPr>
            <p:ph type="title"/>
          </p:nvPr>
        </p:nvSpPr>
        <p:spPr>
          <a:xfrm>
            <a:off x="4437321" y="107230"/>
            <a:ext cx="3317358" cy="1325563"/>
          </a:xfrm>
        </p:spPr>
        <p:txBody>
          <a:bodyPr>
            <a:norm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Denials</a:t>
            </a:r>
          </a:p>
        </p:txBody>
      </p:sp>
      <p:sp>
        <p:nvSpPr>
          <p:cNvPr id="9" name="Callout: Right Arrow 8">
            <a:extLst>
              <a:ext uri="{FF2B5EF4-FFF2-40B4-BE49-F238E27FC236}">
                <a16:creationId xmlns:a16="http://schemas.microsoft.com/office/drawing/2014/main" id="{574E6B61-E537-D915-30A4-34F3BF0074C0}"/>
              </a:ext>
            </a:extLst>
          </p:cNvPr>
          <p:cNvSpPr/>
          <p:nvPr/>
        </p:nvSpPr>
        <p:spPr>
          <a:xfrm>
            <a:off x="715924" y="1081852"/>
            <a:ext cx="2665227" cy="1637414"/>
          </a:xfrm>
          <a:prstGeom prst="rightArrowCallout">
            <a:avLst/>
          </a:prstGeom>
          <a:solidFill>
            <a:schemeClr val="tx2">
              <a:lumMod val="40000"/>
              <a:lumOff val="6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ORALLY</a:t>
            </a:r>
            <a:endParaRPr lang="en-US" dirty="0">
              <a:latin typeface="Cambria" panose="02040503050406030204" pitchFamily="18" charset="0"/>
              <a:ea typeface="Cambria" panose="02040503050406030204" pitchFamily="18" charset="0"/>
            </a:endParaRPr>
          </a:p>
        </p:txBody>
      </p:sp>
      <p:sp>
        <p:nvSpPr>
          <p:cNvPr id="10" name="Callout: Right Arrow 9">
            <a:extLst>
              <a:ext uri="{FF2B5EF4-FFF2-40B4-BE49-F238E27FC236}">
                <a16:creationId xmlns:a16="http://schemas.microsoft.com/office/drawing/2014/main" id="{9EFE96C0-0702-B7D9-18B5-3182BD32A187}"/>
              </a:ext>
            </a:extLst>
          </p:cNvPr>
          <p:cNvSpPr/>
          <p:nvPr/>
        </p:nvSpPr>
        <p:spPr>
          <a:xfrm>
            <a:off x="715923" y="3050309"/>
            <a:ext cx="2665227" cy="1637414"/>
          </a:xfrm>
          <a:prstGeom prst="rightArrowCallout">
            <a:avLst/>
          </a:prstGeom>
          <a:solidFill>
            <a:schemeClr val="tx2">
              <a:lumMod val="40000"/>
              <a:lumOff val="6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WRITTEN</a:t>
            </a:r>
            <a:endParaRPr lang="en-US"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854D1BAA-0763-528D-1BA5-3B9B22785B4E}"/>
              </a:ext>
            </a:extLst>
          </p:cNvPr>
          <p:cNvSpPr/>
          <p:nvPr/>
        </p:nvSpPr>
        <p:spPr>
          <a:xfrm>
            <a:off x="3894952" y="1081852"/>
            <a:ext cx="3221665" cy="1637414"/>
          </a:xfrm>
          <a:prstGeom prst="rect">
            <a:avLst/>
          </a:prstGeom>
          <a:solidFill>
            <a:schemeClr val="tx2">
              <a:lumMod val="60000"/>
              <a:lumOff val="4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DENIAL MAY BE ISSUED ORALLY</a:t>
            </a:r>
          </a:p>
        </p:txBody>
      </p:sp>
      <p:sp>
        <p:nvSpPr>
          <p:cNvPr id="12" name="Rectangle 11">
            <a:extLst>
              <a:ext uri="{FF2B5EF4-FFF2-40B4-BE49-F238E27FC236}">
                <a16:creationId xmlns:a16="http://schemas.microsoft.com/office/drawing/2014/main" id="{3B619545-1AD1-1D08-83B4-13B04FA10D95}"/>
              </a:ext>
            </a:extLst>
          </p:cNvPr>
          <p:cNvSpPr/>
          <p:nvPr/>
        </p:nvSpPr>
        <p:spPr>
          <a:xfrm>
            <a:off x="3894951" y="3050309"/>
            <a:ext cx="3221665" cy="1637414"/>
          </a:xfrm>
          <a:prstGeom prst="rect">
            <a:avLst/>
          </a:prstGeom>
          <a:solidFill>
            <a:schemeClr val="tx2">
              <a:lumMod val="60000"/>
              <a:lumOff val="4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DENIAL MUST BE IN WRITING</a:t>
            </a:r>
          </a:p>
        </p:txBody>
      </p:sp>
      <p:sp>
        <p:nvSpPr>
          <p:cNvPr id="13" name="Callout: Down Arrow 12">
            <a:extLst>
              <a:ext uri="{FF2B5EF4-FFF2-40B4-BE49-F238E27FC236}">
                <a16:creationId xmlns:a16="http://schemas.microsoft.com/office/drawing/2014/main" id="{F3FFC4BD-7049-394F-A3BA-F42F04B9FAF9}"/>
              </a:ext>
            </a:extLst>
          </p:cNvPr>
          <p:cNvSpPr/>
          <p:nvPr/>
        </p:nvSpPr>
        <p:spPr>
          <a:xfrm>
            <a:off x="8019151" y="1081852"/>
            <a:ext cx="3108250" cy="1637414"/>
          </a:xfrm>
          <a:prstGeom prst="downArrowCallout">
            <a:avLst/>
          </a:prstGeom>
          <a:solidFill>
            <a:schemeClr val="tx2">
              <a:lumMod val="40000"/>
              <a:lumOff val="6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BEFORE TRIAL COURT and</a:t>
            </a:r>
          </a:p>
          <a:p>
            <a:pPr algn="ctr"/>
            <a:r>
              <a:rPr lang="en-US" sz="2000" dirty="0">
                <a:latin typeface="Cambria" panose="02040503050406030204" pitchFamily="18" charset="0"/>
                <a:ea typeface="Cambria" panose="02040503050406030204" pitchFamily="18" charset="0"/>
              </a:rPr>
              <a:t>PAC OFFICE</a:t>
            </a:r>
          </a:p>
        </p:txBody>
      </p:sp>
      <p:sp>
        <p:nvSpPr>
          <p:cNvPr id="14" name="Rectangle 13">
            <a:extLst>
              <a:ext uri="{FF2B5EF4-FFF2-40B4-BE49-F238E27FC236}">
                <a16:creationId xmlns:a16="http://schemas.microsoft.com/office/drawing/2014/main" id="{E63FC8D0-A273-FA86-DA40-D9FEEF34D9EE}"/>
              </a:ext>
            </a:extLst>
          </p:cNvPr>
          <p:cNvSpPr/>
          <p:nvPr/>
        </p:nvSpPr>
        <p:spPr>
          <a:xfrm>
            <a:off x="8019151" y="3050309"/>
            <a:ext cx="3108250" cy="1637414"/>
          </a:xfrm>
          <a:prstGeom prst="rect">
            <a:avLst/>
          </a:prstGeom>
          <a:solidFill>
            <a:schemeClr val="tx2">
              <a:lumMod val="60000"/>
              <a:lumOff val="4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BURDEN IS ON AGENCY TO DEMONSTRATE DENAIL COMPLIED WITH APRA</a:t>
            </a:r>
          </a:p>
        </p:txBody>
      </p:sp>
      <p:sp>
        <p:nvSpPr>
          <p:cNvPr id="15" name="Rectangle 14">
            <a:extLst>
              <a:ext uri="{FF2B5EF4-FFF2-40B4-BE49-F238E27FC236}">
                <a16:creationId xmlns:a16="http://schemas.microsoft.com/office/drawing/2014/main" id="{BEDF014B-1A78-2356-0C1C-B01A4D47B60C}"/>
              </a:ext>
            </a:extLst>
          </p:cNvPr>
          <p:cNvSpPr/>
          <p:nvPr/>
        </p:nvSpPr>
        <p:spPr>
          <a:xfrm>
            <a:off x="715923" y="5018766"/>
            <a:ext cx="10531549" cy="928595"/>
          </a:xfrm>
          <a:prstGeom prst="rect">
            <a:avLst/>
          </a:prstGeom>
          <a:solidFill>
            <a:schemeClr val="tx2">
              <a:lumMod val="60000"/>
              <a:lumOff val="4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COURT MAY REVIEW THE RECORDS IN-CAMERA; MAY REVIEW RECORDS IF REDATIONS OF RECORDS HAS OCCURRED</a:t>
            </a:r>
          </a:p>
        </p:txBody>
      </p:sp>
    </p:spTree>
    <p:extLst>
      <p:ext uri="{BB962C8B-B14F-4D97-AF65-F5344CB8AC3E}">
        <p14:creationId xmlns:p14="http://schemas.microsoft.com/office/powerpoint/2010/main" val="3141844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EAD6-A38F-FB5F-ECD1-A5CADDCABD4A}"/>
              </a:ext>
            </a:extLst>
          </p:cNvPr>
          <p:cNvSpPr>
            <a:spLocks noGrp="1"/>
          </p:cNvSpPr>
          <p:nvPr>
            <p:ph type="title"/>
          </p:nvPr>
        </p:nvSpPr>
        <p:spPr>
          <a:xfrm>
            <a:off x="0" y="291632"/>
            <a:ext cx="12192000" cy="1325563"/>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NONCOMPLIANCE</a:t>
            </a:r>
          </a:p>
        </p:txBody>
      </p:sp>
      <p:sp>
        <p:nvSpPr>
          <p:cNvPr id="3" name="Content Placeholder 2">
            <a:extLst>
              <a:ext uri="{FF2B5EF4-FFF2-40B4-BE49-F238E27FC236}">
                <a16:creationId xmlns:a16="http://schemas.microsoft.com/office/drawing/2014/main" id="{8EBB332C-936C-9BE2-AFB7-6A30DA1DEC93}"/>
              </a:ext>
            </a:extLst>
          </p:cNvPr>
          <p:cNvSpPr>
            <a:spLocks noGrp="1"/>
          </p:cNvSpPr>
          <p:nvPr>
            <p:ph idx="1"/>
          </p:nvPr>
        </p:nvSpPr>
        <p:spPr>
          <a:xfrm>
            <a:off x="231087" y="2098885"/>
            <a:ext cx="5218368" cy="3141920"/>
          </a:xfrm>
        </p:spPr>
        <p:txBody>
          <a:bodyPr>
            <a:normAutofit fontScale="62500" lnSpcReduction="20000"/>
          </a:bodyPr>
          <a:lstStyle/>
          <a:p>
            <a:pPr marL="0" indent="0">
              <a:buNone/>
            </a:pPr>
            <a:r>
              <a:rPr lang="en-US" sz="4100" u="sng" dirty="0">
                <a:latin typeface="Cambria" panose="02040503050406030204" pitchFamily="18" charset="0"/>
                <a:ea typeface="Cambria" panose="02040503050406030204" pitchFamily="18" charset="0"/>
              </a:rPr>
              <a:t>Consequences</a:t>
            </a:r>
            <a:endParaRPr lang="en-US" u="sng"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Complaint to Public Access Counselor</a:t>
            </a:r>
          </a:p>
          <a:p>
            <a:r>
              <a:rPr lang="en-US" dirty="0">
                <a:latin typeface="Cambria" panose="02040503050406030204" pitchFamily="18" charset="0"/>
                <a:ea typeface="Cambria" panose="02040503050406030204" pitchFamily="18" charset="0"/>
              </a:rPr>
              <a:t>Lawsuit</a:t>
            </a:r>
          </a:p>
          <a:p>
            <a:pPr marL="0" indent="0">
              <a:buNone/>
            </a:pPr>
            <a:r>
              <a:rPr lang="en-US" sz="4100" u="sng" dirty="0">
                <a:latin typeface="Cambria" panose="02040503050406030204" pitchFamily="18" charset="0"/>
                <a:ea typeface="Cambria" panose="02040503050406030204" pitchFamily="18" charset="0"/>
              </a:rPr>
              <a:t>Penalties</a:t>
            </a:r>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Court action seeking order to produce &amp; potentially order to pay attorney’s fees</a:t>
            </a:r>
          </a:p>
          <a:p>
            <a:r>
              <a:rPr lang="en-US" dirty="0">
                <a:latin typeface="Cambria" panose="02040503050406030204" pitchFamily="18" charset="0"/>
                <a:ea typeface="Cambria" panose="02040503050406030204" pitchFamily="18" charset="0"/>
              </a:rPr>
              <a:t>Fines for knowing and intentionally withholding of public records or violation of the ODL</a:t>
            </a:r>
          </a:p>
          <a:p>
            <a:r>
              <a:rPr lang="en-US" dirty="0">
                <a:latin typeface="Cambria" panose="02040503050406030204" pitchFamily="18" charset="0"/>
                <a:ea typeface="Cambria" panose="02040503050406030204" pitchFamily="18" charset="0"/>
              </a:rPr>
              <a:t>Bad press and damages to public perception</a:t>
            </a:r>
          </a:p>
        </p:txBody>
      </p:sp>
      <p:pic>
        <p:nvPicPr>
          <p:cNvPr id="4" name="Picture 3">
            <a:extLst>
              <a:ext uri="{FF2B5EF4-FFF2-40B4-BE49-F238E27FC236}">
                <a16:creationId xmlns:a16="http://schemas.microsoft.com/office/drawing/2014/main" id="{B7D705AD-67A9-28F2-398C-037AB8751B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11128" y="2098885"/>
            <a:ext cx="5966835" cy="3243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895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EAD6-A38F-FB5F-ECD1-A5CADDCABD4A}"/>
              </a:ext>
            </a:extLst>
          </p:cNvPr>
          <p:cNvSpPr>
            <a:spLocks noGrp="1"/>
          </p:cNvSpPr>
          <p:nvPr>
            <p:ph type="title"/>
          </p:nvPr>
        </p:nvSpPr>
        <p:spPr>
          <a:xfrm>
            <a:off x="0" y="1"/>
            <a:ext cx="12192000" cy="1551708"/>
          </a:xfrm>
        </p:spPr>
        <p:txBody>
          <a:bodyPr>
            <a:no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misconceptions of citizens</a:t>
            </a:r>
          </a:p>
        </p:txBody>
      </p:sp>
      <p:sp>
        <p:nvSpPr>
          <p:cNvPr id="3" name="Content Placeholder 2">
            <a:extLst>
              <a:ext uri="{FF2B5EF4-FFF2-40B4-BE49-F238E27FC236}">
                <a16:creationId xmlns:a16="http://schemas.microsoft.com/office/drawing/2014/main" id="{8EBB332C-936C-9BE2-AFB7-6A30DA1DEC93}"/>
              </a:ext>
            </a:extLst>
          </p:cNvPr>
          <p:cNvSpPr>
            <a:spLocks noGrp="1"/>
          </p:cNvSpPr>
          <p:nvPr>
            <p:ph idx="1"/>
          </p:nvPr>
        </p:nvSpPr>
        <p:spPr>
          <a:xfrm>
            <a:off x="777558" y="2023659"/>
            <a:ext cx="5105682" cy="4086196"/>
          </a:xfrm>
        </p:spPr>
        <p:txBody>
          <a:bodyPr>
            <a:normAutofit fontScale="92500" lnSpcReduction="10000"/>
          </a:bodyPr>
          <a:lstStyle/>
          <a:p>
            <a:pPr marL="0" indent="0">
              <a:buNone/>
            </a:pPr>
            <a:r>
              <a:rPr lang="en-US" sz="2400" dirty="0">
                <a:latin typeface="Cambria" panose="02040503050406030204" pitchFamily="18" charset="0"/>
                <a:ea typeface="Cambria" panose="02040503050406030204" pitchFamily="18" charset="0"/>
              </a:rPr>
              <a:t>A public agency should;</a:t>
            </a:r>
          </a:p>
          <a:p>
            <a:r>
              <a:rPr lang="en-US" sz="2400" dirty="0">
                <a:latin typeface="Cambria" panose="02040503050406030204" pitchFamily="18" charset="0"/>
                <a:ea typeface="Cambria" panose="02040503050406030204" pitchFamily="18" charset="0"/>
              </a:rPr>
              <a:t>Answer questions under APRA</a:t>
            </a:r>
          </a:p>
          <a:p>
            <a:r>
              <a:rPr lang="en-US" sz="2400" dirty="0">
                <a:latin typeface="Cambria" panose="02040503050406030204" pitchFamily="18" charset="0"/>
                <a:ea typeface="Cambria" panose="02040503050406030204" pitchFamily="18" charset="0"/>
              </a:rPr>
              <a:t>Give me immediate access</a:t>
            </a:r>
          </a:p>
          <a:p>
            <a:r>
              <a:rPr lang="en-US" sz="2400" dirty="0">
                <a:latin typeface="Cambria" panose="02040503050406030204" pitchFamily="18" charset="0"/>
                <a:ea typeface="Cambria" panose="02040503050406030204" pitchFamily="18" charset="0"/>
              </a:rPr>
              <a:t>Keep public records forever</a:t>
            </a:r>
          </a:p>
          <a:p>
            <a:r>
              <a:rPr lang="en-US" sz="2400" dirty="0">
                <a:latin typeface="Cambria" panose="02040503050406030204" pitchFamily="18" charset="0"/>
                <a:ea typeface="Cambria" panose="02040503050406030204" pitchFamily="18" charset="0"/>
              </a:rPr>
              <a:t>Handle public records requests before handling other matters of the public agency</a:t>
            </a:r>
          </a:p>
          <a:p>
            <a:r>
              <a:rPr lang="en-US" sz="2400" dirty="0">
                <a:latin typeface="Cambria" panose="02040503050406030204" pitchFamily="18" charset="0"/>
                <a:ea typeface="Cambria" panose="02040503050406030204" pitchFamily="18" charset="0"/>
              </a:rPr>
              <a:t>Keep public records in a format that is most convenient for me</a:t>
            </a:r>
          </a:p>
        </p:txBody>
      </p:sp>
      <p:pic>
        <p:nvPicPr>
          <p:cNvPr id="3074" name="Picture 2" descr="Freedom of Information Act (FOIA) | Civil Liberties Defense Center">
            <a:extLst>
              <a:ext uri="{FF2B5EF4-FFF2-40B4-BE49-F238E27FC236}">
                <a16:creationId xmlns:a16="http://schemas.microsoft.com/office/drawing/2014/main" id="{224FE5A5-A325-ED64-647B-9C9E97DE2E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6975" y="2178015"/>
            <a:ext cx="4463215" cy="35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typewriter&#10;&#10;Description automatically generated">
            <a:extLst>
              <a:ext uri="{FF2B5EF4-FFF2-40B4-BE49-F238E27FC236}">
                <a16:creationId xmlns:a16="http://schemas.microsoft.com/office/drawing/2014/main" id="{32725FDF-3494-F191-1F72-54ADDEA3B853}"/>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a:off x="-138546" y="184727"/>
            <a:ext cx="12727710" cy="5698836"/>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5" name="TextBox 4">
            <a:extLst>
              <a:ext uri="{FF2B5EF4-FFF2-40B4-BE49-F238E27FC236}">
                <a16:creationId xmlns:a16="http://schemas.microsoft.com/office/drawing/2014/main" id="{3F6B3B4E-B1C2-5330-347C-1390ED8F0945}"/>
              </a:ext>
            </a:extLst>
          </p:cNvPr>
          <p:cNvSpPr txBox="1"/>
          <p:nvPr/>
        </p:nvSpPr>
        <p:spPr>
          <a:xfrm>
            <a:off x="106325" y="554083"/>
            <a:ext cx="6996222" cy="2062103"/>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PUBLIC ACCESS HANDBOOK</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http://www.in.gov/pac/files/pac_handbook.pdf</a:t>
            </a:r>
          </a:p>
          <a:p>
            <a:pPr algn="ct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PUBLIC ACCESS COUNSELOR WEBSITE:</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http://www.in.gov/pac</a:t>
            </a:r>
          </a:p>
        </p:txBody>
      </p:sp>
      <p:sp>
        <p:nvSpPr>
          <p:cNvPr id="6" name="TextBox 5">
            <a:extLst>
              <a:ext uri="{FF2B5EF4-FFF2-40B4-BE49-F238E27FC236}">
                <a16:creationId xmlns:a16="http://schemas.microsoft.com/office/drawing/2014/main" id="{52E88111-2AA7-03CC-ECFD-CD218712E60A}"/>
              </a:ext>
            </a:extLst>
          </p:cNvPr>
          <p:cNvSpPr txBox="1"/>
          <p:nvPr/>
        </p:nvSpPr>
        <p:spPr>
          <a:xfrm>
            <a:off x="7283304" y="554083"/>
            <a:ext cx="4802371" cy="2339102"/>
          </a:xfrm>
          <a:prstGeom prst="rect">
            <a:avLst/>
          </a:prstGeom>
          <a:noFill/>
        </p:spPr>
        <p:txBody>
          <a:bodyPr wrap="square" rtlCol="0">
            <a:spAutoFit/>
          </a:bodyPr>
          <a:lstStyle/>
          <a:p>
            <a:pPr algn="ctr"/>
            <a:r>
              <a:rPr lang="en-US" sz="2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CONTACT INFORMATION:</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Indiana Public Access Counselor</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402 W. Washington Street, W470</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Indianapolis, IN 46204</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317.234.0906</a:t>
            </a:r>
          </a:p>
          <a:p>
            <a:pPr algn="ct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pac@opac.in.gov</a:t>
            </a:r>
          </a:p>
        </p:txBody>
      </p:sp>
    </p:spTree>
    <p:extLst>
      <p:ext uri="{BB962C8B-B14F-4D97-AF65-F5344CB8AC3E}">
        <p14:creationId xmlns:p14="http://schemas.microsoft.com/office/powerpoint/2010/main" val="3269795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D3ED-8C60-AC50-0D98-28F3B8AA9693}"/>
              </a:ext>
            </a:extLst>
          </p:cNvPr>
          <p:cNvSpPr>
            <a:spLocks noGrp="1"/>
          </p:cNvSpPr>
          <p:nvPr>
            <p:ph type="title"/>
          </p:nvPr>
        </p:nvSpPr>
        <p:spPr>
          <a:xfrm>
            <a:off x="466060" y="1074331"/>
            <a:ext cx="11259879" cy="655601"/>
          </a:xfrm>
        </p:spPr>
        <p:txBody>
          <a:bodyPr>
            <a:noAutofit/>
          </a:bodyPr>
          <a:lstStyle/>
          <a:p>
            <a:pPr algn="ctr"/>
            <a:r>
              <a:rPr lang="en-US" sz="1800" dirty="0">
                <a:latin typeface="Cambria" panose="02040503050406030204" pitchFamily="18" charset="0"/>
                <a:ea typeface="Cambria" panose="02040503050406030204" pitchFamily="18" charset="0"/>
              </a:rPr>
              <a:t>The Public Access Counselor provides advise and assistance concerning Indiana’s public access laws (the Access to Public Records Act and the Open Door Law) to members of the public, government agencies and its employees.</a:t>
            </a:r>
          </a:p>
        </p:txBody>
      </p:sp>
      <p:graphicFrame>
        <p:nvGraphicFramePr>
          <p:cNvPr id="8" name="Content Placeholder 2">
            <a:extLst>
              <a:ext uri="{FF2B5EF4-FFF2-40B4-BE49-F238E27FC236}">
                <a16:creationId xmlns:a16="http://schemas.microsoft.com/office/drawing/2014/main" id="{BDDCFB55-D47F-4C97-C7F5-022B70B532F1}"/>
              </a:ext>
            </a:extLst>
          </p:cNvPr>
          <p:cNvGraphicFramePr>
            <a:graphicFrameLocks noGrp="1"/>
          </p:cNvGraphicFramePr>
          <p:nvPr>
            <p:ph idx="1"/>
            <p:extLst>
              <p:ext uri="{D42A27DB-BD31-4B8C-83A1-F6EECF244321}">
                <p14:modId xmlns:p14="http://schemas.microsoft.com/office/powerpoint/2010/main" val="3871334422"/>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89F7D199-0863-DE16-BCC9-1F164143E943}"/>
              </a:ext>
            </a:extLst>
          </p:cNvPr>
          <p:cNvSpPr txBox="1">
            <a:spLocks/>
          </p:cNvSpPr>
          <p:nvPr/>
        </p:nvSpPr>
        <p:spPr>
          <a:xfrm>
            <a:off x="1674185" y="173739"/>
            <a:ext cx="8843630" cy="1014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PUBLIC ACCESS COUNSELOR</a:t>
            </a:r>
          </a:p>
        </p:txBody>
      </p:sp>
    </p:spTree>
    <p:extLst>
      <p:ext uri="{BB962C8B-B14F-4D97-AF65-F5344CB8AC3E}">
        <p14:creationId xmlns:p14="http://schemas.microsoft.com/office/powerpoint/2010/main" val="387904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a:extLst>
              <a:ext uri="{FF2B5EF4-FFF2-40B4-BE49-F238E27FC236}">
                <a16:creationId xmlns:a16="http://schemas.microsoft.com/office/drawing/2014/main" id="{6E30ACC8-5CFE-0623-41EB-41FBC8A6BE8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7961152" y="2318271"/>
            <a:ext cx="3096818" cy="3561761"/>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3A38F1EF-9459-89ED-19A0-BB74DC8A999C}"/>
              </a:ext>
            </a:extLst>
          </p:cNvPr>
          <p:cNvSpPr>
            <a:spLocks noGrp="1"/>
          </p:cNvSpPr>
          <p:nvPr>
            <p:ph type="title"/>
          </p:nvPr>
        </p:nvSpPr>
        <p:spPr>
          <a:xfrm>
            <a:off x="0" y="288673"/>
            <a:ext cx="6259382" cy="1394691"/>
          </a:xfrm>
        </p:spPr>
        <p:txBody>
          <a:bodyPr>
            <a:normAutofit/>
          </a:bodyPr>
          <a:lstStyle/>
          <a:p>
            <a:pPr algn="ct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FY 2022-2023</a:t>
            </a:r>
          </a:p>
        </p:txBody>
      </p:sp>
      <p:sp>
        <p:nvSpPr>
          <p:cNvPr id="3" name="Content Placeholder 2">
            <a:extLst>
              <a:ext uri="{FF2B5EF4-FFF2-40B4-BE49-F238E27FC236}">
                <a16:creationId xmlns:a16="http://schemas.microsoft.com/office/drawing/2014/main" id="{93259E26-930B-FBD2-E502-3ECAF88720EE}"/>
              </a:ext>
            </a:extLst>
          </p:cNvPr>
          <p:cNvSpPr>
            <a:spLocks noGrp="1"/>
          </p:cNvSpPr>
          <p:nvPr>
            <p:ph sz="half" idx="1"/>
          </p:nvPr>
        </p:nvSpPr>
        <p:spPr>
          <a:xfrm>
            <a:off x="249609" y="2663942"/>
            <a:ext cx="7055271" cy="2555457"/>
          </a:xfrm>
        </p:spPr>
        <p:txBody>
          <a:bodyPr anchor="b">
            <a:noAutofit/>
          </a:bodyPr>
          <a:lstStyle/>
          <a:p>
            <a:r>
              <a:rPr lang="en-US" sz="2500" dirty="0"/>
              <a:t>Received approximately 10000 requests for assistance.</a:t>
            </a:r>
          </a:p>
          <a:p>
            <a:r>
              <a:rPr lang="en-US" sz="2500" dirty="0"/>
              <a:t>556 formal complaints filed</a:t>
            </a:r>
          </a:p>
          <a:p>
            <a:r>
              <a:rPr lang="en-US" sz="2500" dirty="0"/>
              <a:t>13 informal inquiries filed</a:t>
            </a:r>
          </a:p>
          <a:p>
            <a:r>
              <a:rPr lang="en-US" sz="2500" dirty="0"/>
              <a:t>Conducted 47 educational trainings and presentations across Indiana</a:t>
            </a:r>
          </a:p>
        </p:txBody>
      </p:sp>
      <p:sp>
        <p:nvSpPr>
          <p:cNvPr id="4" name="Content Placeholder 3">
            <a:extLst>
              <a:ext uri="{FF2B5EF4-FFF2-40B4-BE49-F238E27FC236}">
                <a16:creationId xmlns:a16="http://schemas.microsoft.com/office/drawing/2014/main" id="{C63FC8F8-CE63-935C-8DB1-8028E2B1A78B}"/>
              </a:ext>
            </a:extLst>
          </p:cNvPr>
          <p:cNvSpPr>
            <a:spLocks noGrp="1"/>
          </p:cNvSpPr>
          <p:nvPr>
            <p:ph sz="half" idx="2"/>
          </p:nvPr>
        </p:nvSpPr>
        <p:spPr>
          <a:xfrm>
            <a:off x="77016" y="5320471"/>
            <a:ext cx="6794212" cy="886441"/>
          </a:xfrm>
        </p:spPr>
        <p:txBody>
          <a:bodyPr>
            <a:normAutofit fontScale="92500" lnSpcReduction="10000"/>
          </a:bodyPr>
          <a:lstStyle/>
          <a:p>
            <a:pPr marL="0" indent="0">
              <a:buNone/>
            </a:pPr>
            <a:r>
              <a:rPr lang="en-US" sz="2400" dirty="0"/>
              <a:t>Opinions &amp; Annual Report found at </a:t>
            </a:r>
            <a:r>
              <a:rPr lang="en-US" sz="2400" dirty="0">
                <a:hlinkClick r:id="rId4"/>
              </a:rPr>
              <a:t>www.in.gov/pac</a:t>
            </a:r>
            <a:endParaRPr lang="en-US" sz="2400" dirty="0"/>
          </a:p>
          <a:p>
            <a:pPr marL="0" indent="0" algn="ctr">
              <a:buNone/>
            </a:pPr>
            <a:r>
              <a:rPr lang="en-US" sz="1800" dirty="0"/>
              <a:t>*reports filed with General Assembly every July 1</a:t>
            </a:r>
          </a:p>
        </p:txBody>
      </p:sp>
    </p:spTree>
    <p:extLst>
      <p:ext uri="{BB962C8B-B14F-4D97-AF65-F5344CB8AC3E}">
        <p14:creationId xmlns:p14="http://schemas.microsoft.com/office/powerpoint/2010/main" val="902767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51B88-056E-08A9-2CD9-C7E580F00910}"/>
              </a:ext>
            </a:extLst>
          </p:cNvPr>
          <p:cNvSpPr txBox="1"/>
          <p:nvPr/>
        </p:nvSpPr>
        <p:spPr>
          <a:xfrm>
            <a:off x="838200" y="74535"/>
            <a:ext cx="5391015" cy="206748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INDIANA OPEN DOOR LAW (ODL)</a:t>
            </a:r>
          </a:p>
        </p:txBody>
      </p:sp>
      <p:sp>
        <p:nvSpPr>
          <p:cNvPr id="3" name="TextBox 2">
            <a:extLst>
              <a:ext uri="{FF2B5EF4-FFF2-40B4-BE49-F238E27FC236}">
                <a16:creationId xmlns:a16="http://schemas.microsoft.com/office/drawing/2014/main" id="{9CCA5BEC-BD6B-65BA-7948-E3EBFDE8241C}"/>
              </a:ext>
            </a:extLst>
          </p:cNvPr>
          <p:cNvSpPr txBox="1"/>
          <p:nvPr/>
        </p:nvSpPr>
        <p:spPr>
          <a:xfrm>
            <a:off x="836676" y="2900306"/>
            <a:ext cx="5257800" cy="2504517"/>
          </a:xfrm>
          <a:prstGeom prst="rect">
            <a:avLst/>
          </a:prstGeom>
        </p:spPr>
        <p:txBody>
          <a:bodyPr vert="horz" lIns="91440" tIns="45720" rIns="91440" bIns="45720" rtlCol="0">
            <a:normAutofit fontScale="92500" lnSpcReduction="10000"/>
          </a:bodyPr>
          <a:lstStyle/>
          <a:p>
            <a:pPr algn="just">
              <a:lnSpc>
                <a:spcPct val="90000"/>
              </a:lnSpc>
              <a:spcAft>
                <a:spcPts val="600"/>
              </a:spcAft>
            </a:pPr>
            <a:r>
              <a:rPr lang="en-US" sz="2800" dirty="0">
                <a:latin typeface="Cambria" panose="02040503050406030204" pitchFamily="18" charset="0"/>
                <a:ea typeface="Cambria" panose="02040503050406030204" pitchFamily="18" charset="0"/>
              </a:rPr>
              <a:t>“… it is the intent of this chapter that the official action of public agencies to be conducted and taken openly, unless otherwise expressly provided by statute, in order that the people may be fully informed…” </a:t>
            </a:r>
          </a:p>
          <a:p>
            <a:pPr algn="ctr">
              <a:lnSpc>
                <a:spcPct val="90000"/>
              </a:lnSpc>
              <a:spcAft>
                <a:spcPts val="600"/>
              </a:spcAft>
            </a:pPr>
            <a:r>
              <a:rPr lang="en-US" sz="2800" dirty="0">
                <a:latin typeface="Cambria" panose="02040503050406030204" pitchFamily="18" charset="0"/>
                <a:ea typeface="Cambria" panose="02040503050406030204" pitchFamily="18" charset="0"/>
              </a:rPr>
              <a:t>IC5-14-1.5-1</a:t>
            </a:r>
          </a:p>
        </p:txBody>
      </p:sp>
      <p:pic>
        <p:nvPicPr>
          <p:cNvPr id="7" name="Picture 4" descr="Front steps and columns of a majestic city building">
            <a:extLst>
              <a:ext uri="{FF2B5EF4-FFF2-40B4-BE49-F238E27FC236}">
                <a16:creationId xmlns:a16="http://schemas.microsoft.com/office/drawing/2014/main" id="{1A159F80-C144-6192-D45B-6C793BD333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2393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D225-563F-F83E-FF28-8E015A201914}"/>
              </a:ext>
            </a:extLst>
          </p:cNvPr>
          <p:cNvSpPr>
            <a:spLocks noGrp="1"/>
          </p:cNvSpPr>
          <p:nvPr>
            <p:ph type="title"/>
          </p:nvPr>
        </p:nvSpPr>
        <p:spPr>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540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Basic Rule</a:t>
            </a:r>
          </a:p>
        </p:txBody>
      </p:sp>
      <p:sp>
        <p:nvSpPr>
          <p:cNvPr id="3" name="Content Placeholder 2">
            <a:extLst>
              <a:ext uri="{FF2B5EF4-FFF2-40B4-BE49-F238E27FC236}">
                <a16:creationId xmlns:a16="http://schemas.microsoft.com/office/drawing/2014/main" id="{AD527300-4D73-78D2-0DBB-5F6FE12A7B9C}"/>
              </a:ext>
            </a:extLst>
          </p:cNvPr>
          <p:cNvSpPr>
            <a:spLocks noGrp="1"/>
          </p:cNvSpPr>
          <p:nvPr>
            <p:ph sz="half" idx="1"/>
          </p:nvPr>
        </p:nvSpPr>
        <p:spPr>
          <a:xfrm>
            <a:off x="838201" y="2022748"/>
            <a:ext cx="5181600" cy="3278003"/>
          </a:xfr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r>
              <a:rPr lang="en-US" sz="4400" dirty="0">
                <a:solidFill>
                  <a:schemeClr val="tx1"/>
                </a:solidFill>
                <a:latin typeface="Cambria" panose="02040503050406030204" pitchFamily="18" charset="0"/>
                <a:ea typeface="Cambria" panose="02040503050406030204" pitchFamily="18" charset="0"/>
              </a:rPr>
              <a:t>Majority</a:t>
            </a:r>
          </a:p>
          <a:p>
            <a:r>
              <a:rPr lang="en-US" sz="4400" dirty="0">
                <a:solidFill>
                  <a:schemeClr val="tx1"/>
                </a:solidFill>
                <a:latin typeface="Cambria" panose="02040503050406030204" pitchFamily="18" charset="0"/>
                <a:ea typeface="Cambria" panose="02040503050406030204" pitchFamily="18" charset="0"/>
              </a:rPr>
              <a:t>Governing Body</a:t>
            </a:r>
          </a:p>
          <a:p>
            <a:r>
              <a:rPr lang="en-US" sz="4400" dirty="0">
                <a:solidFill>
                  <a:schemeClr val="tx1"/>
                </a:solidFill>
                <a:latin typeface="Cambria" panose="02040503050406030204" pitchFamily="18" charset="0"/>
                <a:ea typeface="Cambria" panose="02040503050406030204" pitchFamily="18" charset="0"/>
              </a:rPr>
              <a:t>Official Action</a:t>
            </a:r>
          </a:p>
          <a:p>
            <a:r>
              <a:rPr lang="en-US" sz="4400" dirty="0">
                <a:solidFill>
                  <a:schemeClr val="tx1"/>
                </a:solidFill>
                <a:latin typeface="Cambria" panose="02040503050406030204" pitchFamily="18" charset="0"/>
                <a:ea typeface="Cambria" panose="02040503050406030204" pitchFamily="18" charset="0"/>
              </a:rPr>
              <a:t>Public Business</a:t>
            </a:r>
          </a:p>
        </p:txBody>
      </p:sp>
      <p:sp>
        <p:nvSpPr>
          <p:cNvPr id="4" name="Content Placeholder 3">
            <a:extLst>
              <a:ext uri="{FF2B5EF4-FFF2-40B4-BE49-F238E27FC236}">
                <a16:creationId xmlns:a16="http://schemas.microsoft.com/office/drawing/2014/main" id="{295A70B6-FC05-B66E-F292-7AB7E677C785}"/>
              </a:ext>
            </a:extLst>
          </p:cNvPr>
          <p:cNvSpPr>
            <a:spLocks noGrp="1"/>
          </p:cNvSpPr>
          <p:nvPr>
            <p:ph sz="half" idx="2"/>
          </p:nvPr>
        </p:nvSpPr>
        <p:spPr>
          <a:xfrm>
            <a:off x="6172200" y="2022749"/>
            <a:ext cx="5181600" cy="3278003"/>
          </a:xfr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r>
              <a:rPr lang="en-US" sz="4400" dirty="0">
                <a:solidFill>
                  <a:schemeClr val="tx1"/>
                </a:solidFill>
                <a:latin typeface="Cambria" panose="02040503050406030204" pitchFamily="18" charset="0"/>
                <a:ea typeface="Cambria" panose="02040503050406030204" pitchFamily="18" charset="0"/>
              </a:rPr>
              <a:t>48 Hours Notice</a:t>
            </a:r>
          </a:p>
          <a:p>
            <a:r>
              <a:rPr lang="en-US" sz="4400" dirty="0">
                <a:solidFill>
                  <a:schemeClr val="tx1"/>
                </a:solidFill>
                <a:latin typeface="Cambria" panose="02040503050406030204" pitchFamily="18" charset="0"/>
                <a:ea typeface="Cambria" panose="02040503050406030204" pitchFamily="18" charset="0"/>
              </a:rPr>
              <a:t>Must be open to the public</a:t>
            </a:r>
          </a:p>
        </p:txBody>
      </p:sp>
    </p:spTree>
    <p:extLst>
      <p:ext uri="{BB962C8B-B14F-4D97-AF65-F5344CB8AC3E}">
        <p14:creationId xmlns:p14="http://schemas.microsoft.com/office/powerpoint/2010/main" val="63783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Writing an appointment on a paper agenda">
            <a:extLst>
              <a:ext uri="{FF2B5EF4-FFF2-40B4-BE49-F238E27FC236}">
                <a16:creationId xmlns:a16="http://schemas.microsoft.com/office/drawing/2014/main" id="{26D339CC-B96E-5EA3-C5FD-93875B908C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330267" y="2202337"/>
            <a:ext cx="2265027" cy="367764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44F95930-5707-A485-796A-469B878ECA0F}"/>
              </a:ext>
            </a:extLst>
          </p:cNvPr>
          <p:cNvSpPr>
            <a:spLocks noGrp="1"/>
          </p:cNvSpPr>
          <p:nvPr>
            <p:ph type="title"/>
          </p:nvPr>
        </p:nvSpPr>
        <p:spPr>
          <a:xfrm>
            <a:off x="638752" y="226723"/>
            <a:ext cx="6831188" cy="1322887"/>
          </a:xfrm>
        </p:spPr>
        <p:txBody>
          <a:bodyPr>
            <a:norm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REQUIRED NOTICE</a:t>
            </a:r>
          </a:p>
        </p:txBody>
      </p:sp>
      <p:sp>
        <p:nvSpPr>
          <p:cNvPr id="8" name="Content Placeholder 2">
            <a:extLst>
              <a:ext uri="{FF2B5EF4-FFF2-40B4-BE49-F238E27FC236}">
                <a16:creationId xmlns:a16="http://schemas.microsoft.com/office/drawing/2014/main" id="{25B361C9-3203-5B83-E8A4-3C24EF80FCAE}"/>
              </a:ext>
            </a:extLst>
          </p:cNvPr>
          <p:cNvSpPr>
            <a:spLocks noGrp="1"/>
          </p:cNvSpPr>
          <p:nvPr>
            <p:ph idx="1"/>
          </p:nvPr>
        </p:nvSpPr>
        <p:spPr>
          <a:xfrm>
            <a:off x="638752" y="2054658"/>
            <a:ext cx="7615238" cy="4069051"/>
          </a:xfrm>
        </p:spPr>
        <p:txBody>
          <a:bodyPr>
            <a:normAutofit fontScale="70000" lnSpcReduction="20000"/>
          </a:bodyPr>
          <a:lstStyle/>
          <a:p>
            <a:r>
              <a:rPr lang="en-US" sz="2400" dirty="0">
                <a:latin typeface="Cambria" panose="02040503050406030204" pitchFamily="18" charset="0"/>
                <a:ea typeface="Cambria" panose="02040503050406030204" pitchFamily="18" charset="0"/>
              </a:rPr>
              <a:t>48 BUSINESS Hours</a:t>
            </a:r>
          </a:p>
          <a:p>
            <a:r>
              <a:rPr lang="en-US" sz="2400" dirty="0">
                <a:latin typeface="Cambria" panose="02040503050406030204" pitchFamily="18" charset="0"/>
                <a:ea typeface="Cambria" panose="02040503050406030204" pitchFamily="18" charset="0"/>
              </a:rPr>
              <a:t>Date, Time &amp; Place</a:t>
            </a:r>
          </a:p>
          <a:p>
            <a:r>
              <a:rPr lang="en-US" sz="2400" dirty="0">
                <a:latin typeface="Cambria" panose="02040503050406030204" pitchFamily="18" charset="0"/>
                <a:ea typeface="Cambria" panose="02040503050406030204" pitchFamily="18" charset="0"/>
              </a:rPr>
              <a:t>Generally, no requirements to publish in newspaper</a:t>
            </a:r>
          </a:p>
          <a:p>
            <a:pPr lvl="1"/>
            <a:r>
              <a:rPr lang="en-US" dirty="0">
                <a:latin typeface="Cambria" panose="02040503050406030204" pitchFamily="18" charset="0"/>
                <a:ea typeface="Cambria" panose="02040503050406030204" pitchFamily="18" charset="0"/>
              </a:rPr>
              <a:t>Public Hearings are different than Public Meetings</a:t>
            </a:r>
          </a:p>
          <a:p>
            <a:r>
              <a:rPr lang="en-US" sz="2400" dirty="0">
                <a:latin typeface="Cambria" panose="02040503050406030204" pitchFamily="18" charset="0"/>
                <a:ea typeface="Cambria" panose="02040503050406030204" pitchFamily="18" charset="0"/>
              </a:rPr>
              <a:t>Annual Notices are permitted</a:t>
            </a:r>
          </a:p>
          <a:p>
            <a:r>
              <a:rPr lang="en-US" sz="2400" dirty="0">
                <a:latin typeface="Cambria" panose="02040503050406030204" pitchFamily="18" charset="0"/>
                <a:ea typeface="Cambria" panose="02040503050406030204" pitchFamily="18" charset="0"/>
              </a:rPr>
              <a:t>Emergency Meetings are the exception</a:t>
            </a:r>
          </a:p>
          <a:p>
            <a:r>
              <a:rPr lang="en-US" sz="2400" dirty="0">
                <a:latin typeface="Cambria" panose="02040503050406030204" pitchFamily="18" charset="0"/>
                <a:ea typeface="Cambria" panose="02040503050406030204" pitchFamily="18" charset="0"/>
              </a:rPr>
              <a:t>Must post at principal location of business or meeting location</a:t>
            </a:r>
          </a:p>
          <a:p>
            <a:pPr lvl="1"/>
            <a:r>
              <a:rPr lang="en-US" dirty="0">
                <a:latin typeface="Cambria" panose="02040503050406030204" pitchFamily="18" charset="0"/>
                <a:ea typeface="Cambria" panose="02040503050406030204" pitchFamily="18" charset="0"/>
              </a:rPr>
              <a:t>Website or newspaper notice is insufficient</a:t>
            </a:r>
          </a:p>
          <a:p>
            <a:r>
              <a:rPr lang="en-US" sz="2400" dirty="0">
                <a:latin typeface="Cambria" panose="02040503050406030204" pitchFamily="18" charset="0"/>
                <a:ea typeface="Cambria" panose="02040503050406030204" pitchFamily="18" charset="0"/>
              </a:rPr>
              <a:t>Special Meetings of County Executives</a:t>
            </a:r>
          </a:p>
          <a:p>
            <a:pPr lvl="1"/>
            <a:r>
              <a:rPr lang="en-US" dirty="0">
                <a:latin typeface="Cambria" panose="02040503050406030204" pitchFamily="18" charset="0"/>
                <a:ea typeface="Cambria" panose="02040503050406030204" pitchFamily="18" charset="0"/>
              </a:rPr>
              <a:t>IC 36-2-2-8 must state specific subject matter</a:t>
            </a:r>
          </a:p>
          <a:p>
            <a:r>
              <a:rPr lang="en-US" sz="2400" dirty="0">
                <a:latin typeface="Cambria" panose="02040503050406030204" pitchFamily="18" charset="0"/>
                <a:ea typeface="Cambria" panose="02040503050406030204" pitchFamily="18" charset="0"/>
              </a:rPr>
              <a:t>Prohibition on ‘Serial Meetings’</a:t>
            </a:r>
          </a:p>
        </p:txBody>
      </p:sp>
    </p:spTree>
    <p:extLst>
      <p:ext uri="{BB962C8B-B14F-4D97-AF65-F5344CB8AC3E}">
        <p14:creationId xmlns:p14="http://schemas.microsoft.com/office/powerpoint/2010/main" val="273433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C75B-7119-57E0-E70E-265866F0527C}"/>
              </a:ext>
            </a:extLst>
          </p:cNvPr>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Example of a public notice</a:t>
            </a:r>
          </a:p>
        </p:txBody>
      </p:sp>
      <p:sp>
        <p:nvSpPr>
          <p:cNvPr id="3" name="Content Placeholder 2">
            <a:extLst>
              <a:ext uri="{FF2B5EF4-FFF2-40B4-BE49-F238E27FC236}">
                <a16:creationId xmlns:a16="http://schemas.microsoft.com/office/drawing/2014/main" id="{34E83838-6AD2-893A-F368-1A46B8C71E12}"/>
              </a:ext>
            </a:extLst>
          </p:cNvPr>
          <p:cNvSpPr>
            <a:spLocks noGrp="1"/>
          </p:cNvSpPr>
          <p:nvPr>
            <p:ph sz="half" idx="1"/>
          </p:nvPr>
        </p:nvSpPr>
        <p:spPr/>
        <p:txBody>
          <a:bodyPr>
            <a:normAutofit fontScale="70000" lnSpcReduction="20000"/>
          </a:bodyPr>
          <a:lstStyle/>
          <a:p>
            <a:pPr marL="0" indent="0" algn="ctr">
              <a:buNone/>
            </a:pPr>
            <a:r>
              <a:rPr lang="en-US" sz="3200" dirty="0">
                <a:latin typeface="Cambria" panose="02040503050406030204" pitchFamily="18" charset="0"/>
                <a:ea typeface="Cambria" panose="02040503050406030204" pitchFamily="18" charset="0"/>
              </a:rPr>
              <a:t>Notice of Public Meeting:</a:t>
            </a:r>
          </a:p>
          <a:p>
            <a:pPr marL="0" indent="0" algn="ctr">
              <a:buNone/>
            </a:pPr>
            <a:endParaRPr lang="en-US" sz="1100" dirty="0">
              <a:latin typeface="Cambria" panose="02040503050406030204" pitchFamily="18" charset="0"/>
              <a:ea typeface="Cambria" panose="02040503050406030204" pitchFamily="18" charset="0"/>
            </a:endParaRPr>
          </a:p>
          <a:p>
            <a:pPr marL="0" indent="0" algn="ctr">
              <a:buNone/>
            </a:pPr>
            <a:r>
              <a:rPr lang="en-US" sz="3200" dirty="0">
                <a:latin typeface="Cambria" panose="02040503050406030204" pitchFamily="18" charset="0"/>
                <a:ea typeface="Cambria" panose="02040503050406030204" pitchFamily="18" charset="0"/>
              </a:rPr>
              <a:t>Pawnee Town Council</a:t>
            </a:r>
          </a:p>
          <a:p>
            <a:pPr marL="0" indent="0" algn="ctr">
              <a:buNone/>
            </a:pPr>
            <a:r>
              <a:rPr lang="en-US" sz="3200" dirty="0">
                <a:latin typeface="Cambria" panose="02040503050406030204" pitchFamily="18" charset="0"/>
                <a:ea typeface="Cambria" panose="02040503050406030204" pitchFamily="18" charset="0"/>
              </a:rPr>
              <a:t>Tuesday, February 24, 2015</a:t>
            </a:r>
          </a:p>
          <a:p>
            <a:pPr marL="0" indent="0" algn="ctr">
              <a:buNone/>
            </a:pPr>
            <a:r>
              <a:rPr lang="en-US" sz="3200" dirty="0">
                <a:latin typeface="Cambria" panose="02040503050406030204" pitchFamily="18" charset="0"/>
                <a:ea typeface="Cambria" panose="02040503050406030204" pitchFamily="18" charset="0"/>
              </a:rPr>
              <a:t>@ 5:30pm</a:t>
            </a:r>
          </a:p>
          <a:p>
            <a:pPr marL="0" indent="0" algn="ctr">
              <a:buNone/>
            </a:pPr>
            <a:r>
              <a:rPr lang="en-US" sz="3200" dirty="0">
                <a:latin typeface="Cambria" panose="02040503050406030204" pitchFamily="18" charset="0"/>
                <a:ea typeface="Cambria" panose="02040503050406030204" pitchFamily="18" charset="0"/>
              </a:rPr>
              <a:t>City Hall, Room 104</a:t>
            </a:r>
          </a:p>
          <a:p>
            <a:pPr marL="0" indent="0" algn="ctr">
              <a:buNone/>
            </a:pPr>
            <a:r>
              <a:rPr lang="en-US" sz="3200" dirty="0">
                <a:latin typeface="Cambria" panose="02040503050406030204" pitchFamily="18" charset="0"/>
                <a:ea typeface="Cambria" panose="02040503050406030204" pitchFamily="18" charset="0"/>
              </a:rPr>
              <a:t>1414 Main Street, Pawnee Indiana </a:t>
            </a:r>
          </a:p>
        </p:txBody>
      </p:sp>
      <p:pic>
        <p:nvPicPr>
          <p:cNvPr id="5" name="Content Placeholder 4">
            <a:extLst>
              <a:ext uri="{FF2B5EF4-FFF2-40B4-BE49-F238E27FC236}">
                <a16:creationId xmlns:a16="http://schemas.microsoft.com/office/drawing/2014/main" id="{9E35A000-4D32-CA28-274F-D30FA0A4EC8E}"/>
              </a:ext>
            </a:extLst>
          </p:cNvPr>
          <p:cNvPicPr>
            <a:picLocks noGrp="1" noChangeAspect="1"/>
          </p:cNvPicPr>
          <p:nvPr>
            <p:ph sz="half" idx="2"/>
          </p:nvPr>
        </p:nvPicPr>
        <p:blipFill rotWithShape="1">
          <a:blip r:embed="rId2" cstate="email">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a:ext>
            </a:extLst>
          </a:blip>
          <a:srcRect/>
          <a:stretch/>
        </p:blipFill>
        <p:spPr>
          <a:xfrm>
            <a:off x="7490478" y="2129316"/>
            <a:ext cx="3564374" cy="3564374"/>
          </a:xfrm>
          <a:prstGeom prst="ellipse">
            <a:avLst/>
          </a:prstGeom>
          <a:ln>
            <a:noFill/>
          </a:ln>
          <a:effectLst>
            <a:softEdge rad="112500"/>
          </a:effectLst>
        </p:spPr>
      </p:pic>
    </p:spTree>
    <p:extLst>
      <p:ext uri="{BB962C8B-B14F-4D97-AF65-F5344CB8AC3E}">
        <p14:creationId xmlns:p14="http://schemas.microsoft.com/office/powerpoint/2010/main" val="214753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06EE-372A-E9C1-52BA-FB9F25B06ECF}"/>
              </a:ext>
            </a:extLst>
          </p:cNvPr>
          <p:cNvSpPr>
            <a:spLocks noGrp="1"/>
          </p:cNvSpPr>
          <p:nvPr>
            <p:ph type="title"/>
          </p:nvPr>
        </p:nvSpPr>
        <p:spPr>
          <a:xfrm>
            <a:off x="2607267" y="168142"/>
            <a:ext cx="7190535" cy="1306554"/>
          </a:xfrm>
          <a:noFill/>
          <a:ln>
            <a:noFill/>
          </a:ln>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r>
              <a:rPr lang="en-US" sz="5400" kern="1200" dirty="0">
                <a:solidFill>
                  <a:schemeClr val="tx1">
                    <a:lumMod val="85000"/>
                    <a:lumOff val="1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Executive Sessions</a:t>
            </a:r>
          </a:p>
        </p:txBody>
      </p:sp>
      <p:sp>
        <p:nvSpPr>
          <p:cNvPr id="3" name="Content Placeholder 2">
            <a:extLst>
              <a:ext uri="{FF2B5EF4-FFF2-40B4-BE49-F238E27FC236}">
                <a16:creationId xmlns:a16="http://schemas.microsoft.com/office/drawing/2014/main" id="{141BC58D-A379-70B6-94EA-BC8C8C9CBB7B}"/>
              </a:ext>
            </a:extLst>
          </p:cNvPr>
          <p:cNvSpPr>
            <a:spLocks noGrp="1"/>
          </p:cNvSpPr>
          <p:nvPr>
            <p:ph sz="half" idx="1"/>
          </p:nvPr>
        </p:nvSpPr>
        <p:spPr>
          <a:xfrm>
            <a:off x="685078" y="2079043"/>
            <a:ext cx="8318127" cy="4108053"/>
          </a:xfrm>
        </p:spPr>
        <p:txBody>
          <a:bodyPr vert="horz" lIns="91440" tIns="45720" rIns="91440" bIns="45720" rtlCol="0" anchor="ctr">
            <a:normAutofit fontScale="77500" lnSpcReduction="20000"/>
          </a:bodyPr>
          <a:lstStyle/>
          <a:p>
            <a:r>
              <a:rPr lang="en-US" sz="3200" dirty="0">
                <a:solidFill>
                  <a:schemeClr val="tx1">
                    <a:lumMod val="85000"/>
                    <a:lumOff val="15000"/>
                  </a:schemeClr>
                </a:solidFill>
                <a:latin typeface="Cambria" panose="02040503050406030204" pitchFamily="18" charset="0"/>
                <a:ea typeface="Cambria" panose="02040503050406030204" pitchFamily="18" charset="0"/>
              </a:rPr>
              <a:t>The ‘Exception’ to meetings that are open to the public.</a:t>
            </a:r>
          </a:p>
          <a:p>
            <a:r>
              <a:rPr lang="en-US" sz="3200" dirty="0">
                <a:solidFill>
                  <a:schemeClr val="tx1">
                    <a:lumMod val="85000"/>
                    <a:lumOff val="15000"/>
                  </a:schemeClr>
                </a:solidFill>
                <a:latin typeface="Cambria" panose="02040503050406030204" pitchFamily="18" charset="0"/>
                <a:ea typeface="Cambria" panose="02040503050406030204" pitchFamily="18" charset="0"/>
              </a:rPr>
              <a:t>Notice </a:t>
            </a:r>
            <a:r>
              <a:rPr lang="en-US" sz="3200" b="1" dirty="0">
                <a:solidFill>
                  <a:schemeClr val="tx1">
                    <a:lumMod val="85000"/>
                    <a:lumOff val="15000"/>
                  </a:schemeClr>
                </a:solidFill>
                <a:latin typeface="Cambria" panose="02040503050406030204" pitchFamily="18" charset="0"/>
                <a:ea typeface="Cambria" panose="02040503050406030204" pitchFamily="18" charset="0"/>
              </a:rPr>
              <a:t>must</a:t>
            </a:r>
            <a:r>
              <a:rPr lang="en-US" sz="3200" dirty="0">
                <a:solidFill>
                  <a:schemeClr val="tx1">
                    <a:lumMod val="85000"/>
                    <a:lumOff val="15000"/>
                  </a:schemeClr>
                </a:solidFill>
                <a:latin typeface="Cambria" panose="02040503050406030204" pitchFamily="18" charset="0"/>
                <a:ea typeface="Cambria" panose="02040503050406030204" pitchFamily="18" charset="0"/>
              </a:rPr>
              <a:t> include statuary purpose(s) for excluding public.</a:t>
            </a:r>
          </a:p>
          <a:p>
            <a:r>
              <a:rPr lang="en-US" sz="3200" dirty="0">
                <a:solidFill>
                  <a:schemeClr val="tx1">
                    <a:lumMod val="85000"/>
                    <a:lumOff val="15000"/>
                  </a:schemeClr>
                </a:solidFill>
                <a:latin typeface="Cambria" panose="02040503050406030204" pitchFamily="18" charset="0"/>
                <a:ea typeface="Cambria" panose="02040503050406030204" pitchFamily="18" charset="0"/>
              </a:rPr>
              <a:t>Minutes or Memoranda must include </a:t>
            </a:r>
            <a:r>
              <a:rPr lang="en-US" sz="3200" b="1" dirty="0">
                <a:solidFill>
                  <a:schemeClr val="tx1">
                    <a:lumMod val="85000"/>
                    <a:lumOff val="15000"/>
                  </a:schemeClr>
                </a:solidFill>
                <a:latin typeface="Cambria" panose="02040503050406030204" pitchFamily="18" charset="0"/>
                <a:ea typeface="Cambria" panose="02040503050406030204" pitchFamily="18" charset="0"/>
              </a:rPr>
              <a:t>certification</a:t>
            </a:r>
            <a:r>
              <a:rPr lang="en-US" sz="3200" dirty="0">
                <a:solidFill>
                  <a:schemeClr val="tx1">
                    <a:lumMod val="85000"/>
                    <a:lumOff val="15000"/>
                  </a:schemeClr>
                </a:solidFill>
                <a:latin typeface="Cambria" panose="02040503050406030204" pitchFamily="18" charset="0"/>
                <a:ea typeface="Cambria" panose="02040503050406030204" pitchFamily="18" charset="0"/>
              </a:rPr>
              <a:t> that only topics permitted under ODL were discussed during session.</a:t>
            </a:r>
          </a:p>
          <a:p>
            <a:r>
              <a:rPr lang="en-US" sz="3200" dirty="0">
                <a:solidFill>
                  <a:schemeClr val="tx1">
                    <a:lumMod val="85000"/>
                    <a:lumOff val="15000"/>
                  </a:schemeClr>
                </a:solidFill>
                <a:latin typeface="Cambria" panose="02040503050406030204" pitchFamily="18" charset="0"/>
                <a:ea typeface="Cambria" panose="02040503050406030204" pitchFamily="18" charset="0"/>
              </a:rPr>
              <a:t>Should be irregular</a:t>
            </a:r>
          </a:p>
          <a:p>
            <a:r>
              <a:rPr lang="en-US" sz="3200" dirty="0">
                <a:solidFill>
                  <a:schemeClr val="tx1">
                    <a:lumMod val="85000"/>
                    <a:lumOff val="15000"/>
                  </a:schemeClr>
                </a:solidFill>
                <a:latin typeface="Cambria" panose="02040503050406030204" pitchFamily="18" charset="0"/>
                <a:ea typeface="Cambria" panose="02040503050406030204" pitchFamily="18" charset="0"/>
              </a:rPr>
              <a:t>NO FINAL ACTION</a:t>
            </a:r>
          </a:p>
        </p:txBody>
      </p:sp>
    </p:spTree>
    <p:extLst>
      <p:ext uri="{BB962C8B-B14F-4D97-AF65-F5344CB8AC3E}">
        <p14:creationId xmlns:p14="http://schemas.microsoft.com/office/powerpoint/2010/main" val="14265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691</TotalTime>
  <Words>1317</Words>
  <Application>Microsoft Office PowerPoint</Application>
  <PresentationFormat>Widescreen</PresentationFormat>
  <Paragraphs>183</Paragraphs>
  <Slides>25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Britannic Bold</vt:lpstr>
      <vt:lpstr>Calibri</vt:lpstr>
      <vt:lpstr>Cambria</vt:lpstr>
      <vt:lpstr>Franklin Gothic Demi Cond</vt:lpstr>
      <vt:lpstr>Franklin Gothic Medium Cond</vt:lpstr>
      <vt:lpstr>Georgia</vt:lpstr>
      <vt:lpstr>Gill Sans MT</vt:lpstr>
      <vt:lpstr>Goudy Old Style</vt:lpstr>
      <vt:lpstr>News Gothic MT Pro</vt:lpstr>
      <vt:lpstr>Gallery</vt:lpstr>
      <vt:lpstr>   INDIANA PUBLIC ACCESS LAWS </vt:lpstr>
      <vt:lpstr>LEGISLATIVE INTENT</vt:lpstr>
      <vt:lpstr>The Public Access Counselor provides advise and assistance concerning Indiana’s public access laws (the Access to Public Records Act and the Open Door Law) to members of the public, government agencies and its employees.</vt:lpstr>
      <vt:lpstr>FY 2022-2023</vt:lpstr>
      <vt:lpstr>PowerPoint Presentation</vt:lpstr>
      <vt:lpstr>Basic Rule</vt:lpstr>
      <vt:lpstr>REQUIRED NOTICE</vt:lpstr>
      <vt:lpstr>Example of a public notice</vt:lpstr>
      <vt:lpstr>Executive Sessions</vt:lpstr>
      <vt:lpstr>Executive Session Notice</vt:lpstr>
      <vt:lpstr> COMMON EXECUTIVE SESSIONS</vt:lpstr>
      <vt:lpstr>Virtual meetings</vt:lpstr>
      <vt:lpstr>MISCELLANEOUS CONSIDERATIONS</vt:lpstr>
      <vt:lpstr>Access to public records</vt:lpstr>
      <vt:lpstr>Reasonable period of time</vt:lpstr>
      <vt:lpstr>Reasonable particularity</vt:lpstr>
      <vt:lpstr>Three categories of public records</vt:lpstr>
      <vt:lpstr>The good –  disclosable records</vt:lpstr>
      <vt:lpstr>The bad –  confidential public records</vt:lpstr>
      <vt:lpstr>The ugly –  discretionary public records</vt:lpstr>
      <vt:lpstr>Emails</vt:lpstr>
      <vt:lpstr>Denials</vt:lpstr>
      <vt:lpstr>NONCOMPLIANCE</vt:lpstr>
      <vt:lpstr>Common misconceptions of citizens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Kassidy</dc:creator>
  <cp:lastModifiedBy>Nussmeyer, Angela M</cp:lastModifiedBy>
  <cp:revision>4</cp:revision>
  <dcterms:created xsi:type="dcterms:W3CDTF">2023-08-03T17:43:44Z</dcterms:created>
  <dcterms:modified xsi:type="dcterms:W3CDTF">2023-12-08T20:32:25Z</dcterms:modified>
</cp:coreProperties>
</file>