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8" r:id="rId3"/>
    <p:sldId id="259" r:id="rId4"/>
    <p:sldId id="265" r:id="rId5"/>
    <p:sldId id="257" r:id="rId6"/>
    <p:sldId id="306" r:id="rId7"/>
    <p:sldId id="282" r:id="rId8"/>
    <p:sldId id="288" r:id="rId9"/>
    <p:sldId id="276" r:id="rId10"/>
    <p:sldId id="289" r:id="rId11"/>
    <p:sldId id="291" r:id="rId12"/>
    <p:sldId id="297" r:id="rId13"/>
    <p:sldId id="262" r:id="rId14"/>
    <p:sldId id="307" r:id="rId15"/>
    <p:sldId id="290" r:id="rId16"/>
    <p:sldId id="302" r:id="rId17"/>
    <p:sldId id="301" r:id="rId18"/>
    <p:sldId id="271" r:id="rId19"/>
    <p:sldId id="304" r:id="rId20"/>
    <p:sldId id="272" r:id="rId21"/>
    <p:sldId id="293" r:id="rId22"/>
    <p:sldId id="294" r:id="rId23"/>
    <p:sldId id="287" r:id="rId24"/>
    <p:sldId id="299" r:id="rId25"/>
    <p:sldId id="300" r:id="rId26"/>
    <p:sldId id="273" r:id="rId27"/>
    <p:sldId id="279" r:id="rId28"/>
    <p:sldId id="308" r:id="rId29"/>
    <p:sldId id="303" r:id="rId30"/>
    <p:sldId id="298" r:id="rId31"/>
    <p:sldId id="277" r:id="rId32"/>
    <p:sldId id="270" r:id="rId33"/>
    <p:sldId id="267" r:id="rId34"/>
    <p:sldId id="268" r:id="rId35"/>
    <p:sldId id="266" r:id="rId36"/>
    <p:sldId id="292" r:id="rId37"/>
    <p:sldId id="26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7" autoAdjust="0"/>
    <p:restoredTop sz="92092" autoAdjust="0"/>
  </p:normalViewPr>
  <p:slideViewPr>
    <p:cSldViewPr>
      <p:cViewPr>
        <p:scale>
          <a:sx n="70" d="100"/>
          <a:sy n="70" d="100"/>
        </p:scale>
        <p:origin x="12"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FD500E-DB44-4031-912E-8DF8D1C6BC6B}" type="datetimeFigureOut">
              <a:rPr lang="en-US" smtClean="0"/>
              <a:pPr/>
              <a:t>7/17/2013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BBCC44-0347-40A3-996F-CD27A61C840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AD197-D8DF-479A-B3ED-8368F8F4605B}" type="datetimeFigureOut">
              <a:rPr lang="en-US" smtClean="0"/>
              <a:pPr/>
              <a:t>7/17/2013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7728E-A96F-4079-9C4A-0B384827C5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Hi everyone.  Welcome to this Indiana State Library webinar on legally enforceable patron behavior policies.</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Our next category is speech, and hopefully big red flags are waving in your heads right now.  When it comes to speech, we need to be very, very careful.  Obviously, freedom of speech is protected by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and it is protected very diligently by the courts.  When regulating speech, only use content-neutral regulations.  That means you can limit speech by time, manner, or place.  For example, you can establish certain library areas a quiet rooms or certain hours as quiet hours, or you could always have a volume restriction in the library, such as “no shouting.”  Time, manner, and place restrictions still must meet the legal criteria we just talked about: a significant government interest, narrow-tailoring, and alternative channels to receive information.</a:t>
            </a:r>
          </a:p>
          <a:p>
            <a:r>
              <a:rPr lang="en-US" sz="1200" kern="1200" dirty="0" smtClean="0">
                <a:solidFill>
                  <a:schemeClr val="tx1"/>
                </a:solidFill>
                <a:latin typeface="+mn-lt"/>
                <a:ea typeface="+mn-ea"/>
                <a:cs typeface="+mn-cs"/>
              </a:rPr>
              <a:t>	There are three exceptions to the freedom of speech you should know about: child pornography, obscenity, and material harmful to minors.  These three categories of speech or writing you can regulate against without problems.  It is important to note, though, that pornography is not automatically considered obscenity, and is generally protected by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a:t>
            </a:r>
          </a:p>
          <a:p>
            <a:r>
              <a:rPr lang="en-US" sz="1200" kern="1200" dirty="0" smtClean="0">
                <a:solidFill>
                  <a:schemeClr val="tx1"/>
                </a:solidFill>
                <a:latin typeface="+mn-lt"/>
                <a:ea typeface="+mn-ea"/>
                <a:cs typeface="+mn-cs"/>
              </a:rPr>
              <a:t>	If you want more specific information about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and meeting room policies, my fellow intern John Giacomantonio gave a webinar on that topic in June, and the archived presentation is available on the state library’s law resources page located at this link.</a:t>
            </a:r>
          </a:p>
          <a:p>
            <a:endParaRPr lang="en-US" baseline="0" dirty="0" smtClean="0"/>
          </a:p>
        </p:txBody>
      </p:sp>
      <p:sp>
        <p:nvSpPr>
          <p:cNvPr id="4" name="Slide Number Placeholder 3"/>
          <p:cNvSpPr>
            <a:spLocks noGrp="1"/>
          </p:cNvSpPr>
          <p:nvPr>
            <p:ph type="sldNum" sz="quarter" idx="10"/>
          </p:nvPr>
        </p:nvSpPr>
        <p:spPr/>
        <p:txBody>
          <a:bodyPr/>
          <a:lstStyle/>
          <a:p>
            <a:fld id="{D637728E-A96F-4079-9C4A-0B384827C50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Our last category is illegal activity.  Illegal activity is a softball – you don’t even need to put it in your policy.  If someone is breaking the law on library premises, you can take action and call the police.  For various reasons, you may or may not want to put prohibitions on illegal activity in your policies. If you want to, you can.  It’s your choice.  Either way, illegal activity is forbidden.</a:t>
            </a:r>
          </a:p>
          <a:p>
            <a:r>
              <a:rPr lang="en-US" sz="1200" kern="1200" dirty="0" smtClean="0">
                <a:solidFill>
                  <a:schemeClr val="tx1"/>
                </a:solidFill>
                <a:latin typeface="+mn-lt"/>
                <a:ea typeface="+mn-ea"/>
                <a:cs typeface="+mn-cs"/>
              </a:rPr>
              <a:t>	Examples of illegal activities in libraries include: smoking, fighting, and here’s a case from Indiana where a man was ejected from the library for fighting on the premises and was subsequently charged with trespassing when he re-entered the property, and public indecency, and here’s a case where a man was charged with public indecency in an Indiana public library.  If you want to look up the Indiana public indecency law to learn what it encompasses, this link in the code citation will take you to the statute text.</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So to sum up the different types of activity you may be regulating, that is, the matter of your regulations and policies, are: behavior, which must be reasonable and related to the library’s mission, conditions that must be met in order to enter the library (such as hygiene or dress code regulations), and these must be narrowly-tailored, serve a significant government interest, and still have ample alternative channels, content-neutral speech regulations (which address the time, manner, or place of the speech only), and these regulations also must be narrowly-tailored, serve a significant government interest, and still have ample alternative channels, content-driven speech regulations, which you simply should not attempt, and illegal activity, which doesn’t even need to be in your policy.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So, we’ve covered the matter of the regulations; let’s look at the manner of regulation.</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There are two pairs of related elements that should be a part of every patron behavior policy you implement.  The first pair is equal enforcement and patron notice, and the second pair is an appeals process and reasonable penalties.  The first pair pertains to patrons being aware of what is and is not allowed at the library, and the second pair is concerned with fairness after an infraction occurs.</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Let’s look at equal enforcement.  The first part of equal enforcement is consistency.  The library’s policies should apply to teenagers in the same way they apply to board members.  Secondly, policies and any implementation guidelines or instructions should be clearly worded.  Clear wording will cause the policy to be equally enforced, because every employee will understand what is allowed and what to do in case of infraction.  A vague policy statement such as “appropriate clothing is required at all times” will be understood differently by each library employee, and will cause unequal enforcement.</a:t>
            </a:r>
          </a:p>
          <a:p>
            <a:r>
              <a:rPr lang="en-US" sz="1200" kern="1200" dirty="0" smtClean="0">
                <a:solidFill>
                  <a:schemeClr val="tx1"/>
                </a:solidFill>
                <a:latin typeface="+mn-lt"/>
                <a:ea typeface="+mn-ea"/>
                <a:cs typeface="+mn-cs"/>
              </a:rPr>
              <a:t>	Moving on to patron notice: the main push here is that patrons should know how to be compliant with library policies.  First, post your policies in prominent locations.  Do patrons need to wear shoes in the library?  Post it on the entrance door so they know.  Is one area of the library a quiet zone?  Place notices of that around the perimeter so patrons can comply.  It’s also a good idea to hand patrons relevant policies when they sign up for library cards or internet use.  We can’t expect patrons to comply with policies we don’t make them aware of.  Secondly, clearly worded policies are also important for patron notice.  Just as individual employees will interpret a vague policy in different ways, patrons will have different understandings of what falls within accepted library conduct if the policy is not clear.  Also, an important tip: write down your policies!  An unwritten policy is hard to defend in court if it comes to that, but it is also hard to enforce equally, provide notice to patrons, and show to patrons if they challenge the policy.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In your policies, you’ll need to avoid vagueness and overbreadth.  As mentioned above, vagueness means the language of the policy leaves too much open to interpretation.  For example, a policy may read “do not bother other patrons.”  We probably all have some nebulous idea of what that means, but I doubt if they would all coincide.  Does that include talking?  At what volume?  Some people are greatly bothered by the tapping of a pencil, would that violate the policy?  How about standing too close to other patrons?  How close is too close?  There’s a cultural element to that, too, that will cause people to understand personal space differently.  So, on the surface, we may want to have a policy that prohibits patrons from bothering each other, but a simple statement prohibiting it will be insufficient due to vagueness.</a:t>
            </a:r>
          </a:p>
          <a:p>
            <a:r>
              <a:rPr lang="en-US" sz="1200" kern="1200" dirty="0" smtClean="0">
                <a:solidFill>
                  <a:schemeClr val="tx1"/>
                </a:solidFill>
                <a:latin typeface="+mn-lt"/>
                <a:ea typeface="+mn-ea"/>
                <a:cs typeface="+mn-cs"/>
              </a:rPr>
              <a:t>	Overbreadth is a related, but separate concept.  Overbreadth prohibits too much legitimate conduct.  For example an overbroad policy would be “only patrons reading a book can remain in the library.”  This policy would be overbroad because patrons reading newspapers, looking for a book, asking reference questions, or attending programs would be violating the policy, even though their behavior is legitimate library activity.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Let’s look at a case: </a:t>
            </a:r>
            <a:r>
              <a:rPr lang="en-US" sz="1200" i="1" kern="1200" dirty="0" err="1" smtClean="0">
                <a:solidFill>
                  <a:schemeClr val="tx1"/>
                </a:solidFill>
                <a:latin typeface="+mn-lt"/>
                <a:ea typeface="+mn-ea"/>
                <a:cs typeface="+mn-cs"/>
              </a:rPr>
              <a:t>Brinkmeier</a:t>
            </a:r>
            <a:r>
              <a:rPr lang="en-US" sz="1200" i="1" kern="1200" dirty="0" smtClean="0">
                <a:solidFill>
                  <a:schemeClr val="tx1"/>
                </a:solidFill>
                <a:latin typeface="+mn-lt"/>
                <a:ea typeface="+mn-ea"/>
                <a:cs typeface="+mn-cs"/>
              </a:rPr>
              <a:t> v. Freeport</a:t>
            </a:r>
            <a:r>
              <a:rPr lang="en-US" sz="1200" kern="1200" dirty="0" smtClean="0">
                <a:solidFill>
                  <a:schemeClr val="tx1"/>
                </a:solidFill>
                <a:latin typeface="+mn-lt"/>
                <a:ea typeface="+mn-ea"/>
                <a:cs typeface="+mn-cs"/>
              </a:rPr>
              <a:t>.  As he was leaving the library, Mr. </a:t>
            </a:r>
            <a:r>
              <a:rPr lang="en-US" sz="1200" kern="1200" dirty="0" err="1" smtClean="0">
                <a:solidFill>
                  <a:schemeClr val="tx1"/>
                </a:solidFill>
                <a:latin typeface="+mn-lt"/>
                <a:ea typeface="+mn-ea"/>
                <a:cs typeface="+mn-cs"/>
              </a:rPr>
              <a:t>Brinkmeier</a:t>
            </a:r>
            <a:r>
              <a:rPr lang="en-US" sz="1200" kern="1200" dirty="0" smtClean="0">
                <a:solidFill>
                  <a:schemeClr val="tx1"/>
                </a:solidFill>
                <a:latin typeface="+mn-lt"/>
                <a:ea typeface="+mn-ea"/>
                <a:cs typeface="+mn-cs"/>
              </a:rPr>
              <a:t> handed a library employee a sexually-explicit note propositioning her.  When he returned to the library at a later date, the library called the police, and </a:t>
            </a:r>
            <a:r>
              <a:rPr lang="en-US" sz="1200" kern="1200" dirty="0" err="1" smtClean="0">
                <a:solidFill>
                  <a:schemeClr val="tx1"/>
                </a:solidFill>
                <a:latin typeface="+mn-lt"/>
                <a:ea typeface="+mn-ea"/>
                <a:cs typeface="+mn-cs"/>
              </a:rPr>
              <a:t>Brinkmeier</a:t>
            </a:r>
            <a:r>
              <a:rPr lang="en-US" sz="1200" kern="1200" dirty="0" smtClean="0">
                <a:solidFill>
                  <a:schemeClr val="tx1"/>
                </a:solidFill>
                <a:latin typeface="+mn-lt"/>
                <a:ea typeface="+mn-ea"/>
                <a:cs typeface="+mn-cs"/>
              </a:rPr>
              <a:t> was removed from the premises.  The library said it was its policy to “preclude any person who harasses and/or intimidates other library patrons or employees.”  This policy was unwritten.  </a:t>
            </a:r>
            <a:r>
              <a:rPr lang="en-US" sz="1200" kern="1200" dirty="0" err="1" smtClean="0">
                <a:solidFill>
                  <a:schemeClr val="tx1"/>
                </a:solidFill>
                <a:latin typeface="+mn-lt"/>
                <a:ea typeface="+mn-ea"/>
                <a:cs typeface="+mn-cs"/>
              </a:rPr>
              <a:t>Brinkmeier</a:t>
            </a:r>
            <a:r>
              <a:rPr lang="en-US" sz="1200" kern="1200" dirty="0" smtClean="0">
                <a:solidFill>
                  <a:schemeClr val="tx1"/>
                </a:solidFill>
                <a:latin typeface="+mn-lt"/>
                <a:ea typeface="+mn-ea"/>
                <a:cs typeface="+mn-cs"/>
              </a:rPr>
              <a:t> challenged the policy, and  the library lost.</a:t>
            </a:r>
          </a:p>
          <a:p>
            <a:r>
              <a:rPr lang="en-US" sz="1200" kern="1200" dirty="0" smtClean="0">
                <a:solidFill>
                  <a:schemeClr val="tx1"/>
                </a:solidFill>
                <a:latin typeface="+mn-lt"/>
                <a:ea typeface="+mn-ea"/>
                <a:cs typeface="+mn-cs"/>
              </a:rPr>
              <a:t>	There were several problems with the policy, aside from it being unwritten.  Mainly, the problems dealt with it lacking reasonable boundaries.  For instance, there is no geographic limitation to the policy.  What would happen if one library patron harassed another at the bowling alley?  According to the policy, that would preclude the patron from the library.  There is a vagueness and overbreadth problem here.  Also, the term “harass” is not defined, and all forms of harassment lead to a ban.  What if two school age siblings bicker a little before their parent gets them to stop.  Should they be banned from the library?  And that brings up another issue: how long is this ban for?  Nothing in the policy guides that decision.</a:t>
            </a:r>
          </a:p>
          <a:p>
            <a:r>
              <a:rPr lang="en-US" sz="1200" kern="1200" dirty="0" smtClean="0">
                <a:solidFill>
                  <a:schemeClr val="tx1"/>
                </a:solidFill>
                <a:latin typeface="+mn-lt"/>
                <a:ea typeface="+mn-ea"/>
                <a:cs typeface="+mn-cs"/>
              </a:rPr>
              <a:t>	Don’t forget – put your policies in writing.  It is hard to provide patrons with notice of an unwritten policy or to enforce it equally between different patrons and by different employees.  The court says that an unwritten policy isn’t automatically going to be thrown out, but it creates a host of problems, including the difficulty of proving that the policy ever existed in the first place.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We’ll now move on to the case of </a:t>
            </a:r>
            <a:r>
              <a:rPr lang="en-US" sz="1200" i="1" kern="1200" dirty="0" err="1" smtClean="0">
                <a:solidFill>
                  <a:schemeClr val="tx1"/>
                </a:solidFill>
                <a:latin typeface="+mn-lt"/>
                <a:ea typeface="+mn-ea"/>
                <a:cs typeface="+mn-cs"/>
              </a:rPr>
              <a:t>Kreimer</a:t>
            </a:r>
            <a:r>
              <a:rPr lang="en-US" sz="1200" i="1" kern="1200" dirty="0" smtClean="0">
                <a:solidFill>
                  <a:schemeClr val="tx1"/>
                </a:solidFill>
                <a:latin typeface="+mn-lt"/>
                <a:ea typeface="+mn-ea"/>
                <a:cs typeface="+mn-cs"/>
              </a:rPr>
              <a:t> v. Bureau of Police</a:t>
            </a:r>
            <a:r>
              <a:rPr lang="en-US" sz="1200" kern="1200" dirty="0" smtClean="0">
                <a:solidFill>
                  <a:schemeClr val="tx1"/>
                </a:solidFill>
                <a:latin typeface="+mn-lt"/>
                <a:ea typeface="+mn-ea"/>
                <a:cs typeface="+mn-cs"/>
              </a:rPr>
              <a:t>.  This complaint was brought by a homeless man who contested different aspects of the library’s patron conduct policy.  Part of the policy was behavior-based, and part of the policy restricted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right to receive information.  We’ll look at these two parts separately, beginning with the behavior policy challenge.</a:t>
            </a:r>
          </a:p>
          <a:p>
            <a:r>
              <a:rPr lang="en-US" sz="1200" kern="1200" dirty="0" smtClean="0">
                <a:solidFill>
                  <a:schemeClr val="tx1"/>
                </a:solidFill>
                <a:latin typeface="+mn-lt"/>
                <a:ea typeface="+mn-ea"/>
                <a:cs typeface="+mn-cs"/>
              </a:rPr>
              <a:t>	The policy says “Patrons shall respect the rights of other patrons and shall not harass or annoy others through noisy or boisterous activities, by staring at another person with the intent to annoy that person, by following another person about the building with the intent to annoy that person, by playing audio equipment so that others can hear it, by singing or talking to others or in monologues, or by behaving in a manner which reasonably can be expected to disturb other persons.”</a:t>
            </a:r>
          </a:p>
          <a:p>
            <a:r>
              <a:rPr lang="en-US" sz="1200" kern="1200" dirty="0" smtClean="0">
                <a:solidFill>
                  <a:schemeClr val="tx1"/>
                </a:solidFill>
                <a:latin typeface="+mn-lt"/>
                <a:ea typeface="+mn-ea"/>
                <a:cs typeface="+mn-cs"/>
              </a:rPr>
              <a:t>	Here, the library won.  Because it is a behavioral policy, the library only needed to show that it was reasonable and that it was related to the library’s mission.  The policy does use the term “harass” which we had problems with in the </a:t>
            </a:r>
            <a:r>
              <a:rPr lang="en-US" sz="1200" i="1" kern="1200" dirty="0" err="1" smtClean="0">
                <a:solidFill>
                  <a:schemeClr val="tx1"/>
                </a:solidFill>
                <a:latin typeface="+mn-lt"/>
                <a:ea typeface="+mn-ea"/>
                <a:cs typeface="+mn-cs"/>
              </a:rPr>
              <a:t>Brinkmeier</a:t>
            </a:r>
            <a:r>
              <a:rPr lang="en-US" sz="1200" kern="1200" dirty="0" smtClean="0">
                <a:solidFill>
                  <a:schemeClr val="tx1"/>
                </a:solidFill>
                <a:latin typeface="+mn-lt"/>
                <a:ea typeface="+mn-ea"/>
                <a:cs typeface="+mn-cs"/>
              </a:rPr>
              <a:t> case, but here the library defined what they meant by harass, and they ended that definition with “behaving in a manner which reasonably can be expected to disturb other persons.”  An individual patron’s sensitivities are taken out of the calculation by using this reasonable person standard.</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Let’s move on to the second part of </a:t>
            </a:r>
            <a:r>
              <a:rPr lang="en-US" sz="1200" kern="1200" dirty="0" err="1" smtClean="0">
                <a:solidFill>
                  <a:schemeClr val="tx1"/>
                </a:solidFill>
                <a:latin typeface="+mn-lt"/>
                <a:ea typeface="+mn-ea"/>
                <a:cs typeface="+mn-cs"/>
              </a:rPr>
              <a:t>Kreimer’s</a:t>
            </a:r>
            <a:r>
              <a:rPr lang="en-US" sz="1200" kern="1200" dirty="0" smtClean="0">
                <a:solidFill>
                  <a:schemeClr val="tx1"/>
                </a:solidFill>
                <a:latin typeface="+mn-lt"/>
                <a:ea typeface="+mn-ea"/>
                <a:cs typeface="+mn-cs"/>
              </a:rPr>
              <a:t> challenge: the hygiene/dress code requirement for entering the library.  The library policy read: “Patrons shall not be permitted to enter the building without a shirt or other covering of their upper bodies or without shoes or other footwear. Patrons whose bodily hygiene is offensive so as to constitute a nuisance to other persons shall be required to leave the building.”</a:t>
            </a:r>
          </a:p>
          <a:p>
            <a:r>
              <a:rPr lang="en-US" sz="1200" kern="1200" dirty="0" smtClean="0">
                <a:solidFill>
                  <a:schemeClr val="tx1"/>
                </a:solidFill>
                <a:latin typeface="+mn-lt"/>
                <a:ea typeface="+mn-ea"/>
                <a:cs typeface="+mn-cs"/>
              </a:rPr>
              <a:t>	The library won on this count, too.  The library did not define the term “nuisance,” but it did not need to, because “nuisance” has a legal meaning.  Additionally, because this is implicating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the three prong test applies: significant government interest, narrow-tailoring, and ample alternative channels.  The significant government interest in this case is protecting all patrons’ right to receive information, and refusing entrance to patrons who will through a nuisance restrict other patrons’ rights is narrowly-tailored to fit that interest.  As for alternative channels, all a patron would need to do to gain entry is tend to his or her personal hygiene, so the court upheld this policy.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I’d like to take a moment to introduce myself.  My name is Angela Moore, and this May I finished my first year of law school, so that means I am a law student, not a lawyer.  This summer, I am interning here at the Indiana State Library.  Before starting law school, though, I was a librarian at the Berne Public Library in northeast Indiana, so hello to anyone out there that I may know.  </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This case, Armstrong v. D.C. Public Library, is similar to </a:t>
            </a:r>
            <a:r>
              <a:rPr lang="en-US" sz="1200" kern="1200" dirty="0" err="1" smtClean="0">
                <a:solidFill>
                  <a:schemeClr val="tx1"/>
                </a:solidFill>
                <a:latin typeface="+mn-lt"/>
                <a:ea typeface="+mn-ea"/>
                <a:cs typeface="+mn-cs"/>
              </a:rPr>
              <a:t>Kreimer</a:t>
            </a:r>
            <a:r>
              <a:rPr lang="en-US" sz="1200" kern="1200" dirty="0" smtClean="0">
                <a:solidFill>
                  <a:schemeClr val="tx1"/>
                </a:solidFill>
                <a:latin typeface="+mn-lt"/>
                <a:ea typeface="+mn-ea"/>
                <a:cs typeface="+mn-cs"/>
              </a:rPr>
              <a:t>.  Mr. Armstrong, a homeless man, was not allowed in the library due to his “objectionable appearance.”  Because he was kept from entering the library, this implicated his right to receive information.</a:t>
            </a:r>
          </a:p>
          <a:p>
            <a:r>
              <a:rPr lang="en-US" sz="1200" kern="1200" dirty="0" smtClean="0">
                <a:solidFill>
                  <a:schemeClr val="tx1"/>
                </a:solidFill>
                <a:latin typeface="+mn-lt"/>
                <a:ea typeface="+mn-ea"/>
                <a:cs typeface="+mn-cs"/>
              </a:rPr>
              <a:t>	Unlike the </a:t>
            </a:r>
            <a:r>
              <a:rPr lang="en-US" sz="1200" kern="1200" dirty="0" err="1" smtClean="0">
                <a:solidFill>
                  <a:schemeClr val="tx1"/>
                </a:solidFill>
                <a:latin typeface="+mn-lt"/>
                <a:ea typeface="+mn-ea"/>
                <a:cs typeface="+mn-cs"/>
              </a:rPr>
              <a:t>Kreimer</a:t>
            </a:r>
            <a:r>
              <a:rPr lang="en-US" sz="1200" kern="1200" dirty="0" smtClean="0">
                <a:solidFill>
                  <a:schemeClr val="tx1"/>
                </a:solidFill>
                <a:latin typeface="+mn-lt"/>
                <a:ea typeface="+mn-ea"/>
                <a:cs typeface="+mn-cs"/>
              </a:rPr>
              <a:t> case, in this case, the library lost.  The policy read that patrons would not be allowed in the library if their appearance was objectionable, which the policy clarified as “barefooted, bare-chested, body odor, filthy clothing, etc.”  Once again, the definition of terms comes into play.  The word “objectionable” has no legal meaning.  The library tried to define it here with the information given in the parentheses, but the court found problems with the “etc.” tacked on the end.  It is too vague and leaves the policy too open to individual interpretation.  This was bolstered by the fact that the guards were given no guidance for enforcement of the policy and, in fact, made regular calls to their superior to learn whether a particular individual could be allowed in the library or not.  There was insufficient notice to patrons if not even the guards knew what was permissible appearance to use the library.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So what have we learned about equal enforcement and patron notice?  Let’s look at bad policy language: courts do not like language that depends on interpretation, it does not give patrons notice of what is allowed, and individual employees will enforce it differently.  Courts also want to see reasonable boundaries, such as geographic limits to the policy.  Examples of bad policy language include: “etc.” or “includes but is not limited to,” because these leave the policy too open to interpretation, or terms like “objectionable” or “offensive” that are not defined and have no legal meaning.</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On the other hand, we have also learned some good language to include in policies: for instance, “nuisance” is a word with a legal meaning, provided for us Hoosiers in Indiana Code 32-30-6-6.  A nuisance is injurious to health, indecent, offensive to the senses, or an obstruction to the free use of property so as essentially to interfere with the comfortable enjoyment of life or property.</a:t>
            </a:r>
          </a:p>
          <a:p>
            <a:r>
              <a:rPr lang="en-US" sz="1200" kern="1200" dirty="0" smtClean="0">
                <a:solidFill>
                  <a:schemeClr val="tx1"/>
                </a:solidFill>
                <a:latin typeface="+mn-lt"/>
                <a:ea typeface="+mn-ea"/>
                <a:cs typeface="+mn-cs"/>
              </a:rPr>
              <a:t>	Also, in the </a:t>
            </a:r>
            <a:r>
              <a:rPr lang="en-US" sz="1200" kern="1200" dirty="0" err="1" smtClean="0">
                <a:solidFill>
                  <a:schemeClr val="tx1"/>
                </a:solidFill>
                <a:latin typeface="+mn-lt"/>
                <a:ea typeface="+mn-ea"/>
                <a:cs typeface="+mn-cs"/>
              </a:rPr>
              <a:t>Kreimer</a:t>
            </a:r>
            <a:r>
              <a:rPr lang="en-US" sz="1200" kern="1200" dirty="0" smtClean="0">
                <a:solidFill>
                  <a:schemeClr val="tx1"/>
                </a:solidFill>
                <a:latin typeface="+mn-lt"/>
                <a:ea typeface="+mn-ea"/>
                <a:cs typeface="+mn-cs"/>
              </a:rPr>
              <a:t> case, the court upheld a policy that talked about behavior that “can reasonably be expected” to have a certain result.  These are the ways to avoid a long laundry list of behaviors, since we don’t want to use “etc.” or “includes but is not limited to.”  Instead of those terms, use words with legal meanings, or use this “reasonably be expected to” language.  So that does it for equal enforcement and patron notice.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Let’s move on to appeals and reasonable penalties.  While equal enforcement and patron notice dealt more with policy language, appeals and reasonable penalties apply to what happens after a specific infraction has occurred.  Appeals should be given as they are feasible, and that means more severe penalties require a more in depth appeals process.  If you are removing a patron for a couple hours, he or she should be allowed to share his or her side of the story, and it’s a good idea to consult with a supervisor in the building, but you don’t need to call the library board together.  Also, this appeals process is not a formal court process – you don’t need a jury of peers to determine the outcome, even in cases of severe penalties.</a:t>
            </a:r>
          </a:p>
          <a:p>
            <a:r>
              <a:rPr lang="en-US" sz="1200" kern="1200" dirty="0" smtClean="0">
                <a:solidFill>
                  <a:schemeClr val="tx1"/>
                </a:solidFill>
                <a:latin typeface="+mn-lt"/>
                <a:ea typeface="+mn-ea"/>
                <a:cs typeface="+mn-cs"/>
              </a:rPr>
              <a:t>	When it comes to allotting penalties, it is important to remember that barring people from the library implicates their right to receive information, so the penalties cannot be arbitrarily severe.  For instance, no life-time bans for first-time minor infractions, but it is ok to increase the penalty for repeated infractions.  To give you some sort of benchmark, the 2008 case of </a:t>
            </a:r>
            <a:r>
              <a:rPr lang="en-US" sz="1200" kern="1200" dirty="0" err="1" smtClean="0">
                <a:solidFill>
                  <a:schemeClr val="tx1"/>
                </a:solidFill>
                <a:latin typeface="+mn-lt"/>
                <a:ea typeface="+mn-ea"/>
                <a:cs typeface="+mn-cs"/>
              </a:rPr>
              <a:t>Tronsen</a:t>
            </a:r>
            <a:r>
              <a:rPr lang="en-US" sz="1200" kern="1200" dirty="0" smtClean="0">
                <a:solidFill>
                  <a:schemeClr val="tx1"/>
                </a:solidFill>
                <a:latin typeface="+mn-lt"/>
                <a:ea typeface="+mn-ea"/>
                <a:cs typeface="+mn-cs"/>
              </a:rPr>
              <a:t> v. Toledo-Lucas County Public Library shows that a 6-month ban for an offensive note given to a patron by another patron was ok, because the patron who gave the note interfered with the right to receive information of the patron who received the note.</a:t>
            </a:r>
          </a:p>
          <a:p>
            <a:r>
              <a:rPr lang="en-US" sz="1200" kern="1200" dirty="0" smtClean="0">
                <a:solidFill>
                  <a:schemeClr val="tx1"/>
                </a:solidFill>
                <a:latin typeface="+mn-lt"/>
                <a:ea typeface="+mn-ea"/>
                <a:cs typeface="+mn-cs"/>
              </a:rPr>
              <a:t>	It is a good idea to have penalties written down in writing.  I’ve seen charts that list different infractions and the penalty that will ensue for first, second, third infractions, and so on.  This ties in to equal enforcement and patron notice, too.</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case of Grigsby v. City of Oakland, Mr. Grigsby was told to leave the children’s room after staring at a young woman and her children, which made them uncomfortable.  The patron left, but two days later, Grigsby returned and had a confrontation with the security guard after the security guard observed Grigsby walking through the children’s room.  Grigsby refused to heed the security guard’s instruction to leave, and the police were called to escort Grigsby off library property and evict him for the remainder of the day.</a:t>
            </a:r>
          </a:p>
          <a:p>
            <a:r>
              <a:rPr lang="en-US" sz="1200" kern="1200" dirty="0" smtClean="0">
                <a:solidFill>
                  <a:schemeClr val="tx1"/>
                </a:solidFill>
                <a:latin typeface="+mn-lt"/>
                <a:ea typeface="+mn-ea"/>
                <a:cs typeface="+mn-cs"/>
              </a:rPr>
              <a:t>	Grigsby brought a claim, not against the library’s policy, but against the due process given to him.  Claiming insufficient due process means that one party believes there was an issue in the procedure of how the matter was handled.  In this case, Grigsby argued that an appeal before his eviction should have been a part of the procedure.</a:t>
            </a:r>
          </a:p>
          <a:p>
            <a:r>
              <a:rPr lang="en-US" sz="1200" kern="1200" dirty="0" smtClean="0">
                <a:solidFill>
                  <a:schemeClr val="tx1"/>
                </a:solidFill>
                <a:latin typeface="+mn-lt"/>
                <a:ea typeface="+mn-ea"/>
                <a:cs typeface="+mn-cs"/>
              </a:rPr>
              <a:t>	The library won for two reasons: one, because the penalty was small (only a few hours’ eviction), an appeal wasn’t necessary, and two, there is no reason why an appeal, if Grigsby were due one, would need to be before the eviction.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37728E-A96F-4079-9C4A-0B384827C50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In Doyle v. Clark County Public Library, Mr. Doyle was barred from the library for two years after following, staring at, and harassing another patron.  Doyle was given the chance to examine the evidence against him and appeal to the library director with his legal counsel present.  Once again, the patron in the case is challenging the due process, not the policy.  Doyle says he should have been given the chance to confront his accuser and a jury trial.  The library won because those rights do not apply to library discipline hearings.  They are not a part of the process due to someone who will be barred from the library according to library policy.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This case is the one I alluded to earlier in the presentation concerning the requirement to wear shoes.  Mr. </a:t>
            </a:r>
            <a:r>
              <a:rPr lang="en-US" sz="1200" kern="1200" dirty="0" err="1" smtClean="0">
                <a:solidFill>
                  <a:schemeClr val="tx1"/>
                </a:solidFill>
                <a:latin typeface="+mn-lt"/>
                <a:ea typeface="+mn-ea"/>
                <a:cs typeface="+mn-cs"/>
              </a:rPr>
              <a:t>Neinast</a:t>
            </a:r>
            <a:r>
              <a:rPr lang="en-US" sz="1200" kern="1200" dirty="0" smtClean="0">
                <a:solidFill>
                  <a:schemeClr val="tx1"/>
                </a:solidFill>
                <a:latin typeface="+mn-lt"/>
                <a:ea typeface="+mn-ea"/>
                <a:cs typeface="+mn-cs"/>
              </a:rPr>
              <a:t> was an advocate for living a bare-footed lifestyle.  After multiple warnings over time, </a:t>
            </a:r>
            <a:r>
              <a:rPr lang="en-US" sz="1200" kern="1200" dirty="0" err="1" smtClean="0">
                <a:solidFill>
                  <a:schemeClr val="tx1"/>
                </a:solidFill>
                <a:latin typeface="+mn-lt"/>
                <a:ea typeface="+mn-ea"/>
                <a:cs typeface="+mn-cs"/>
              </a:rPr>
              <a:t>Neinast</a:t>
            </a:r>
            <a:r>
              <a:rPr lang="en-US" sz="1200" kern="1200" dirty="0" smtClean="0">
                <a:solidFill>
                  <a:schemeClr val="tx1"/>
                </a:solidFill>
                <a:latin typeface="+mn-lt"/>
                <a:ea typeface="+mn-ea"/>
                <a:cs typeface="+mn-cs"/>
              </a:rPr>
              <a:t> was given a one-day eviction for once again entering the library bare-footed.</a:t>
            </a:r>
          </a:p>
          <a:p>
            <a:r>
              <a:rPr lang="en-US" sz="1200" kern="1200" dirty="0" smtClean="0">
                <a:solidFill>
                  <a:schemeClr val="tx1"/>
                </a:solidFill>
                <a:latin typeface="+mn-lt"/>
                <a:ea typeface="+mn-ea"/>
                <a:cs typeface="+mn-cs"/>
              </a:rPr>
              <a:t>	The library won.  The government interest was to protect patron safety.  They dug up their old incident reports to show that, on various occasions, urine, feces, staples, broken glass, etc. had been found on the library floor, and that it was not safe for patrons to walk around bare-footed.  Additionally, the library asserted its interest in protecting the library’s (and consequently its tax base’s) economic health because they would be liable for tort claims if a barefooted person injured himself or herself at the library.  The alternative channels are sufficient.  Wear any kind of shoe, and you can enter.</a:t>
            </a:r>
          </a:p>
          <a:p>
            <a:r>
              <a:rPr lang="en-US" sz="1200" kern="1200" dirty="0" smtClean="0">
                <a:solidFill>
                  <a:schemeClr val="tx1"/>
                </a:solidFill>
                <a:latin typeface="+mn-lt"/>
                <a:ea typeface="+mn-ea"/>
                <a:cs typeface="+mn-cs"/>
              </a:rPr>
              <a:t>	There was not an official appeals process that </a:t>
            </a:r>
            <a:r>
              <a:rPr lang="en-US" sz="1200" kern="1200" dirty="0" err="1" smtClean="0">
                <a:solidFill>
                  <a:schemeClr val="tx1"/>
                </a:solidFill>
                <a:latin typeface="+mn-lt"/>
                <a:ea typeface="+mn-ea"/>
                <a:cs typeface="+mn-cs"/>
              </a:rPr>
              <a:t>Neinast</a:t>
            </a:r>
            <a:r>
              <a:rPr lang="en-US" sz="1200" kern="1200" dirty="0" smtClean="0">
                <a:solidFill>
                  <a:schemeClr val="tx1"/>
                </a:solidFill>
                <a:latin typeface="+mn-lt"/>
                <a:ea typeface="+mn-ea"/>
                <a:cs typeface="+mn-cs"/>
              </a:rPr>
              <a:t> was given, but at the time of the eviction, the terms were clearly explained to him and he was given the chance to share his views on the incident.  The penalty was determined to be reasonable, even though the policy only mentioned requiring the patron to leave but allowing him or her back on the premises if he or she corrected the situation.  Increased penalties for repeated infractions are acceptable.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If you are wondering how to include appeals language in your policies, here is sample language from a presentation given by Mary </a:t>
            </a:r>
            <a:r>
              <a:rPr lang="en-US" sz="1200" kern="1200" dirty="0" err="1" smtClean="0">
                <a:solidFill>
                  <a:schemeClr val="tx1"/>
                </a:solidFill>
                <a:latin typeface="+mn-lt"/>
                <a:ea typeface="+mn-ea"/>
                <a:cs typeface="+mn-cs"/>
              </a:rPr>
              <a:t>Minow</a:t>
            </a:r>
            <a:r>
              <a:rPr lang="en-US" sz="1200" kern="1200" dirty="0" smtClean="0">
                <a:solidFill>
                  <a:schemeClr val="tx1"/>
                </a:solidFill>
                <a:latin typeface="+mn-lt"/>
                <a:ea typeface="+mn-ea"/>
                <a:cs typeface="+mn-cs"/>
              </a:rPr>
              <a:t>.  “Violators will receive a warning and an opportunity to cease. Repeat violations may result in suspension of Library privileges. Appeal requests may be made in writing to the Library Director. Further appeals may be made to the Library Board.”</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So, to sum up appeals and penalties, bigger punishments are going to require a more rigorous appeals process.  Still, appeals are not court hearings.  You don’t need to provide a jury trial.  When determining what penalties should be, it is ok to consider repeat infractions by the same patron, or whether the patron interfered with other patrons’ 1st Amendment right to receive information.</a:t>
            </a:r>
          </a:p>
          <a:p>
            <a:r>
              <a:rPr lang="en-US" sz="1200" kern="1200" dirty="0" smtClean="0">
                <a:solidFill>
                  <a:schemeClr val="tx1"/>
                </a:solidFill>
                <a:latin typeface="+mn-lt"/>
                <a:ea typeface="+mn-ea"/>
                <a:cs typeface="+mn-cs"/>
              </a:rPr>
              <a:t>	It’s a good idea to put your penalties in writing.  You can do this in some sort of table, matrix, or chart.  This will help ensure equal enforcement of your policies, while allowing for harsher penalties for repeat offenses.  If you want to look at an example, I’ve included a link here to a military penalty table.  After a brief search, I couldn’t find a library example that I thought would hold up in court, so I included this one from a non-library context.</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That’s the bulk of what you need to know in order to create a legally-enforceable library behavior policy.  Before we end, though, we need to look at a few laws which specifically place limits on certain things the library may wish to regulate.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The important thing for all of you to know is that this presentation is giving you legal information and not legal advice.  Like I said earlier, I am not a lawyer, just a law student, and it would be illegal for me to give you legal advice.  That means I cannot apply the law to the specific facts of your situation.  Please feel free to ask questions that you may have throughout the course of this presentation, but I will have to decline to answer any that would involve giving legal advice.</a:t>
            </a:r>
          </a:p>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09E6182-2A16-430E-964D-2E68419AE6B1}" type="slidenum">
              <a:rPr lang="en-US" smtClean="0"/>
              <a:pPr>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We’ll look at three things libraries do not have free reign to regulate at will.  They are: service animals, which fall under the Americans with Disabilities Act, breastfeeding, which is covered by IC 16-35-6-1, and firearms, governed by IC 35-47-11.1.</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You may wish to have a “no animals” policy in the library, and you can ban most animals from the library, however service animals, which are essentially limited to just dogs, must be allowed in the library with two exceptions: if the animal is out of control and the owner does not bring the animal under control or if the animal is not housebroken, a library can exclude the service animal from the premises.  Note that the patron must be allowed to remain without the animal.  You can exclude the service animal, not the disabled individual.</a:t>
            </a:r>
          </a:p>
          <a:p>
            <a:r>
              <a:rPr lang="en-US" sz="1200" kern="1200" dirty="0" smtClean="0">
                <a:solidFill>
                  <a:schemeClr val="tx1"/>
                </a:solidFill>
                <a:latin typeface="+mn-lt"/>
                <a:ea typeface="+mn-ea"/>
                <a:cs typeface="+mn-cs"/>
              </a:rPr>
              <a:t>	Additionally, you may not ask an individual about his or her disability or about the animal’s certification.  You may ask: 1) if the animal is required because of a disability, and 2) what tasks the animal is trained to perform.  Service animals by definition perform tasks, so if the animal does not perform a task, it is not a service animal.</a:t>
            </a:r>
          </a:p>
          <a:p>
            <a:r>
              <a:rPr lang="en-US" sz="1200" kern="1200" dirty="0" smtClean="0">
                <a:solidFill>
                  <a:schemeClr val="tx1"/>
                </a:solidFill>
                <a:latin typeface="+mn-lt"/>
                <a:ea typeface="+mn-ea"/>
                <a:cs typeface="+mn-cs"/>
              </a:rPr>
              <a:t>	Regulations on service animals are governed by the Code of Federal Regulations, and you can read all about service animals at this link if you wish.  For additional information about the Americans with Disabilities Act, once again, my fellow intern gave a webinar on the topic and an archived copy of the presentation is available on the state library’s law resources page.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Next, we have breastfeeding, which is behavior, but Indiana Code 16-35-6-1 says “notwithstanding any other law, a woman may breastfeed her child anywhere the woman has a right to be,” so a library can’t forbid it.  Of course, you could encourage breastfeeding in a particular area by making it particularly conducive to breastfeeding or setting it aside solely for nursing mothers, but you cannot force mothers to nurse in any one particular spot.</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And finally, we come to firearms.  In general, a public library cannot regulate the carrying of firearms, ammunition, or firearm accessories.  This means a library cannot create new policies regulating firearms, and any existing policies are void.  There are a couple of narrow exceptions to this rule.  A library can create a policy prohibiting or restricting intentional displays of firearms at the library’s public meetings, and a library can prohibit on-duty employees from carrying firearms or having firearms in plain sight on library grounds, but it cannot prohibit employees from having firearms stored out of view in a locked car on library premises.  Note that these two exceptions are policies you can choose to create.  Until your library adopts a policy forbidding them, these behaviors are allowed.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I was working in an Indiana public library when this law was passed, and I remember different feelings being expressed about the law.  The fact remains that we cannot regulate firearms, but there are legal alternative to restricting firearms which libraries may want to consider.  In general, while we can’t regulate the firearms, we can still regulate many behaviors.  Here are two examples of language from a document Sylvia Watson, my supervisor here at the state library, put together after the law passed.  This link on the bottom of the slide links to the document itself in case you want to read it in its entirety.  The sample language reads: “Patrons shall not utilize library property or other property that has been brought into the library in a manner that creates a safety hazard for library patrons,” and “Patrons shall respect the rights of other patrons and shall not harass, annoy, or intimidate others through noisy, boisterous, or threatening activities;…or by behaving in any other manner which reasonably can be expected to disturb other persons.”  Of course, if you use either of these examples or create your own policy, all of our manner of regulation requirements still apply, you need equal enforcement, patron notice, appeals, and reasonable penalties.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If you want to read the firearm law for yourself, here’s the link.</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So, to sum up: you can regulate behavior or hygiene, but if you want to regulate speech, only use time, manner, or place restrictions.  Enforce your policies equally, which includes making sure policy language is clear and doesn’t require individual employees to interpret the policy on their own.  Provide notice to your patrons of the policies that govern their behavior.  Again, policy language should be clear, and policies should be posted.  There should be an appeals process in place for those punished to present their side, and this process should be more involved as penalties increase.  Penalties should be reasonable in light of the offense.  Finally, there are also a few laws that keep libraries from being able to regulate certain activities.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Unfortunately, I was not able to find many comprehensive resources on this topic.  Here are the two best resources I could find online.  There are a few books out there on this topic, but I didn’t look at any, so I cannot speak to their quality and did not list them here.  On previous slides in this presentation, you’ll find links to individual statutes and citations to particular cases, as well.</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Garamond"/>
                <a:ea typeface="Calibri"/>
                <a:cs typeface="Times New Roman"/>
              </a:rPr>
              <a:t>	Thank you so much for your attention, and I would be happy to try to answer any questions you may have at this time.  If you don’t have a question now, but think of one later, feel free to email me.  I’ll be at the Indiana State Library for two more weeks until the end of July.  However, please remember that questions which require legal advice and how the law applies to your specific facts should be directed to your library’s attorney and not me.  Thanks again.  Are there any questions?</a:t>
            </a:r>
            <a:endParaRPr lang="en-US" sz="1200" dirty="0" smtClean="0">
              <a:latin typeface="+mn-lt"/>
              <a:ea typeface="Calibri"/>
              <a:cs typeface="Times New Roman"/>
            </a:endParaRPr>
          </a:p>
          <a:p>
            <a:pPr eaLnBrk="1" hangingPunct="1">
              <a:spcBef>
                <a:spcPct val="0"/>
              </a:spcBef>
            </a:pP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ADE380-C1D3-41E3-8B6D-3F74F67A0F47}"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Let me give you a bit of direction concerning what we’ll be covering today.  When it comes to creating legally enforceable patron behavior policies, there are two main aspects of the policy we need to look at: the matter of the policy, and the manner of the policy.  The matter of the policy pertains to what is being regulated, so we’ll look at the different areas that can be covered by your policies.</a:t>
            </a:r>
          </a:p>
          <a:p>
            <a:r>
              <a:rPr lang="en-US" sz="1200" kern="1200" dirty="0" smtClean="0">
                <a:solidFill>
                  <a:schemeClr val="tx1"/>
                </a:solidFill>
                <a:latin typeface="+mn-lt"/>
                <a:ea typeface="+mn-ea"/>
                <a:cs typeface="+mn-cs"/>
              </a:rPr>
              <a:t>	Specifically, some patron actions and behavior are protected by the First Amendment, and either cannot be regulated against, or must meet a higher burden to show that the policy is legal.  As to our second prong, the manner of regulation, the main elements are: they need to be enforced equally by all employees toward all patrons, your patrons need to be notified of your policies, there should be some sort of process to handle appeals, and the penalties need to be reasonable in light of the infraction.</a:t>
            </a:r>
          </a:p>
          <a:p>
            <a:r>
              <a:rPr lang="en-US" sz="1200" kern="1200" dirty="0" smtClean="0">
                <a:solidFill>
                  <a:schemeClr val="tx1"/>
                </a:solidFill>
                <a:latin typeface="+mn-lt"/>
                <a:ea typeface="+mn-ea"/>
                <a:cs typeface="+mn-cs"/>
              </a:rPr>
              <a:t>	We’ll also look at a few specific laws that take away the libraries’ ability to regulate certain behaviors.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37728E-A96F-4079-9C4A-0B384827C50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First, we’ll look at the matter of regulation, and learn what standards our policies will be held to, determined by what they are regulating.</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The different types of activity you may wish to regulate are: behavior, conditions that must be met before a person is allowed to enter the library, speech (which, I hope many of you realize is particularly dicey under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and illegal activity.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We’ll start with behavior.  Examples of policies regulating behavior include this policy from a case we’ll look at a bit later which says “patrons shall be engaged in activities associated with the use of a public library while in the building. Patrons not engaged in reading, studying, or using library materials shall be required to leave the building.”  Other policies that regulate behavior could be something like “no eating in carpeted areas,” or “no running in the library building.”</a:t>
            </a:r>
          </a:p>
          <a:p>
            <a:r>
              <a:rPr lang="en-US" sz="1200" kern="1200" dirty="0" smtClean="0">
                <a:solidFill>
                  <a:schemeClr val="tx1"/>
                </a:solidFill>
                <a:latin typeface="+mn-lt"/>
                <a:ea typeface="+mn-ea"/>
                <a:cs typeface="+mn-cs"/>
              </a:rPr>
              <a:t>	If a behavior policy is challenged in court, the legal analysis the court will use looks at two criteria.  The policy must be reasonable, and it must be related to the library’s mission.  It is fairly easy to show these criteria.  Look at your mission statement and go from there.  For example, if your mission statement does not include providing a space for people to snack, but it does include providing a space for study, a prohibition on eating is reasonable because you want to keep the facilities in good condition for those wanting to study there.</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next type of regulations is the set of conditions patrons must conform to in order to be allowed in the library.  This includes both hygiene regulations and a patron dress code, such as no bare-footed people will be allowed in the library.  This type of policy is different from behavior policies because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along with the freedoms specifically listed, includes the right to receive information.</a:t>
            </a:r>
          </a:p>
          <a:p>
            <a:r>
              <a:rPr lang="en-US" sz="1200" kern="1200" dirty="0" smtClean="0">
                <a:solidFill>
                  <a:schemeClr val="tx1"/>
                </a:solidFill>
                <a:latin typeface="+mn-lt"/>
                <a:ea typeface="+mn-ea"/>
                <a:cs typeface="+mn-cs"/>
              </a:rPr>
              <a:t>	This right is connected to freedom of the press and freedom of speech.  Essentially, these freedoms could be constrained if people were allowed to speak or write whatever they wanted, but nobody had the right to receive the information they are conveying, so that is why courts recognize the right to receive information as a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right.  When a library refuses to allow a person to enter the library, the library is denying that person the right to receive the library’s information, but when a person is behaving inappropriately, such as running, that person is not using the library for a protected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activity.  Running in libraries is not constitutionally protected.  Because hygiene and dress code regulations implicate the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they must meet a higher standard in order to be upheld in a lawsuit.</a:t>
            </a:r>
          </a:p>
          <a:p>
            <a:r>
              <a:rPr lang="en-US" sz="1200" kern="1200" dirty="0" smtClean="0">
                <a:solidFill>
                  <a:schemeClr val="tx1"/>
                </a:solidFill>
                <a:latin typeface="+mn-lt"/>
                <a:ea typeface="+mn-ea"/>
                <a:cs typeface="+mn-cs"/>
              </a:rPr>
              <a:t>	When a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right has been implicated, the policy is not automatically thrown out.  It can still be a legally-enforceable policy.  The legal criteria a policy must meet are: it must serve a significant government interest.  This is more than just related to the library’s mission.  For example, as we will see in a case later on in this presentation, the government has a significant interest in protecting library patron safety.  The policy must be narrowly-tailored to fit that interest, that is, you can’t use a sledgehammer on a thumbtack – no overkill.  A requirement for patrons to wear shoes is narrowly-tailored to serve this interest – you aren’t requiring patrons to wear hazmat suits, just shoes.  Finally, if your regulations are too restrictive that people can’t receive information, that’s a problem.  In the case of wearing shoes, though, there are still many ways to get library information: wear any type of shoe, and you can enter the library.</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Let’s look at a recent case: </a:t>
            </a:r>
            <a:r>
              <a:rPr lang="en-US" sz="1200" i="1" kern="1200" dirty="0" smtClean="0">
                <a:solidFill>
                  <a:schemeClr val="tx1"/>
                </a:solidFill>
                <a:latin typeface="+mn-lt"/>
                <a:ea typeface="+mn-ea"/>
                <a:cs typeface="+mn-cs"/>
              </a:rPr>
              <a:t>John Doe v. City of Albuquerque</a:t>
            </a:r>
            <a:r>
              <a:rPr lang="en-US" sz="1200" kern="1200" dirty="0" smtClean="0">
                <a:solidFill>
                  <a:schemeClr val="tx1"/>
                </a:solidFill>
                <a:latin typeface="+mn-lt"/>
                <a:ea typeface="+mn-ea"/>
                <a:cs typeface="+mn-cs"/>
              </a:rPr>
              <a:t>.  The policy at question in this case was the Albuquerque library’s system-wide ban on sex-offenders.  This policy, because it kept all sex-offenders from being able to enter the library, restricted their protected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Amendment right to receive information.</a:t>
            </a:r>
          </a:p>
          <a:p>
            <a:r>
              <a:rPr lang="en-US" sz="1200" kern="1200" dirty="0" smtClean="0">
                <a:solidFill>
                  <a:schemeClr val="tx1"/>
                </a:solidFill>
                <a:latin typeface="+mn-lt"/>
                <a:ea typeface="+mn-ea"/>
                <a:cs typeface="+mn-cs"/>
              </a:rPr>
              <a:t>	In this case, the library lost, although from reading the case, it looks like a procedural mistake was a large part of why the library lost, and it might have won otherwise.  From this case, though, we know that libraries do have a “significant interest in providing a safe environment for its library patrons, especially children,” so the first of our three criteria is met.  Where the library’s legal counsel dropped the ball is it did not assert that the sex-offender ban was narrowly-tailored and alternative channels of information existed.  Since this point was not argued, we don’t know what the court would have said about this.</a:t>
            </a:r>
          </a:p>
          <a:p>
            <a:r>
              <a:rPr lang="en-US" sz="1200" kern="1200" dirty="0" smtClean="0">
                <a:solidFill>
                  <a:schemeClr val="tx1"/>
                </a:solidFill>
                <a:latin typeface="+mn-lt"/>
                <a:ea typeface="+mn-ea"/>
                <a:cs typeface="+mn-cs"/>
              </a:rPr>
              <a:t>	The library lost, but afterward set aside certain times when sex-offenders were allowed in the main branch of the library only and barred them from the library during the library’s remaining open hours.  This policy was superseded by New Mexico state legislation that went into effect two weeks ago that prohibited libraries from restricting access to sex offenders.  On the other hand, Iowa has state-wide legislation barring sex offenders from public libraries without library administrator permission.  If you are looking to restrict sex-offender access to your library, you should consult with your library’s lawyer.</a:t>
            </a: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75AE864-7046-4B16-82ED-0EE8C476296C}" type="datetime1">
              <a:rPr lang="en-US" smtClean="0"/>
              <a:pPr/>
              <a:t>7/17/2013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F8C39-E942-4F64-8B44-08C6B5B4FA74}"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34132-1FAA-4D9E-8207-904B5F390ED3}"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1D42AA-30EC-4501-A09E-A66A003E3055}"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E2DB89F-DC97-4E17-A989-9A83AEA5C0B0}" type="datetime1">
              <a:rPr lang="en-US" smtClean="0"/>
              <a:pPr/>
              <a:t>7/17/2013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F31D8E-C0CB-4DC8-B40B-54C19E717B65}"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05FD20-F21C-439F-A470-D2475E3DBE89}" type="datetime1">
              <a:rPr lang="en-US" smtClean="0"/>
              <a:pPr/>
              <a:t>7/17/2013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E7689E-3A5A-442F-84B7-6697D66A993B}" type="datetime1">
              <a:rPr lang="en-US" smtClean="0"/>
              <a:pPr/>
              <a:t>7/17/2013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5B1E0-5E96-462C-B9E4-074C594E9176}" type="datetime1">
              <a:rPr lang="en-US" smtClean="0"/>
              <a:pPr/>
              <a:t>7/17/2013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B191E3-6B74-49EA-8E4B-AC421ACFD117}"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6BC6A3-3EDE-4427-BE2B-6FEF50D22188}"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F1B8349-DA67-48B5-832B-966BB28466D2}" type="datetime1">
              <a:rPr lang="en-US" smtClean="0"/>
              <a:pPr/>
              <a:t>7/17/2013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gov/legislative/ic/code/title35/ar49/ch2.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in.gov/library/law.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n.gov/legislative/ic/code/title35/ar45/ch4.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i.org/legislative/ic/code/title32/ar30/ch6.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infopeople.org/training/writing-library-behavior-cod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pol.army.mil/library/permiss/5a111.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in.gov/legislative/ic/2010/title16/ar35/ch6.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in.gov/legislative/ic/code/title35/ar47/ch11.1.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law.cornell.edu/cfr/text/28/35.136"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in.gov/library/law.ht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in.gov/legislative/ic/2010/title16/ar35/ch6.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n.gov/library/files/2011_Legislation_-_SEA_292_Firearms_-_Analysis_and_Guidance.doc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in.gov/legislative/ic/code/title35/ar47/ch11.1.html"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la.org/Template.cfm?Section=otherpolicies&amp;Template=/ContentManagement/ContentDisplay.cfm&amp;ContentID=13147"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michigan.gov/libraryofmichigan/0,2351,7-160-18668_18689-54454--,00.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mangela@library.in.gov"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Legally Enforceable</a:t>
            </a:r>
            <a:br>
              <a:rPr lang="en-US" dirty="0" smtClean="0"/>
            </a:br>
            <a:r>
              <a:rPr lang="en-US" dirty="0" smtClean="0"/>
              <a:t>Patron Behavior Policies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Angela Moore</a:t>
            </a:r>
          </a:p>
          <a:p>
            <a:r>
              <a:rPr lang="en-US" dirty="0" smtClean="0"/>
              <a:t>Indiana State Library Intern</a:t>
            </a:r>
            <a:endParaRPr lang="en-US" dirty="0"/>
          </a:p>
        </p:txBody>
      </p:sp>
      <p:sp>
        <p:nvSpPr>
          <p:cNvPr id="6" name="Footer Placeholder 5"/>
          <p:cNvSpPr>
            <a:spLocks noGrp="1"/>
          </p:cNvSpPr>
          <p:nvPr>
            <p:ph type="ftr" sz="quarter" idx="11"/>
          </p:nvPr>
        </p:nvSpPr>
        <p:spPr/>
        <p:txBody>
          <a:bodyPr/>
          <a:lstStyle/>
          <a:p>
            <a:pPr algn="ctr"/>
            <a:r>
              <a:rPr lang="en-US" dirty="0" smtClean="0"/>
              <a:t>July 17,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are you regulating?</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7" name="Content Placeholder 6"/>
          <p:cNvSpPr>
            <a:spLocks noGrp="1"/>
          </p:cNvSpPr>
          <p:nvPr>
            <p:ph sz="quarter" idx="1"/>
          </p:nvPr>
        </p:nvSpPr>
        <p:spPr>
          <a:xfrm>
            <a:off x="457200" y="1143000"/>
            <a:ext cx="8229600" cy="5257800"/>
          </a:xfrm>
        </p:spPr>
        <p:txBody>
          <a:bodyPr>
            <a:normAutofit lnSpcReduction="10000"/>
          </a:bodyPr>
          <a:lstStyle/>
          <a:p>
            <a:r>
              <a:rPr lang="en-US" dirty="0" smtClean="0"/>
              <a:t>Speech</a:t>
            </a:r>
          </a:p>
          <a:p>
            <a:pPr lvl="1"/>
            <a:r>
              <a:rPr lang="en-US" i="1" dirty="0" smtClean="0"/>
              <a:t>Be careful</a:t>
            </a:r>
          </a:p>
          <a:p>
            <a:pPr lvl="1"/>
            <a:r>
              <a:rPr lang="en-US" dirty="0" smtClean="0"/>
              <a:t>Content-neutral regulations only</a:t>
            </a:r>
          </a:p>
          <a:p>
            <a:pPr lvl="2"/>
            <a:r>
              <a:rPr lang="en-US" dirty="0" smtClean="0"/>
              <a:t>Limit by time, manner (e.g. volume), or place</a:t>
            </a:r>
          </a:p>
          <a:p>
            <a:pPr marL="863600" lvl="2" indent="-269875">
              <a:buFont typeface="+mj-lt"/>
              <a:buAutoNum type="arabicPeriod"/>
            </a:pPr>
            <a:r>
              <a:rPr lang="en-US" dirty="0" smtClean="0"/>
              <a:t>Significant government interest</a:t>
            </a:r>
          </a:p>
          <a:p>
            <a:pPr marL="863600" lvl="2" indent="-269875">
              <a:buFont typeface="+mj-lt"/>
              <a:buAutoNum type="arabicPeriod"/>
            </a:pPr>
            <a:r>
              <a:rPr lang="en-US" dirty="0" smtClean="0"/>
              <a:t>Narrowly-tailored</a:t>
            </a:r>
          </a:p>
          <a:p>
            <a:pPr marL="863600" lvl="2" indent="-269875">
              <a:buFont typeface="+mj-lt"/>
              <a:buAutoNum type="arabicPeriod"/>
            </a:pPr>
            <a:r>
              <a:rPr lang="en-US" dirty="0" smtClean="0"/>
              <a:t>Ample alternative channels to receive information</a:t>
            </a:r>
          </a:p>
          <a:p>
            <a:pPr lvl="1"/>
            <a:r>
              <a:rPr lang="en-US" dirty="0" smtClean="0"/>
              <a:t>Exceptions:</a:t>
            </a:r>
          </a:p>
          <a:p>
            <a:pPr lvl="2"/>
            <a:r>
              <a:rPr lang="en-US" dirty="0" smtClean="0"/>
              <a:t>Child pornography</a:t>
            </a:r>
          </a:p>
          <a:p>
            <a:pPr lvl="2"/>
            <a:r>
              <a:rPr lang="en-US" dirty="0" smtClean="0"/>
              <a:t>Obscenity, defined in </a:t>
            </a:r>
            <a:r>
              <a:rPr lang="en-US" dirty="0" smtClean="0">
                <a:latin typeface="Century Schoolbook" pitchFamily="18" charset="0"/>
                <a:ea typeface="Batang" pitchFamily="18" charset="-127"/>
                <a:hlinkClick r:id="rId3"/>
              </a:rPr>
              <a:t>IC 35-49-2-1</a:t>
            </a:r>
            <a:r>
              <a:rPr lang="en-US" dirty="0" smtClean="0">
                <a:hlinkClick r:id="rId3"/>
              </a:rPr>
              <a:t> </a:t>
            </a:r>
            <a:r>
              <a:rPr lang="en-US" dirty="0" smtClean="0"/>
              <a:t>(≠ pornography)</a:t>
            </a:r>
          </a:p>
          <a:p>
            <a:pPr lvl="2"/>
            <a:r>
              <a:rPr lang="en-US" dirty="0" smtClean="0"/>
              <a:t>Harmful to minors</a:t>
            </a:r>
          </a:p>
          <a:p>
            <a:pPr lvl="8"/>
            <a:endParaRPr lang="en-US" dirty="0"/>
          </a:p>
          <a:p>
            <a:r>
              <a:rPr lang="en-US" dirty="0" smtClean="0"/>
              <a:t>For meeting room policies, see webinar </a:t>
            </a:r>
          </a:p>
          <a:p>
            <a:pPr lvl="1"/>
            <a:r>
              <a:rPr lang="en-US" dirty="0" smtClean="0">
                <a:hlinkClick r:id="rId4"/>
              </a:rPr>
              <a:t>www.in.gov/library/law.htm</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par>
                          <p:cTn id="11" fill="hold">
                            <p:stCondLst>
                              <p:cond delay="0"/>
                            </p:stCondLst>
                            <p:childTnLst>
                              <p:par>
                                <p:cTn id="12" presetID="18" presetClass="emph" presetSubtype="0" fill="hold" nodeType="afterEffect">
                                  <p:stCondLst>
                                    <p:cond delay="500"/>
                                  </p:stCondLst>
                                  <p:iterate type="lt">
                                    <p:tmPct val="4000"/>
                                  </p:iterate>
                                  <p:childTnLst>
                                    <p:set>
                                      <p:cBhvr override="childStyle">
                                        <p:cTn id="13" dur="1000" fill="hold"/>
                                        <p:tgtEl>
                                          <p:spTgt spid="7">
                                            <p:txEl>
                                              <p:pRg st="1" end="1"/>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7">
                                            <p:txEl>
                                              <p:pRg st="9" end="9"/>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7">
                                            <p:txEl>
                                              <p:pRg st="12" end="12"/>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are you regulating?</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7" name="Content Placeholder 6"/>
          <p:cNvSpPr>
            <a:spLocks noGrp="1"/>
          </p:cNvSpPr>
          <p:nvPr>
            <p:ph sz="quarter" idx="1"/>
          </p:nvPr>
        </p:nvSpPr>
        <p:spPr/>
        <p:txBody>
          <a:bodyPr/>
          <a:lstStyle/>
          <a:p>
            <a:r>
              <a:rPr lang="en-US" dirty="0" smtClean="0"/>
              <a:t>Illegal Activity</a:t>
            </a:r>
          </a:p>
          <a:p>
            <a:pPr lvl="1"/>
            <a:r>
              <a:rPr lang="en-US" dirty="0" smtClean="0"/>
              <a:t>You don’t even need to put it in your policy</a:t>
            </a:r>
          </a:p>
          <a:p>
            <a:pPr lvl="2"/>
            <a:r>
              <a:rPr lang="en-US" dirty="0" smtClean="0"/>
              <a:t>But you may, and you may want to</a:t>
            </a:r>
          </a:p>
          <a:p>
            <a:pPr lvl="1"/>
            <a:r>
              <a:rPr lang="en-US" dirty="0" smtClean="0"/>
              <a:t>Examples:</a:t>
            </a:r>
          </a:p>
          <a:p>
            <a:pPr lvl="2"/>
            <a:r>
              <a:rPr lang="en-US" dirty="0" smtClean="0"/>
              <a:t>Smoking</a:t>
            </a:r>
          </a:p>
          <a:p>
            <a:pPr lvl="2"/>
            <a:r>
              <a:rPr lang="en-US" dirty="0" smtClean="0"/>
              <a:t>Fighting: </a:t>
            </a:r>
            <a:r>
              <a:rPr lang="en-US" i="1" dirty="0" smtClean="0"/>
              <a:t>Bryant v. State</a:t>
            </a:r>
            <a:r>
              <a:rPr lang="en-US" dirty="0" smtClean="0"/>
              <a:t>, 2009 Ind. App. </a:t>
            </a:r>
            <a:r>
              <a:rPr lang="en-US" dirty="0" err="1" smtClean="0"/>
              <a:t>Unpub</a:t>
            </a:r>
            <a:r>
              <a:rPr lang="en-US" dirty="0" smtClean="0"/>
              <a:t>. LEXIS 821 (Ind. Ct. App. Mar. 16, 2009)</a:t>
            </a:r>
          </a:p>
          <a:p>
            <a:pPr lvl="2"/>
            <a:r>
              <a:rPr lang="en-US" dirty="0" smtClean="0"/>
              <a:t>Public indecency: </a:t>
            </a:r>
            <a:r>
              <a:rPr lang="en-US" i="1" dirty="0" err="1" smtClean="0"/>
              <a:t>Glotzbach</a:t>
            </a:r>
            <a:r>
              <a:rPr lang="en-US" i="1" dirty="0" smtClean="0"/>
              <a:t> v. State</a:t>
            </a:r>
            <a:r>
              <a:rPr lang="en-US" dirty="0" smtClean="0"/>
              <a:t>, 783 N.E.2d 1221 (Ind. Ct. App. 2003)</a:t>
            </a:r>
          </a:p>
          <a:p>
            <a:pPr lvl="3"/>
            <a:r>
              <a:rPr lang="en-US" dirty="0" smtClean="0"/>
              <a:t>Public indecency law: </a:t>
            </a:r>
            <a:r>
              <a:rPr lang="en-US" dirty="0" smtClean="0">
                <a:hlinkClick r:id="rId3"/>
              </a:rPr>
              <a:t>IC 35-45-4-1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regulating?</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a:xfrm>
            <a:off x="457200" y="1143000"/>
            <a:ext cx="8229600" cy="5410200"/>
          </a:xfrm>
        </p:spPr>
        <p:txBody>
          <a:bodyPr>
            <a:normAutofit/>
          </a:bodyPr>
          <a:lstStyle/>
          <a:p>
            <a:r>
              <a:rPr lang="en-US" dirty="0" smtClean="0"/>
              <a:t>Behavior</a:t>
            </a:r>
          </a:p>
          <a:p>
            <a:pPr lvl="1"/>
            <a:r>
              <a:rPr lang="en-US" dirty="0" smtClean="0"/>
              <a:t>Reasonable + related to library’s mission</a:t>
            </a:r>
          </a:p>
          <a:p>
            <a:r>
              <a:rPr lang="en-US" dirty="0" smtClean="0"/>
              <a:t>Conditions to enter library (e.g. hygiene)</a:t>
            </a:r>
          </a:p>
          <a:p>
            <a:pPr lvl="1"/>
            <a:r>
              <a:rPr lang="en-US" dirty="0" smtClean="0"/>
              <a:t>Narrowly-tailored, significant government interest, alternative channels</a:t>
            </a:r>
          </a:p>
          <a:p>
            <a:r>
              <a:rPr lang="en-US" dirty="0" smtClean="0"/>
              <a:t>Content-neutral speech (time, manner, place)</a:t>
            </a:r>
          </a:p>
          <a:p>
            <a:pPr lvl="1"/>
            <a:r>
              <a:rPr lang="en-US" dirty="0" smtClean="0"/>
              <a:t>Narrowly-tailored, significant government interest, alternative channels</a:t>
            </a:r>
          </a:p>
          <a:p>
            <a:r>
              <a:rPr lang="en-US" dirty="0" smtClean="0"/>
              <a:t>Content-driven speech</a:t>
            </a:r>
          </a:p>
          <a:p>
            <a:pPr lvl="1"/>
            <a:r>
              <a:rPr lang="en-US" dirty="0" smtClean="0"/>
              <a:t>Don’t do it – protected by 1</a:t>
            </a:r>
            <a:r>
              <a:rPr lang="en-US" baseline="30000" dirty="0" smtClean="0"/>
              <a:t>st</a:t>
            </a:r>
            <a:r>
              <a:rPr lang="en-US" dirty="0" smtClean="0"/>
              <a:t> Amendment</a:t>
            </a:r>
          </a:p>
          <a:p>
            <a:r>
              <a:rPr lang="en-US" dirty="0" smtClean="0"/>
              <a:t>Illegal Activity</a:t>
            </a:r>
          </a:p>
          <a:p>
            <a:pPr lvl="1"/>
            <a:r>
              <a:rPr lang="en-US" dirty="0" smtClean="0"/>
              <a:t>Doesn’t need to be in your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1"/>
                </a:solidFill>
              </a:rPr>
              <a:t>Manner of Regulation:</a:t>
            </a:r>
            <a:br>
              <a:rPr lang="en-US" dirty="0" smtClean="0">
                <a:solidFill>
                  <a:schemeClr val="bg1"/>
                </a:solidFill>
              </a:rPr>
            </a:br>
            <a:r>
              <a:rPr lang="en-US" sz="2200" dirty="0" smtClean="0">
                <a:solidFill>
                  <a:schemeClr val="bg1"/>
                </a:solidFill>
              </a:rPr>
              <a:t>Equal Enforcement, Patron Notice, Appeals,</a:t>
            </a:r>
            <a:br>
              <a:rPr lang="en-US" sz="2200" dirty="0" smtClean="0">
                <a:solidFill>
                  <a:schemeClr val="bg1"/>
                </a:solidFill>
              </a:rPr>
            </a:br>
            <a:r>
              <a:rPr lang="en-US" sz="2200" dirty="0" smtClean="0">
                <a:solidFill>
                  <a:schemeClr val="bg1"/>
                </a:solidFill>
              </a:rPr>
              <a:t>and Reasonable Penalties</a:t>
            </a:r>
            <a:endParaRPr lang="en-US" sz="2200" dirty="0">
              <a:solidFill>
                <a:schemeClr val="bg1"/>
              </a:solidFill>
            </a:endParaRPr>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Manner of Regulation</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lstStyle/>
          <a:p>
            <a:r>
              <a:rPr lang="en-US" dirty="0" smtClean="0"/>
              <a:t>Equal Enforcement</a:t>
            </a:r>
          </a:p>
          <a:p>
            <a:r>
              <a:rPr lang="en-US" dirty="0" smtClean="0"/>
              <a:t>Patron Notice</a:t>
            </a:r>
          </a:p>
          <a:p>
            <a:pPr lvl="8"/>
            <a:endParaRPr lang="en-US" dirty="0" smtClean="0"/>
          </a:p>
          <a:p>
            <a:r>
              <a:rPr lang="en-US" dirty="0" smtClean="0"/>
              <a:t>Appeals Process</a:t>
            </a:r>
          </a:p>
          <a:p>
            <a:r>
              <a:rPr lang="en-US" dirty="0" smtClean="0"/>
              <a:t>Reasonable Penalties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Enforcement &amp; Patron Notice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a:xfrm>
            <a:off x="457200" y="1143000"/>
            <a:ext cx="8229600" cy="5181600"/>
          </a:xfrm>
        </p:spPr>
        <p:txBody>
          <a:bodyPr>
            <a:normAutofit/>
          </a:bodyPr>
          <a:lstStyle/>
          <a:p>
            <a:r>
              <a:rPr lang="en-US" dirty="0" smtClean="0"/>
              <a:t>Equal Enforcement</a:t>
            </a:r>
          </a:p>
          <a:p>
            <a:pPr lvl="1"/>
            <a:r>
              <a:rPr lang="en-US" dirty="0" smtClean="0"/>
              <a:t>Be consistent</a:t>
            </a:r>
          </a:p>
          <a:p>
            <a:pPr lvl="2"/>
            <a:r>
              <a:rPr lang="en-US" dirty="0" smtClean="0"/>
              <a:t>Treat teenagers the same as board members.</a:t>
            </a:r>
          </a:p>
          <a:p>
            <a:pPr lvl="1"/>
            <a:r>
              <a:rPr lang="en-US" dirty="0" smtClean="0"/>
              <a:t>Policies/instructions clearly worded</a:t>
            </a:r>
          </a:p>
          <a:p>
            <a:pPr lvl="2"/>
            <a:r>
              <a:rPr lang="en-US" dirty="0" smtClean="0"/>
              <a:t>Don’t leave it to each employee to interpret the policy</a:t>
            </a:r>
          </a:p>
          <a:p>
            <a:pPr lvl="1"/>
            <a:endParaRPr lang="en-US" dirty="0" smtClean="0"/>
          </a:p>
          <a:p>
            <a:r>
              <a:rPr lang="en-US" dirty="0" smtClean="0"/>
              <a:t>Patron Notice</a:t>
            </a:r>
          </a:p>
          <a:p>
            <a:pPr lvl="1"/>
            <a:r>
              <a:rPr lang="en-US" dirty="0" smtClean="0"/>
              <a:t>Patrons should know how to be compliant</a:t>
            </a:r>
          </a:p>
          <a:p>
            <a:pPr lvl="2"/>
            <a:r>
              <a:rPr lang="en-US" dirty="0" smtClean="0"/>
              <a:t>Post/hand out policies</a:t>
            </a:r>
          </a:p>
          <a:p>
            <a:pPr lvl="2"/>
            <a:r>
              <a:rPr lang="en-US" dirty="0" smtClean="0"/>
              <a:t>Policies clearly worded</a:t>
            </a:r>
          </a:p>
          <a:p>
            <a:pPr lvl="8"/>
            <a:endParaRPr lang="en-US" dirty="0"/>
          </a:p>
          <a:p>
            <a:r>
              <a:rPr lang="en-US" dirty="0" smtClean="0"/>
              <a:t>Tip: Write down your policies!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Enforcement &amp; Patron Notice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Content Placeholder 4"/>
          <p:cNvSpPr>
            <a:spLocks noGrp="1"/>
          </p:cNvSpPr>
          <p:nvPr>
            <p:ph sz="quarter" idx="1"/>
          </p:nvPr>
        </p:nvSpPr>
        <p:spPr>
          <a:xfrm>
            <a:off x="457200" y="1143000"/>
            <a:ext cx="8229600" cy="5181600"/>
          </a:xfrm>
        </p:spPr>
        <p:txBody>
          <a:bodyPr>
            <a:normAutofit/>
          </a:bodyPr>
          <a:lstStyle/>
          <a:p>
            <a:r>
              <a:rPr lang="en-US" dirty="0" smtClean="0"/>
              <a:t>Avoid vagueness and </a:t>
            </a:r>
            <a:r>
              <a:rPr lang="en-US" dirty="0" err="1" smtClean="0"/>
              <a:t>overbreadth</a:t>
            </a:r>
            <a:endParaRPr lang="en-US" dirty="0" smtClean="0"/>
          </a:p>
          <a:p>
            <a:pPr lvl="8"/>
            <a:endParaRPr lang="en-US" dirty="0" smtClean="0"/>
          </a:p>
          <a:p>
            <a:r>
              <a:rPr lang="en-US" dirty="0" smtClean="0"/>
              <a:t>Vagueness means the language of the policy leaves too much open to interpretation</a:t>
            </a:r>
          </a:p>
          <a:p>
            <a:pPr lvl="1"/>
            <a:r>
              <a:rPr lang="en-US" dirty="0" smtClean="0"/>
              <a:t>e.g. Do not bother other patrons</a:t>
            </a:r>
          </a:p>
          <a:p>
            <a:pPr lvl="2"/>
            <a:r>
              <a:rPr lang="en-US" dirty="0" smtClean="0"/>
              <a:t>Talking? Tapping pencil? Standing too close?</a:t>
            </a:r>
          </a:p>
          <a:p>
            <a:pPr lvl="8"/>
            <a:endParaRPr lang="en-US" dirty="0" smtClean="0"/>
          </a:p>
          <a:p>
            <a:r>
              <a:rPr lang="en-US" dirty="0" err="1" smtClean="0"/>
              <a:t>Overbreadth</a:t>
            </a:r>
            <a:r>
              <a:rPr lang="en-US" dirty="0" smtClean="0"/>
              <a:t> prohibits too much legitimate conduct</a:t>
            </a:r>
          </a:p>
          <a:p>
            <a:pPr lvl="1"/>
            <a:r>
              <a:rPr lang="en-US" dirty="0" smtClean="0"/>
              <a:t>e.g. only patrons reading a book can remain in library</a:t>
            </a:r>
          </a:p>
          <a:p>
            <a:pPr lvl="2"/>
            <a:r>
              <a:rPr lang="en-US" dirty="0" smtClean="0"/>
              <a:t>Reading newspaper, looking for a book, asking reference question, attending a program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smtClean="0"/>
              <a:t> </a:t>
            </a:r>
            <a:r>
              <a:rPr lang="en-US" i="1" dirty="0" err="1" smtClean="0"/>
              <a:t>Brinkmeier</a:t>
            </a:r>
            <a:r>
              <a:rPr lang="en-US" i="1" dirty="0" smtClean="0"/>
              <a:t> v. Freeport</a:t>
            </a:r>
            <a:endParaRPr lang="en-US" dirty="0"/>
          </a:p>
        </p:txBody>
      </p:sp>
      <p:sp>
        <p:nvSpPr>
          <p:cNvPr id="3" name="Footer Placeholder 2"/>
          <p:cNvSpPr>
            <a:spLocks noGrp="1"/>
          </p:cNvSpPr>
          <p:nvPr>
            <p:ph type="ftr" sz="quarter" idx="11"/>
          </p:nvPr>
        </p:nvSpPr>
        <p:spPr>
          <a:xfrm>
            <a:off x="1295400" y="6356350"/>
            <a:ext cx="7391400" cy="365760"/>
          </a:xfrm>
        </p:spPr>
        <p:txBody>
          <a:bodyPr/>
          <a:lstStyle/>
          <a:p>
            <a:r>
              <a:rPr lang="en-US" i="1" dirty="0" err="1" smtClean="0"/>
              <a:t>Brinkmeier</a:t>
            </a:r>
            <a:r>
              <a:rPr lang="en-US" i="1" dirty="0" smtClean="0"/>
              <a:t> v. Freeport</a:t>
            </a:r>
            <a:r>
              <a:rPr lang="en-US" dirty="0" smtClean="0"/>
              <a:t>, 1993 U.S. Dist. LEXIS 9255 (N.D. Ill. July 2, 1993)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lstStyle/>
          <a:p>
            <a:r>
              <a:rPr lang="en-US" dirty="0" smtClean="0"/>
              <a:t>Patron removed from library under policy to “preclude any person who harasses and/or intimidates other library patrons or employees”</a:t>
            </a:r>
          </a:p>
          <a:p>
            <a:pPr lvl="1"/>
            <a:r>
              <a:rPr lang="en-US" dirty="0" smtClean="0"/>
              <a:t>An </a:t>
            </a:r>
            <a:r>
              <a:rPr lang="en-US" i="1" dirty="0" smtClean="0"/>
              <a:t>unwritten </a:t>
            </a:r>
            <a:r>
              <a:rPr lang="en-US" dirty="0" smtClean="0"/>
              <a:t>policy</a:t>
            </a:r>
          </a:p>
          <a:p>
            <a:pPr lvl="8"/>
            <a:endParaRPr lang="en-US" dirty="0"/>
          </a:p>
          <a:p>
            <a:r>
              <a:rPr lang="en-US" dirty="0" smtClean="0"/>
              <a:t>Library lost</a:t>
            </a:r>
          </a:p>
          <a:p>
            <a:pPr lvl="1"/>
            <a:r>
              <a:rPr lang="en-US" dirty="0" smtClean="0"/>
              <a:t>Lacks reasonable boundaries</a:t>
            </a:r>
          </a:p>
          <a:p>
            <a:pPr lvl="2"/>
            <a:r>
              <a:rPr lang="en-US" dirty="0" smtClean="0"/>
              <a:t>What if patron harasses other patron off library grounds?</a:t>
            </a:r>
          </a:p>
          <a:p>
            <a:pPr lvl="2"/>
            <a:r>
              <a:rPr lang="en-US" dirty="0" smtClean="0"/>
              <a:t>Definition of harass?  All forms of harassment lead to ban</a:t>
            </a:r>
          </a:p>
          <a:p>
            <a:pPr lvl="2"/>
            <a:r>
              <a:rPr lang="en-US" dirty="0" smtClean="0"/>
              <a:t>Precluded from library for how long?</a:t>
            </a:r>
          </a:p>
          <a:p>
            <a:pPr lvl="1"/>
            <a:r>
              <a:rPr lang="en-US" dirty="0" smtClean="0"/>
              <a:t>Take-away: put your policies in writing!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err="1" smtClean="0"/>
              <a:t>Kreimer</a:t>
            </a:r>
            <a:r>
              <a:rPr lang="en-US" i="1" dirty="0" smtClean="0"/>
              <a:t> v. Bureau of Police</a:t>
            </a:r>
            <a:endParaRPr lang="en-US" i="1" dirty="0"/>
          </a:p>
        </p:txBody>
      </p:sp>
      <p:sp>
        <p:nvSpPr>
          <p:cNvPr id="3" name="Footer Placeholder 2"/>
          <p:cNvSpPr>
            <a:spLocks noGrp="1"/>
          </p:cNvSpPr>
          <p:nvPr>
            <p:ph type="ftr" sz="quarter" idx="11"/>
          </p:nvPr>
        </p:nvSpPr>
        <p:spPr>
          <a:xfrm>
            <a:off x="2898648" y="6356350"/>
            <a:ext cx="5864352" cy="365760"/>
          </a:xfrm>
        </p:spPr>
        <p:txBody>
          <a:bodyPr/>
          <a:lstStyle/>
          <a:p>
            <a:r>
              <a:rPr lang="en-US" i="1" dirty="0" err="1" smtClean="0"/>
              <a:t>Kreimer</a:t>
            </a:r>
            <a:r>
              <a:rPr lang="en-US" i="1" dirty="0" smtClean="0"/>
              <a:t> v. Bureau of Police</a:t>
            </a:r>
            <a:r>
              <a:rPr lang="en-US" dirty="0" smtClean="0"/>
              <a:t>, 958 F.2d 1242 (3d Cir. 1992)</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a:xfrm>
            <a:off x="457200" y="1143000"/>
            <a:ext cx="8229600" cy="5181600"/>
          </a:xfrm>
        </p:spPr>
        <p:txBody>
          <a:bodyPr>
            <a:normAutofit/>
          </a:bodyPr>
          <a:lstStyle/>
          <a:p>
            <a:r>
              <a:rPr lang="en-US" dirty="0" smtClean="0"/>
              <a:t>Behavior:</a:t>
            </a:r>
          </a:p>
          <a:p>
            <a:pPr lvl="1"/>
            <a:r>
              <a:rPr lang="en-US" sz="1900" dirty="0" smtClean="0"/>
              <a:t>“Patrons shall respect the rights of other patrons and shall not harass or annoy others through noisy or boisterous activities, by staring at another person with the intent to annoy that person, by following another person about the building with the intent to annoy that person, by playing audio equipment so that others can hear it, by singing or talking to others or in monologues, or by behaving in a manner which reasonably can be expected to disturb other persons.”</a:t>
            </a:r>
          </a:p>
          <a:p>
            <a:pPr lvl="8"/>
            <a:endParaRPr lang="en-US" dirty="0" smtClean="0"/>
          </a:p>
          <a:p>
            <a:r>
              <a:rPr lang="en-US" dirty="0" smtClean="0"/>
              <a:t>Library won</a:t>
            </a:r>
          </a:p>
          <a:p>
            <a:pPr lvl="1"/>
            <a:r>
              <a:rPr lang="en-US" dirty="0" smtClean="0"/>
              <a:t>Reasonable, related to library’s mission</a:t>
            </a:r>
          </a:p>
          <a:p>
            <a:pPr lvl="1"/>
            <a:r>
              <a:rPr lang="en-US" dirty="0" smtClean="0"/>
              <a:t>“reasonably can be expected to disturb”</a:t>
            </a:r>
          </a:p>
          <a:p>
            <a:pPr lvl="2"/>
            <a:r>
              <a:rPr lang="en-US" dirty="0" smtClean="0"/>
              <a:t>Not catering to individual patron sensitivities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err="1" smtClean="0"/>
              <a:t>Kreimer</a:t>
            </a:r>
            <a:r>
              <a:rPr lang="en-US" i="1" dirty="0" smtClean="0"/>
              <a:t> v. Bureau of Police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normAutofit/>
          </a:bodyPr>
          <a:lstStyle/>
          <a:p>
            <a:r>
              <a:rPr lang="en-US" dirty="0" smtClean="0"/>
              <a:t>Hygiene/dress code</a:t>
            </a:r>
          </a:p>
          <a:p>
            <a:pPr lvl="1"/>
            <a:r>
              <a:rPr lang="en-US" sz="1800" dirty="0" smtClean="0"/>
              <a:t>“Patrons shall not be permitted to enter the building without a shirt or other covering of their upper bodies or without shoes or other footwear. Patrons whose bodily hygiene is offensive so as to constitute a nuisance to other persons shall be required to leave the building.”</a:t>
            </a:r>
          </a:p>
          <a:p>
            <a:pPr lvl="8"/>
            <a:endParaRPr lang="en-US" dirty="0" smtClean="0"/>
          </a:p>
          <a:p>
            <a:r>
              <a:rPr lang="en-US" dirty="0" smtClean="0"/>
              <a:t>Library won</a:t>
            </a:r>
          </a:p>
          <a:p>
            <a:pPr lvl="1"/>
            <a:r>
              <a:rPr lang="en-US" dirty="0" smtClean="0"/>
              <a:t>Nuisance has a legal meaning</a:t>
            </a:r>
          </a:p>
          <a:p>
            <a:pPr lvl="1"/>
            <a:r>
              <a:rPr lang="en-US" dirty="0" smtClean="0"/>
              <a:t>Library has significant government interest in protecting </a:t>
            </a:r>
            <a:r>
              <a:rPr lang="en-US" i="1" dirty="0" smtClean="0"/>
              <a:t>all</a:t>
            </a:r>
            <a:r>
              <a:rPr lang="en-US" dirty="0" smtClean="0"/>
              <a:t> patrons’ right to receive information</a:t>
            </a:r>
            <a:endParaRPr lang="en-US" dirty="0"/>
          </a:p>
        </p:txBody>
      </p:sp>
      <p:sp>
        <p:nvSpPr>
          <p:cNvPr id="6" name="Footer Placeholder 2"/>
          <p:cNvSpPr>
            <a:spLocks noGrp="1"/>
          </p:cNvSpPr>
          <p:nvPr>
            <p:ph type="ftr" sz="quarter" idx="11"/>
          </p:nvPr>
        </p:nvSpPr>
        <p:spPr>
          <a:xfrm>
            <a:off x="2898648" y="6356350"/>
            <a:ext cx="5788152" cy="365760"/>
          </a:xfrm>
        </p:spPr>
        <p:txBody>
          <a:bodyPr/>
          <a:lstStyle/>
          <a:p>
            <a:r>
              <a:rPr lang="en-US" i="1" dirty="0" err="1" smtClean="0"/>
              <a:t>Kreimer</a:t>
            </a:r>
            <a:r>
              <a:rPr lang="en-US" i="1" dirty="0" smtClean="0"/>
              <a:t> v. Bureau of Police</a:t>
            </a:r>
            <a:r>
              <a:rPr lang="en-US" dirty="0" smtClean="0"/>
              <a:t>, 958 F.2d 1242 (3d Cir. 1992)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Presenter Introduction</a:t>
            </a:r>
          </a:p>
        </p:txBody>
      </p:sp>
      <p:sp>
        <p:nvSpPr>
          <p:cNvPr id="3" name="Content Placeholder 2"/>
          <p:cNvSpPr>
            <a:spLocks noGrp="1"/>
          </p:cNvSpPr>
          <p:nvPr>
            <p:ph sz="quarter" idx="1"/>
          </p:nvPr>
        </p:nvSpPr>
        <p:spPr>
          <a:xfrm>
            <a:off x="457200" y="1219200"/>
            <a:ext cx="8229600" cy="4937125"/>
          </a:xfrm>
        </p:spPr>
        <p:txBody>
          <a:bodyPr/>
          <a:lstStyle/>
          <a:p>
            <a:pPr>
              <a:lnSpc>
                <a:spcPct val="150000"/>
              </a:lnSpc>
            </a:pPr>
            <a:r>
              <a:rPr lang="en-US" smtClean="0"/>
              <a:t>Rising 2</a:t>
            </a:r>
            <a:r>
              <a:rPr lang="en-US" baseline="30000" smtClean="0"/>
              <a:t>nd</a:t>
            </a:r>
            <a:r>
              <a:rPr lang="en-US" smtClean="0"/>
              <a:t> year law student</a:t>
            </a:r>
          </a:p>
          <a:p>
            <a:pPr lvl="1">
              <a:lnSpc>
                <a:spcPct val="150000"/>
              </a:lnSpc>
            </a:pPr>
            <a:r>
              <a:rPr lang="en-US" i="1" smtClean="0"/>
              <a:t>Not a lawyer</a:t>
            </a:r>
          </a:p>
          <a:p>
            <a:pPr>
              <a:lnSpc>
                <a:spcPct val="150000"/>
              </a:lnSpc>
            </a:pPr>
            <a:r>
              <a:rPr lang="en-US" smtClean="0"/>
              <a:t>Summer legal intern at ISL</a:t>
            </a:r>
          </a:p>
          <a:p>
            <a:pPr>
              <a:lnSpc>
                <a:spcPct val="150000"/>
              </a:lnSpc>
            </a:pPr>
            <a:r>
              <a:rPr lang="en-US" smtClean="0"/>
              <a:t>Former librarian at Berne Public Library</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smtClean="0"/>
              <a:t>Armstrong v. D.C. Public Library</a:t>
            </a:r>
            <a:endParaRPr lang="en-US" i="1" dirty="0"/>
          </a:p>
        </p:txBody>
      </p:sp>
      <p:sp>
        <p:nvSpPr>
          <p:cNvPr id="3" name="Footer Placeholder 2"/>
          <p:cNvSpPr>
            <a:spLocks noGrp="1"/>
          </p:cNvSpPr>
          <p:nvPr>
            <p:ph type="ftr" sz="quarter" idx="11"/>
          </p:nvPr>
        </p:nvSpPr>
        <p:spPr>
          <a:xfrm>
            <a:off x="2438400" y="6356350"/>
            <a:ext cx="6248400" cy="365760"/>
          </a:xfrm>
        </p:spPr>
        <p:txBody>
          <a:bodyPr/>
          <a:lstStyle/>
          <a:p>
            <a:r>
              <a:rPr lang="en-US" i="1" dirty="0" smtClean="0"/>
              <a:t>Armstrong v. D.C. Pub. Library</a:t>
            </a:r>
            <a:r>
              <a:rPr lang="en-US" dirty="0" smtClean="0"/>
              <a:t>, 154 F. Supp. 2d 67 (D.D.C. 2001)</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Content Placeholder 4"/>
          <p:cNvSpPr>
            <a:spLocks noGrp="1"/>
          </p:cNvSpPr>
          <p:nvPr>
            <p:ph sz="quarter" idx="1"/>
          </p:nvPr>
        </p:nvSpPr>
        <p:spPr/>
        <p:txBody>
          <a:bodyPr>
            <a:normAutofit/>
          </a:bodyPr>
          <a:lstStyle/>
          <a:p>
            <a:r>
              <a:rPr lang="en-US" dirty="0" smtClean="0"/>
              <a:t>Homeless man not allowed to enter library due to “objectionable appearance”</a:t>
            </a:r>
          </a:p>
          <a:p>
            <a:pPr lvl="1"/>
            <a:r>
              <a:rPr lang="en-US" sz="2500" dirty="0" smtClean="0"/>
              <a:t>1</a:t>
            </a:r>
            <a:r>
              <a:rPr lang="en-US" sz="2500" baseline="30000" dirty="0" smtClean="0"/>
              <a:t>st</a:t>
            </a:r>
            <a:r>
              <a:rPr lang="en-US" sz="2500" dirty="0" smtClean="0"/>
              <a:t> Amendment implicated</a:t>
            </a:r>
          </a:p>
          <a:p>
            <a:pPr lvl="8"/>
            <a:endParaRPr lang="en-US" dirty="0" smtClean="0"/>
          </a:p>
          <a:p>
            <a:r>
              <a:rPr lang="en-US" dirty="0" smtClean="0"/>
              <a:t>Library lost</a:t>
            </a:r>
          </a:p>
          <a:p>
            <a:pPr lvl="1"/>
            <a:r>
              <a:rPr lang="en-US" sz="2500" dirty="0" smtClean="0"/>
              <a:t>Patrons denied entrance if appearance i</a:t>
            </a:r>
            <a:r>
              <a:rPr lang="en-US" sz="2200" dirty="0" smtClean="0"/>
              <a:t>s “objectionable (barefooted, bare-chested, body odor, filthy clothing, etc.)”</a:t>
            </a:r>
          </a:p>
          <a:p>
            <a:pPr lvl="2"/>
            <a:r>
              <a:rPr lang="en-US" dirty="0" smtClean="0"/>
              <a:t>“Objectionable” has no legal definition</a:t>
            </a:r>
          </a:p>
          <a:p>
            <a:pPr lvl="2"/>
            <a:r>
              <a:rPr lang="en-US" dirty="0" smtClean="0"/>
              <a:t>“etc.” is too open to individual interpretation</a:t>
            </a:r>
          </a:p>
          <a:p>
            <a:pPr lvl="1"/>
            <a:r>
              <a:rPr lang="en-US" dirty="0" smtClean="0"/>
              <a:t>Guards given no guidance for enforcement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Enforcement &amp; Patron Notice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a:spLocks noGrp="1"/>
          </p:cNvSpPr>
          <p:nvPr>
            <p:ph sz="quarter" idx="1"/>
          </p:nvPr>
        </p:nvSpPr>
        <p:spPr/>
        <p:txBody>
          <a:bodyPr/>
          <a:lstStyle/>
          <a:p>
            <a:r>
              <a:rPr lang="en-US" dirty="0" smtClean="0"/>
              <a:t>Bad policy language:</a:t>
            </a:r>
          </a:p>
          <a:p>
            <a:pPr lvl="1"/>
            <a:r>
              <a:rPr lang="en-US" dirty="0" smtClean="0"/>
              <a:t>Language that depends on interpretation</a:t>
            </a:r>
          </a:p>
          <a:p>
            <a:pPr lvl="2"/>
            <a:r>
              <a:rPr lang="en-US" dirty="0" smtClean="0"/>
              <a:t>Does not give patrons notice of what is allowed</a:t>
            </a:r>
          </a:p>
          <a:p>
            <a:pPr lvl="2"/>
            <a:r>
              <a:rPr lang="en-US" dirty="0" smtClean="0"/>
              <a:t>Individual employees will enforce differently</a:t>
            </a:r>
          </a:p>
          <a:p>
            <a:pPr lvl="1"/>
            <a:r>
              <a:rPr lang="en-US" dirty="0" smtClean="0"/>
              <a:t>Policies without reasonable boundaries</a:t>
            </a:r>
          </a:p>
          <a:p>
            <a:pPr lvl="1"/>
            <a:r>
              <a:rPr lang="en-US" dirty="0" smtClean="0"/>
              <a:t>Examples:</a:t>
            </a:r>
          </a:p>
          <a:p>
            <a:pPr lvl="2"/>
            <a:r>
              <a:rPr lang="en-US" dirty="0" smtClean="0"/>
              <a:t>“etc.”</a:t>
            </a:r>
          </a:p>
          <a:p>
            <a:pPr lvl="2"/>
            <a:r>
              <a:rPr lang="en-US" dirty="0" smtClean="0"/>
              <a:t>“includes but is not limited to”</a:t>
            </a:r>
          </a:p>
          <a:p>
            <a:pPr lvl="2"/>
            <a:r>
              <a:rPr lang="en-US" dirty="0" smtClean="0"/>
              <a:t>“objectionable” or “offensive” (without definition)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Enforcement &amp; Patron Notice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a:spLocks noGrp="1"/>
          </p:cNvSpPr>
          <p:nvPr>
            <p:ph sz="quarter" idx="1"/>
          </p:nvPr>
        </p:nvSpPr>
        <p:spPr/>
        <p:txBody>
          <a:bodyPr/>
          <a:lstStyle/>
          <a:p>
            <a:r>
              <a:rPr lang="en-US" dirty="0" smtClean="0"/>
              <a:t>Good policy language:</a:t>
            </a:r>
          </a:p>
          <a:p>
            <a:pPr lvl="1"/>
            <a:r>
              <a:rPr lang="en-US" dirty="0" smtClean="0"/>
              <a:t>“nuisance” or other words with legal meaning</a:t>
            </a:r>
          </a:p>
          <a:p>
            <a:pPr lvl="2"/>
            <a:r>
              <a:rPr lang="en-US" dirty="0" smtClean="0"/>
              <a:t>IN nuisance law: </a:t>
            </a:r>
            <a:r>
              <a:rPr lang="en-US" dirty="0" smtClean="0">
                <a:hlinkClick r:id="rId3"/>
              </a:rPr>
              <a:t>IC 32-30-6-6</a:t>
            </a:r>
            <a:endParaRPr lang="en-US" dirty="0" smtClean="0"/>
          </a:p>
          <a:p>
            <a:pPr lvl="3"/>
            <a:r>
              <a:rPr lang="en-US" dirty="0" smtClean="0"/>
              <a:t>Injurious to health, indecent, offensive to the senses, or an obstruction to the free use of property so as essentially to interfere with the comfortable enjoyment of life or property</a:t>
            </a:r>
          </a:p>
          <a:p>
            <a:pPr lvl="1"/>
            <a:r>
              <a:rPr lang="en-US" dirty="0" smtClean="0"/>
              <a:t>Behavior that “can reasonably be expected to” have a particular result</a:t>
            </a:r>
          </a:p>
          <a:p>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&amp; Reasonable Penalties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4"/>
          <p:cNvSpPr>
            <a:spLocks noGrp="1"/>
          </p:cNvSpPr>
          <p:nvPr>
            <p:ph sz="quarter" idx="1"/>
          </p:nvPr>
        </p:nvSpPr>
        <p:spPr>
          <a:xfrm>
            <a:off x="381000" y="1143000"/>
            <a:ext cx="8305800" cy="5334000"/>
          </a:xfrm>
        </p:spPr>
        <p:txBody>
          <a:bodyPr>
            <a:normAutofit lnSpcReduction="10000"/>
          </a:bodyPr>
          <a:lstStyle/>
          <a:p>
            <a:r>
              <a:rPr lang="en-US" dirty="0" smtClean="0"/>
              <a:t>Appeals</a:t>
            </a:r>
          </a:p>
          <a:p>
            <a:pPr lvl="1"/>
            <a:r>
              <a:rPr lang="en-US" dirty="0" smtClean="0"/>
              <a:t>As feasible</a:t>
            </a:r>
          </a:p>
          <a:p>
            <a:pPr lvl="2"/>
            <a:r>
              <a:rPr lang="en-US" dirty="0" smtClean="0"/>
              <a:t>More severe penalties, require tougher appeal process</a:t>
            </a:r>
          </a:p>
          <a:p>
            <a:pPr lvl="1"/>
            <a:r>
              <a:rPr lang="en-US" dirty="0" smtClean="0"/>
              <a:t>Doesn’t need formal court process (e.g. jury of peers)</a:t>
            </a:r>
          </a:p>
          <a:p>
            <a:pPr lvl="8"/>
            <a:endParaRPr lang="en-US" dirty="0"/>
          </a:p>
          <a:p>
            <a:r>
              <a:rPr lang="en-US" dirty="0" smtClean="0"/>
              <a:t>Reasonable Penalties</a:t>
            </a:r>
          </a:p>
          <a:p>
            <a:pPr lvl="1"/>
            <a:r>
              <a:rPr lang="en-US" dirty="0" smtClean="0"/>
              <a:t>Barring people from the library implicates 1</a:t>
            </a:r>
            <a:r>
              <a:rPr lang="en-US" baseline="30000" dirty="0" smtClean="0"/>
              <a:t>st</a:t>
            </a:r>
            <a:r>
              <a:rPr lang="en-US" dirty="0" smtClean="0"/>
              <a:t> Amendment right to receive information</a:t>
            </a:r>
          </a:p>
          <a:p>
            <a:pPr lvl="1"/>
            <a:r>
              <a:rPr lang="en-US" dirty="0" smtClean="0"/>
              <a:t>No lifetime bans for first-time minor infractions</a:t>
            </a:r>
          </a:p>
          <a:p>
            <a:pPr lvl="1"/>
            <a:r>
              <a:rPr lang="en-US" dirty="0" smtClean="0"/>
              <a:t>Ok to increase penalty for repeated infractions</a:t>
            </a:r>
            <a:endParaRPr lang="en-US" dirty="0"/>
          </a:p>
          <a:p>
            <a:pPr lvl="1"/>
            <a:r>
              <a:rPr lang="en-US" dirty="0" smtClean="0"/>
              <a:t>6-mo. ban for offensive note to another patron ok because he interfered with </a:t>
            </a:r>
            <a:r>
              <a:rPr lang="en-US" i="1" dirty="0" smtClean="0"/>
              <a:t>her</a:t>
            </a:r>
            <a:r>
              <a:rPr lang="en-US" dirty="0" smtClean="0"/>
              <a:t> right to use library</a:t>
            </a:r>
          </a:p>
          <a:p>
            <a:pPr lvl="2"/>
            <a:r>
              <a:rPr lang="en-US" sz="1600" i="1" dirty="0" err="1" smtClean="0"/>
              <a:t>Tronsen</a:t>
            </a:r>
            <a:r>
              <a:rPr lang="en-US" sz="1600" i="1" dirty="0" smtClean="0"/>
              <a:t> v. Toledo-Lucas County Public Library</a:t>
            </a:r>
            <a:r>
              <a:rPr lang="en-US" sz="1600" dirty="0" smtClean="0"/>
              <a:t>, 2008 U.S. Dist. LEXIS 20359 (N.D. Ohio, June 30, 2008)</a:t>
            </a:r>
          </a:p>
          <a:p>
            <a:pPr lvl="1"/>
            <a:r>
              <a:rPr lang="en-US" dirty="0" smtClean="0"/>
              <a:t>Good to have in writing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smtClean="0"/>
              <a:t>Grigsby v. City of Oakland</a:t>
            </a:r>
            <a:endParaRPr lang="en-US" i="1" dirty="0"/>
          </a:p>
        </p:txBody>
      </p:sp>
      <p:sp>
        <p:nvSpPr>
          <p:cNvPr id="3" name="Footer Placeholder 2"/>
          <p:cNvSpPr>
            <a:spLocks noGrp="1"/>
          </p:cNvSpPr>
          <p:nvPr>
            <p:ph type="ftr" sz="quarter" idx="11"/>
          </p:nvPr>
        </p:nvSpPr>
        <p:spPr>
          <a:xfrm>
            <a:off x="1066800" y="6356350"/>
            <a:ext cx="7620000" cy="365760"/>
          </a:xfrm>
        </p:spPr>
        <p:txBody>
          <a:bodyPr/>
          <a:lstStyle/>
          <a:p>
            <a:r>
              <a:rPr lang="en-US" i="1" dirty="0" smtClean="0"/>
              <a:t>Grigsby v. City of Oakland</a:t>
            </a:r>
            <a:r>
              <a:rPr lang="en-US" dirty="0" smtClean="0"/>
              <a:t>, 2002 U.S. Dist. LEXIS 10621 (N.D. Cal. June 10, 2002)</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4"/>
          <p:cNvSpPr>
            <a:spLocks noGrp="1"/>
          </p:cNvSpPr>
          <p:nvPr>
            <p:ph sz="quarter" idx="1"/>
          </p:nvPr>
        </p:nvSpPr>
        <p:spPr>
          <a:xfrm>
            <a:off x="304800" y="1219200"/>
            <a:ext cx="8610600" cy="4937760"/>
          </a:xfrm>
        </p:spPr>
        <p:txBody>
          <a:bodyPr/>
          <a:lstStyle/>
          <a:p>
            <a:pPr marL="231775" indent="-231775"/>
            <a:r>
              <a:rPr lang="en-US" dirty="0" smtClean="0"/>
              <a:t>Patron told to leave children’s room after staring at young woman and children</a:t>
            </a:r>
          </a:p>
          <a:p>
            <a:pPr marL="231775" indent="-231775"/>
            <a:r>
              <a:rPr lang="en-US" dirty="0" smtClean="0"/>
              <a:t>Two days later, patron returns, has confrontation with security guard, police make him leave library</a:t>
            </a:r>
          </a:p>
          <a:p>
            <a:pPr marL="2152015" lvl="8" indent="-231775"/>
            <a:endParaRPr lang="en-US" dirty="0"/>
          </a:p>
          <a:p>
            <a:pPr marL="231775" indent="-231775"/>
            <a:r>
              <a:rPr lang="en-US" dirty="0" smtClean="0"/>
              <a:t>Patron brings due process claim, says he should have been allowed an appeal before eviction</a:t>
            </a:r>
          </a:p>
          <a:p>
            <a:pPr marL="2152015" lvl="8" indent="-231775"/>
            <a:endParaRPr lang="en-US" dirty="0"/>
          </a:p>
          <a:p>
            <a:pPr marL="231775" indent="-231775"/>
            <a:r>
              <a:rPr lang="en-US" dirty="0" smtClean="0"/>
              <a:t>Library wins for two reasons:</a:t>
            </a:r>
          </a:p>
          <a:p>
            <a:pPr marL="566738" lvl="1" indent="-293688">
              <a:buFont typeface="+mj-lt"/>
              <a:buAutoNum type="arabicPeriod"/>
            </a:pPr>
            <a:r>
              <a:rPr lang="en-US" dirty="0" smtClean="0"/>
              <a:t>Intrusion on patron’s rights was minimal (a few hours)</a:t>
            </a:r>
          </a:p>
          <a:p>
            <a:pPr marL="566738" lvl="1" indent="-293688">
              <a:buFont typeface="+mj-lt"/>
              <a:buAutoNum type="arabicPeriod"/>
            </a:pPr>
            <a:r>
              <a:rPr lang="en-US" dirty="0" smtClean="0"/>
              <a:t>No legal reason why appeal must be before eviction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a:t>
            </a:r>
            <a:r>
              <a:rPr lang="en-US" i="1" dirty="0" smtClean="0"/>
              <a:t>Doyle v. Clark County Pub. Library</a:t>
            </a:r>
            <a:endParaRPr lang="en-US" i="1" dirty="0"/>
          </a:p>
        </p:txBody>
      </p:sp>
      <p:sp>
        <p:nvSpPr>
          <p:cNvPr id="3" name="Footer Placeholder 2"/>
          <p:cNvSpPr>
            <a:spLocks noGrp="1"/>
          </p:cNvSpPr>
          <p:nvPr>
            <p:ph type="ftr" sz="quarter" idx="11"/>
          </p:nvPr>
        </p:nvSpPr>
        <p:spPr>
          <a:xfrm>
            <a:off x="1066800" y="6356350"/>
            <a:ext cx="7620000" cy="365760"/>
          </a:xfrm>
        </p:spPr>
        <p:txBody>
          <a:bodyPr/>
          <a:lstStyle/>
          <a:p>
            <a:r>
              <a:rPr lang="en-US" sz="1300" i="1" dirty="0" smtClean="0"/>
              <a:t>Doyle v. Clark County Pub. Library</a:t>
            </a:r>
            <a:r>
              <a:rPr lang="en-US" sz="1300" dirty="0" smtClean="0"/>
              <a:t>, 2007 U.S. Dist. LEXIS 102629 (S.D. Ohio July 3, 2007)</a:t>
            </a:r>
          </a:p>
          <a:p>
            <a:endParaRPr lang="en-US" sz="1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Content Placeholder 4"/>
          <p:cNvSpPr>
            <a:spLocks noGrp="1"/>
          </p:cNvSpPr>
          <p:nvPr>
            <p:ph sz="quarter" idx="1"/>
          </p:nvPr>
        </p:nvSpPr>
        <p:spPr/>
        <p:txBody>
          <a:bodyPr/>
          <a:lstStyle/>
          <a:p>
            <a:r>
              <a:rPr lang="en-US" dirty="0" smtClean="0"/>
              <a:t>Patron barred for two years after following, staring at, and harassing another patron</a:t>
            </a:r>
          </a:p>
          <a:p>
            <a:r>
              <a:rPr lang="en-US" dirty="0" smtClean="0"/>
              <a:t>Patron given right to appeal with legal counsel to library director</a:t>
            </a:r>
          </a:p>
          <a:p>
            <a:pPr lvl="8"/>
            <a:endParaRPr lang="en-US" dirty="0"/>
          </a:p>
          <a:p>
            <a:r>
              <a:rPr lang="en-US" dirty="0" smtClean="0"/>
              <a:t>Patron says he should have been given:</a:t>
            </a:r>
          </a:p>
          <a:p>
            <a:pPr marL="731520" lvl="1" indent="-457200">
              <a:buFont typeface="+mj-lt"/>
              <a:buAutoNum type="arabicPeriod"/>
            </a:pPr>
            <a:r>
              <a:rPr lang="en-US" dirty="0" smtClean="0"/>
              <a:t>Chance to confront accuser</a:t>
            </a:r>
          </a:p>
          <a:p>
            <a:pPr marL="731520" lvl="1" indent="-457200">
              <a:buFont typeface="+mj-lt"/>
              <a:buAutoNum type="arabicPeriod"/>
            </a:pPr>
            <a:r>
              <a:rPr lang="en-US" dirty="0" smtClean="0"/>
              <a:t>Trial by jury</a:t>
            </a:r>
          </a:p>
          <a:p>
            <a:pPr lvl="8"/>
            <a:endParaRPr lang="en-US" dirty="0"/>
          </a:p>
          <a:p>
            <a:r>
              <a:rPr lang="en-US" dirty="0" smtClean="0"/>
              <a:t>Library wins, because those rights do not apply to library discipline hearings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a:t>
            </a:r>
            <a:r>
              <a:rPr lang="en-US" i="1" dirty="0" err="1" smtClean="0"/>
              <a:t>Neinast</a:t>
            </a:r>
            <a:r>
              <a:rPr lang="en-US" i="1" dirty="0" smtClean="0"/>
              <a:t> v. Columbus Met. Library</a:t>
            </a:r>
            <a:endParaRPr lang="en-US" i="1" dirty="0"/>
          </a:p>
        </p:txBody>
      </p:sp>
      <p:sp>
        <p:nvSpPr>
          <p:cNvPr id="3" name="Footer Placeholder 2"/>
          <p:cNvSpPr>
            <a:spLocks noGrp="1"/>
          </p:cNvSpPr>
          <p:nvPr>
            <p:ph type="ftr" sz="quarter" idx="11"/>
          </p:nvPr>
        </p:nvSpPr>
        <p:spPr>
          <a:xfrm>
            <a:off x="1143000" y="6356350"/>
            <a:ext cx="7543800" cy="365760"/>
          </a:xfrm>
        </p:spPr>
        <p:txBody>
          <a:bodyPr/>
          <a:lstStyle/>
          <a:p>
            <a:r>
              <a:rPr lang="en-US" i="1" dirty="0" err="1" smtClean="0"/>
              <a:t>Neinast</a:t>
            </a:r>
            <a:r>
              <a:rPr lang="en-US" i="1" dirty="0" smtClean="0"/>
              <a:t> v. Bd. of </a:t>
            </a:r>
            <a:r>
              <a:rPr lang="en-US" i="1" dirty="0" err="1" smtClean="0"/>
              <a:t>Trs</a:t>
            </a:r>
            <a:r>
              <a:rPr lang="en-US" i="1" dirty="0" smtClean="0"/>
              <a:t>. of the Columbus Metro. Library</a:t>
            </a:r>
            <a:r>
              <a:rPr lang="en-US" dirty="0" smtClean="0"/>
              <a:t>, 346 F.3d 585 (6</a:t>
            </a:r>
            <a:r>
              <a:rPr lang="en-US" baseline="30000" dirty="0" smtClean="0"/>
              <a:t>th</a:t>
            </a:r>
            <a:r>
              <a:rPr lang="en-US" dirty="0" smtClean="0"/>
              <a:t> Cir. 2003)</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Content Placeholder 4"/>
          <p:cNvSpPr>
            <a:spLocks noGrp="1"/>
          </p:cNvSpPr>
          <p:nvPr>
            <p:ph sz="quarter" idx="1"/>
          </p:nvPr>
        </p:nvSpPr>
        <p:spPr>
          <a:xfrm>
            <a:off x="457200" y="1219200"/>
            <a:ext cx="8305800" cy="4937760"/>
          </a:xfrm>
        </p:spPr>
        <p:txBody>
          <a:bodyPr/>
          <a:lstStyle/>
          <a:p>
            <a:r>
              <a:rPr lang="en-US" dirty="0" smtClean="0"/>
              <a:t>Barefoot advocate given one-day eviction after multiple warnings to wear shoes in library</a:t>
            </a:r>
          </a:p>
          <a:p>
            <a:pPr lvl="8"/>
            <a:endParaRPr lang="en-US" dirty="0"/>
          </a:p>
          <a:p>
            <a:r>
              <a:rPr lang="en-US" dirty="0" smtClean="0"/>
              <a:t>Library won</a:t>
            </a:r>
          </a:p>
          <a:p>
            <a:pPr lvl="1"/>
            <a:r>
              <a:rPr lang="en-US" dirty="0" err="1" smtClean="0"/>
              <a:t>Gov’t</a:t>
            </a:r>
            <a:r>
              <a:rPr lang="en-US" dirty="0" smtClean="0"/>
              <a:t> interest: patron safety/library economic health</a:t>
            </a:r>
          </a:p>
          <a:p>
            <a:pPr lvl="1"/>
            <a:r>
              <a:rPr lang="en-US" dirty="0" smtClean="0"/>
              <a:t>Alternative channels: wear shoes</a:t>
            </a:r>
          </a:p>
          <a:p>
            <a:pPr lvl="1"/>
            <a:r>
              <a:rPr lang="en-US" dirty="0" smtClean="0"/>
              <a:t>Eviction procedure explained to patron, patron given chance to tell his side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smtClean="0"/>
              <a:t>Sample Language</a:t>
            </a:r>
          </a:p>
        </p:txBody>
      </p:sp>
      <p:sp>
        <p:nvSpPr>
          <p:cNvPr id="76803" name="Rectangle 3"/>
          <p:cNvSpPr>
            <a:spLocks noGrp="1" noChangeArrowheads="1"/>
          </p:cNvSpPr>
          <p:nvPr>
            <p:ph type="body" idx="1"/>
          </p:nvPr>
        </p:nvSpPr>
        <p:spPr bwMode="auto">
          <a:xfrm>
            <a:off x="457200" y="1219200"/>
            <a:ext cx="8229600" cy="4906963"/>
          </a:xfrm>
          <a:noFill/>
          <a:ln>
            <a:miter lim="800000"/>
            <a:headEnd/>
            <a:tailEnd/>
          </a:ln>
        </p:spPr>
        <p:txBody>
          <a:bodyPr wrap="square" lIns="91440" tIns="45720" rIns="91440" bIns="45720" numCol="1" anchor="t" anchorCtr="0" compatLnSpc="1">
            <a:prstTxWarp prst="textNoShape">
              <a:avLst/>
            </a:prstTxWarp>
          </a:bodyPr>
          <a:lstStyle/>
          <a:p>
            <a:pPr marL="282575" indent="-282575">
              <a:lnSpc>
                <a:spcPct val="90000"/>
              </a:lnSpc>
            </a:pPr>
            <a:r>
              <a:rPr lang="en-US" dirty="0" smtClean="0"/>
              <a:t>To provide notice on a patron behavior policy</a:t>
            </a:r>
          </a:p>
          <a:p>
            <a:pPr marL="2202815" lvl="8" indent="-282575">
              <a:lnSpc>
                <a:spcPct val="90000"/>
              </a:lnSpc>
              <a:buFont typeface="+mj-lt"/>
              <a:buAutoNum type="arabicPeriod"/>
            </a:pPr>
            <a:endParaRPr lang="en-US" sz="1000" dirty="0" smtClean="0"/>
          </a:p>
          <a:p>
            <a:pPr marL="282575" indent="-282575">
              <a:lnSpc>
                <a:spcPct val="90000"/>
              </a:lnSpc>
              <a:buFont typeface="+mj-lt"/>
              <a:buAutoNum type="arabicPeriod"/>
            </a:pPr>
            <a:r>
              <a:rPr lang="en-US" sz="2400" dirty="0" smtClean="0"/>
              <a:t>Violators will receive a warning and an opportunity to cease. </a:t>
            </a:r>
          </a:p>
          <a:p>
            <a:pPr marL="282575" lvl="7" indent="-282575">
              <a:lnSpc>
                <a:spcPct val="90000"/>
              </a:lnSpc>
              <a:buFont typeface="+mj-lt"/>
              <a:buAutoNum type="arabicPeriod"/>
            </a:pPr>
            <a:endParaRPr lang="en-US" sz="400" dirty="0" smtClean="0"/>
          </a:p>
          <a:p>
            <a:pPr marL="282575" indent="-282575">
              <a:lnSpc>
                <a:spcPct val="90000"/>
              </a:lnSpc>
              <a:buFont typeface="+mj-lt"/>
              <a:buAutoNum type="arabicPeriod"/>
            </a:pPr>
            <a:r>
              <a:rPr lang="en-US" sz="2400" dirty="0" smtClean="0"/>
              <a:t>Repeat violations may result in suspension of Library privileges. </a:t>
            </a:r>
          </a:p>
          <a:p>
            <a:pPr marL="282575" lvl="8" indent="-282575">
              <a:lnSpc>
                <a:spcPct val="90000"/>
              </a:lnSpc>
              <a:buFont typeface="+mj-lt"/>
              <a:buAutoNum type="arabicPeriod"/>
            </a:pPr>
            <a:endParaRPr lang="en-US" sz="400" dirty="0" smtClean="0"/>
          </a:p>
          <a:p>
            <a:pPr marL="282575" indent="-282575">
              <a:lnSpc>
                <a:spcPct val="90000"/>
              </a:lnSpc>
              <a:buFont typeface="+mj-lt"/>
              <a:buAutoNum type="arabicPeriod"/>
            </a:pPr>
            <a:r>
              <a:rPr lang="en-US" sz="2400" dirty="0" smtClean="0"/>
              <a:t>Appeal requests may be made in writing to the Library Director. </a:t>
            </a:r>
          </a:p>
          <a:p>
            <a:pPr marL="282575" lvl="8" indent="-282575">
              <a:lnSpc>
                <a:spcPct val="90000"/>
              </a:lnSpc>
              <a:buFont typeface="+mj-lt"/>
              <a:buAutoNum type="arabicPeriod"/>
            </a:pPr>
            <a:endParaRPr lang="en-US" sz="400" dirty="0" smtClean="0"/>
          </a:p>
          <a:p>
            <a:pPr marL="282575" indent="-282575">
              <a:lnSpc>
                <a:spcPct val="90000"/>
              </a:lnSpc>
              <a:buFont typeface="+mj-lt"/>
              <a:buAutoNum type="arabicPeriod"/>
            </a:pPr>
            <a:r>
              <a:rPr lang="en-US" sz="2400" dirty="0" smtClean="0"/>
              <a:t>Further appeals may be made to the Library Board.</a:t>
            </a:r>
          </a:p>
        </p:txBody>
      </p:sp>
      <p:sp>
        <p:nvSpPr>
          <p:cNvPr id="5" name="Footer Placeholder 4"/>
          <p:cNvSpPr>
            <a:spLocks noGrp="1"/>
          </p:cNvSpPr>
          <p:nvPr>
            <p:ph type="ftr" sz="quarter" idx="11"/>
          </p:nvPr>
        </p:nvSpPr>
        <p:spPr>
          <a:xfrm>
            <a:off x="1447800" y="6356350"/>
            <a:ext cx="7239000" cy="365760"/>
          </a:xfrm>
        </p:spPr>
        <p:txBody>
          <a:bodyPr/>
          <a:lstStyle/>
          <a:p>
            <a:r>
              <a:rPr lang="en-US" sz="1200" dirty="0" smtClean="0"/>
              <a:t>From Mary </a:t>
            </a:r>
            <a:r>
              <a:rPr lang="en-US" sz="1200" dirty="0" err="1" smtClean="0"/>
              <a:t>Minow’s</a:t>
            </a:r>
            <a:r>
              <a:rPr lang="en-US" sz="1200" dirty="0" smtClean="0"/>
              <a:t> presentation: </a:t>
            </a:r>
            <a:r>
              <a:rPr lang="en-US" sz="1200" i="1" dirty="0" smtClean="0"/>
              <a:t>Writing a Patron Behavior Code</a:t>
            </a:r>
            <a:r>
              <a:rPr lang="en-US" sz="1200" dirty="0" smtClean="0"/>
              <a:t> (funded in part by IMLS through LSTA),  available at: </a:t>
            </a:r>
            <a:r>
              <a:rPr lang="en-US" sz="1200" dirty="0" smtClean="0">
                <a:hlinkClick r:id="rId3"/>
              </a:rPr>
              <a:t>http://infopeople.org/training/writing-library-behavior-code</a:t>
            </a:r>
            <a:endParaRPr lang="en-US" sz="12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8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8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&amp; Reasonable Penalties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Content Placeholder 4"/>
          <p:cNvSpPr>
            <a:spLocks noGrp="1"/>
          </p:cNvSpPr>
          <p:nvPr>
            <p:ph sz="quarter" idx="1"/>
          </p:nvPr>
        </p:nvSpPr>
        <p:spPr/>
        <p:txBody>
          <a:bodyPr/>
          <a:lstStyle/>
          <a:p>
            <a:r>
              <a:rPr lang="en-US" dirty="0" smtClean="0"/>
              <a:t>Bigger punishment = more rigorous appeals process</a:t>
            </a:r>
          </a:p>
          <a:p>
            <a:r>
              <a:rPr lang="en-US" dirty="0" smtClean="0"/>
              <a:t>Appeals are not court hearings</a:t>
            </a:r>
          </a:p>
          <a:p>
            <a:r>
              <a:rPr lang="en-US" dirty="0" smtClean="0"/>
              <a:t>Penalties: ok to consider</a:t>
            </a:r>
          </a:p>
          <a:p>
            <a:pPr lvl="1"/>
            <a:r>
              <a:rPr lang="en-US" dirty="0" smtClean="0"/>
              <a:t>Repeat infractions</a:t>
            </a:r>
          </a:p>
          <a:p>
            <a:pPr lvl="1"/>
            <a:r>
              <a:rPr lang="en-US" dirty="0" smtClean="0"/>
              <a:t>Effects on other patrons’ right to receive information</a:t>
            </a:r>
          </a:p>
          <a:p>
            <a:r>
              <a:rPr lang="en-US" dirty="0" smtClean="0"/>
              <a:t>Write out a penalty table/matrix/chart</a:t>
            </a:r>
          </a:p>
          <a:p>
            <a:pPr lvl="1"/>
            <a:r>
              <a:rPr lang="en-US" dirty="0" smtClean="0"/>
              <a:t>à la </a:t>
            </a:r>
            <a:r>
              <a:rPr lang="en-US" dirty="0" smtClean="0">
                <a:hlinkClick r:id="rId3"/>
              </a:rPr>
              <a:t>this table of army penalties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Specific Laws Limiting Regulations</a:t>
            </a:r>
            <a:endParaRPr lang="en-US" dirty="0">
              <a:solidFill>
                <a:schemeClr val="bg1"/>
              </a:solidFill>
            </a:endParaRPr>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Disclaimer</a:t>
            </a:r>
          </a:p>
        </p:txBody>
      </p:sp>
      <p:sp>
        <p:nvSpPr>
          <p:cNvPr id="11267" name="Content Placeholder 2"/>
          <p:cNvSpPr>
            <a:spLocks noGrp="1"/>
          </p:cNvSpPr>
          <p:nvPr>
            <p:ph sz="quarter" idx="1"/>
          </p:nvPr>
        </p:nvSpPr>
        <p:spPr>
          <a:xfrm>
            <a:off x="457200" y="1219200"/>
            <a:ext cx="8229600" cy="4937125"/>
          </a:xfrm>
        </p:spPr>
        <p:txBody>
          <a:bodyPr/>
          <a:lstStyle/>
          <a:p>
            <a:pPr eaLnBrk="1" hangingPunct="1"/>
            <a:r>
              <a:rPr lang="en-US" smtClean="0"/>
              <a:t>This is legal information, not legal advice</a:t>
            </a:r>
          </a:p>
          <a:p>
            <a:pPr eaLnBrk="1" hangingPunct="1"/>
            <a:endParaRPr lang="en-US" smtClean="0"/>
          </a:p>
          <a:p>
            <a:pPr eaLnBrk="1" hangingPunct="1"/>
            <a:r>
              <a:rPr lang="en-US" smtClean="0"/>
              <a:t>I cannot apply the law to your specific situation</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Laws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lstStyle/>
          <a:p>
            <a:r>
              <a:rPr lang="en-US" dirty="0" smtClean="0"/>
              <a:t>Service Animals</a:t>
            </a:r>
          </a:p>
          <a:p>
            <a:pPr lvl="1"/>
            <a:r>
              <a:rPr lang="en-US" dirty="0" smtClean="0"/>
              <a:t>Americans with Disabilities Act</a:t>
            </a:r>
          </a:p>
          <a:p>
            <a:r>
              <a:rPr lang="en-US" dirty="0" smtClean="0"/>
              <a:t>Breastfeeding</a:t>
            </a:r>
          </a:p>
          <a:p>
            <a:pPr lvl="1"/>
            <a:r>
              <a:rPr lang="en-US" dirty="0" smtClean="0">
                <a:hlinkClick r:id="rId3"/>
              </a:rPr>
              <a:t>IC 16-35-6-1</a:t>
            </a:r>
            <a:endParaRPr lang="en-US" dirty="0" smtClean="0"/>
          </a:p>
          <a:p>
            <a:r>
              <a:rPr lang="en-US" dirty="0" smtClean="0"/>
              <a:t>Firearms</a:t>
            </a:r>
          </a:p>
          <a:p>
            <a:pPr lvl="1"/>
            <a:r>
              <a:rPr lang="en-US" dirty="0" smtClean="0">
                <a:hlinkClick r:id="rId4"/>
              </a:rPr>
              <a:t>IC 35-47-11.1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Animals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4"/>
          <p:cNvSpPr>
            <a:spLocks noGrp="1"/>
          </p:cNvSpPr>
          <p:nvPr>
            <p:ph sz="quarter" idx="1"/>
          </p:nvPr>
        </p:nvSpPr>
        <p:spPr>
          <a:xfrm>
            <a:off x="457200" y="1219200"/>
            <a:ext cx="8229600" cy="5410200"/>
          </a:xfrm>
        </p:spPr>
        <p:txBody>
          <a:bodyPr>
            <a:normAutofit/>
          </a:bodyPr>
          <a:lstStyle/>
          <a:p>
            <a:r>
              <a:rPr lang="en-US" dirty="0" smtClean="0"/>
              <a:t>Service dogs must be allowed w/two exceptions:</a:t>
            </a:r>
          </a:p>
          <a:p>
            <a:pPr marL="566738" lvl="1" indent="-293688">
              <a:buFont typeface="+mj-lt"/>
              <a:buAutoNum type="arabicPeriod"/>
            </a:pPr>
            <a:r>
              <a:rPr lang="en-US" dirty="0" smtClean="0"/>
              <a:t>Animal is out of control</a:t>
            </a:r>
          </a:p>
          <a:p>
            <a:pPr marL="566738" lvl="1" indent="-293688">
              <a:buFont typeface="+mj-lt"/>
              <a:buAutoNum type="arabicPeriod"/>
            </a:pPr>
            <a:r>
              <a:rPr lang="en-US" dirty="0" smtClean="0"/>
              <a:t>Animal is not housebroken</a:t>
            </a:r>
          </a:p>
          <a:p>
            <a:pPr lvl="1"/>
            <a:r>
              <a:rPr lang="en-US" dirty="0" smtClean="0"/>
              <a:t>Patron must be allowed to remain without animal</a:t>
            </a:r>
          </a:p>
          <a:p>
            <a:pPr lvl="8"/>
            <a:endParaRPr lang="en-US" dirty="0"/>
          </a:p>
          <a:p>
            <a:r>
              <a:rPr lang="en-US" dirty="0" smtClean="0"/>
              <a:t>DO NOT ask about disability or certification</a:t>
            </a:r>
          </a:p>
          <a:p>
            <a:pPr lvl="1"/>
            <a:r>
              <a:rPr lang="en-US" dirty="0" smtClean="0"/>
              <a:t>May ask:</a:t>
            </a:r>
          </a:p>
          <a:p>
            <a:pPr marL="863600" lvl="2" indent="-269875">
              <a:buFont typeface="+mj-lt"/>
              <a:buAutoNum type="arabicPeriod"/>
            </a:pPr>
            <a:r>
              <a:rPr lang="en-US" dirty="0" smtClean="0"/>
              <a:t>If animal is required because of a disability</a:t>
            </a:r>
          </a:p>
          <a:p>
            <a:pPr marL="863600" lvl="2" indent="-269875">
              <a:buFont typeface="+mj-lt"/>
              <a:buAutoNum type="arabicPeriod"/>
            </a:pPr>
            <a:r>
              <a:rPr lang="en-US" dirty="0" smtClean="0"/>
              <a:t>What tasks the animal is trained to perform</a:t>
            </a:r>
          </a:p>
          <a:p>
            <a:pPr lvl="8"/>
            <a:endParaRPr lang="en-US" dirty="0"/>
          </a:p>
          <a:p>
            <a:r>
              <a:rPr lang="en-US" dirty="0" smtClean="0"/>
              <a:t>Code of Federal Regulations: </a:t>
            </a:r>
            <a:r>
              <a:rPr lang="en-US" dirty="0" smtClean="0">
                <a:hlinkClick r:id="rId3"/>
              </a:rPr>
              <a:t>28 CFR 35.136</a:t>
            </a:r>
            <a:endParaRPr lang="en-US" dirty="0" smtClean="0"/>
          </a:p>
          <a:p>
            <a:r>
              <a:rPr lang="en-US" dirty="0" smtClean="0"/>
              <a:t>See ADA webinar: </a:t>
            </a:r>
            <a:r>
              <a:rPr lang="en-US" dirty="0" smtClean="0">
                <a:hlinkClick r:id="rId4"/>
              </a:rPr>
              <a:t>www.in.gov/library/law.htm</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Breastfeeding</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Content Placeholder 4"/>
          <p:cNvSpPr>
            <a:spLocks noGrp="1"/>
          </p:cNvSpPr>
          <p:nvPr>
            <p:ph sz="quarter" idx="1"/>
          </p:nvPr>
        </p:nvSpPr>
        <p:spPr/>
        <p:txBody>
          <a:bodyPr/>
          <a:lstStyle/>
          <a:p>
            <a:r>
              <a:rPr lang="en-US" dirty="0" smtClean="0"/>
              <a:t>It’s behavior, however:</a:t>
            </a:r>
          </a:p>
          <a:p>
            <a:r>
              <a:rPr lang="en-US" dirty="0" smtClean="0">
                <a:hlinkClick r:id="rId3"/>
              </a:rPr>
              <a:t>IC 16-35-6-1</a:t>
            </a:r>
            <a:endParaRPr lang="en-US" dirty="0" smtClean="0"/>
          </a:p>
          <a:p>
            <a:pPr lvl="1"/>
            <a:r>
              <a:rPr lang="en-US" dirty="0" smtClean="0"/>
              <a:t>“Notwithstanding any other law, a woman may breastfeed her child anywhere the woman has a right to be.”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Firearms - IC 35-47-11.1</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Content Placeholder 4"/>
          <p:cNvSpPr>
            <a:spLocks noGrp="1"/>
          </p:cNvSpPr>
          <p:nvPr>
            <p:ph sz="quarter" idx="1"/>
          </p:nvPr>
        </p:nvSpPr>
        <p:spPr/>
        <p:txBody>
          <a:bodyPr>
            <a:normAutofit/>
          </a:bodyPr>
          <a:lstStyle/>
          <a:p>
            <a:r>
              <a:rPr lang="en-US" dirty="0" smtClean="0"/>
              <a:t>In general:</a:t>
            </a:r>
          </a:p>
          <a:p>
            <a:pPr lvl="1"/>
            <a:r>
              <a:rPr lang="en-US" dirty="0" smtClean="0"/>
              <a:t>A public library cannot regulate the carrying of firearms, ammunition, or firearm accessories</a:t>
            </a:r>
          </a:p>
          <a:p>
            <a:pPr lvl="2"/>
            <a:r>
              <a:rPr lang="en-US" dirty="0" smtClean="0"/>
              <a:t>Cannot create new policy</a:t>
            </a:r>
          </a:p>
          <a:p>
            <a:pPr lvl="2"/>
            <a:r>
              <a:rPr lang="en-US" dirty="0" smtClean="0"/>
              <a:t>Old policies are void</a:t>
            </a:r>
          </a:p>
          <a:p>
            <a:pPr lvl="8"/>
            <a:endParaRPr lang="en-US" dirty="0" smtClean="0"/>
          </a:p>
          <a:p>
            <a:r>
              <a:rPr lang="en-US" dirty="0" smtClean="0"/>
              <a:t>Exceptions:</a:t>
            </a:r>
          </a:p>
          <a:p>
            <a:pPr lvl="1"/>
            <a:r>
              <a:rPr lang="en-US" dirty="0" smtClean="0"/>
              <a:t>Can create policy prohibiting/restricting intentional displays of firearms at library’s public meetings</a:t>
            </a:r>
          </a:p>
          <a:p>
            <a:pPr lvl="1"/>
            <a:r>
              <a:rPr lang="en-US" dirty="0" smtClean="0"/>
              <a:t>Can prohibit on-duty employees from carrying firearms or having in plain sight on library grounds</a:t>
            </a:r>
          </a:p>
          <a:p>
            <a:pPr lvl="2"/>
            <a:r>
              <a:rPr lang="en-US" dirty="0" smtClean="0"/>
              <a:t>Cannot prohibit out of view storage in locked car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Firearms - IC 35-47-11.1</a:t>
            </a:r>
            <a:endParaRPr lang="en-US" dirty="0"/>
          </a:p>
        </p:txBody>
      </p:sp>
      <p:sp>
        <p:nvSpPr>
          <p:cNvPr id="3" name="Footer Placeholder 2"/>
          <p:cNvSpPr>
            <a:spLocks noGrp="1"/>
          </p:cNvSpPr>
          <p:nvPr>
            <p:ph type="ftr" sz="quarter" idx="11"/>
          </p:nvPr>
        </p:nvSpPr>
        <p:spPr>
          <a:xfrm>
            <a:off x="990600" y="6356350"/>
            <a:ext cx="7696200" cy="365760"/>
          </a:xfrm>
        </p:spPr>
        <p:txBody>
          <a:bodyPr/>
          <a:lstStyle/>
          <a:p>
            <a:r>
              <a:rPr lang="en-US" sz="1150" dirty="0" smtClean="0">
                <a:hlinkClick r:id="rId3"/>
              </a:rPr>
              <a:t>http://www.in.gov/library/files/2011_Legislation_-_SEA_292_Firearms_-_Analysis_and_Guidance.docx</a:t>
            </a:r>
            <a:endParaRPr lang="en-US" sz="115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Content Placeholder 4"/>
          <p:cNvSpPr>
            <a:spLocks noGrp="1"/>
          </p:cNvSpPr>
          <p:nvPr>
            <p:ph sz="quarter" idx="1"/>
          </p:nvPr>
        </p:nvSpPr>
        <p:spPr/>
        <p:txBody>
          <a:bodyPr>
            <a:normAutofit/>
          </a:bodyPr>
          <a:lstStyle/>
          <a:p>
            <a:r>
              <a:rPr lang="en-US" dirty="0" smtClean="0"/>
              <a:t>Legal alternatives to restricting firearms</a:t>
            </a:r>
          </a:p>
          <a:p>
            <a:pPr lvl="1"/>
            <a:r>
              <a:rPr lang="en-US" dirty="0" smtClean="0"/>
              <a:t>Regulate behavior</a:t>
            </a:r>
          </a:p>
          <a:p>
            <a:pPr lvl="2"/>
            <a:r>
              <a:rPr lang="en-US" dirty="0" smtClean="0"/>
              <a:t>“Patrons shall not utilize library property or other property that has been brought into the library in a manner that creates a safety hazard for library patrons.”</a:t>
            </a:r>
          </a:p>
          <a:p>
            <a:pPr lvl="2"/>
            <a:r>
              <a:rPr lang="en-US" dirty="0" smtClean="0"/>
              <a:t>“Patrons shall respect the rights of other patrons and shall not harass, annoy, or intimidate others through noisy, boisterous, or threatening activities;…or by behaving in any other manner which reasonably can be expected to disturb other persons.”</a:t>
            </a:r>
          </a:p>
          <a:p>
            <a:pPr lvl="2"/>
            <a:endParaRPr lang="en-US" dirty="0" smtClean="0"/>
          </a:p>
          <a:p>
            <a:pPr lvl="2"/>
            <a:r>
              <a:rPr lang="en-US" dirty="0" smtClean="0"/>
              <a:t>Manner of regulation requirements still apply</a:t>
            </a:r>
          </a:p>
          <a:p>
            <a:pPr lvl="8"/>
            <a:endParaRPr lang="en-US" dirty="0" smtClean="0"/>
          </a:p>
          <a:p>
            <a:r>
              <a:rPr lang="en-US" dirty="0" smtClean="0"/>
              <a:t>Read it for yourself: </a:t>
            </a:r>
            <a:r>
              <a:rPr lang="en-US" dirty="0" smtClean="0">
                <a:hlinkClick r:id="rId4"/>
              </a:rPr>
              <a:t>IC 35-47-11.1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Summary</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7" name="Content Placeholder 6"/>
          <p:cNvSpPr>
            <a:spLocks noGrp="1"/>
          </p:cNvSpPr>
          <p:nvPr>
            <p:ph sz="quarter" idx="1"/>
          </p:nvPr>
        </p:nvSpPr>
        <p:spPr/>
        <p:txBody>
          <a:bodyPr/>
          <a:lstStyle/>
          <a:p>
            <a:r>
              <a:rPr lang="en-US" dirty="0" smtClean="0"/>
              <a:t>Regulate behavior or hygiene; only use time, manner, or place restrictions on speech</a:t>
            </a:r>
          </a:p>
          <a:p>
            <a:r>
              <a:rPr lang="en-US" dirty="0" smtClean="0"/>
              <a:t>Enforce equally</a:t>
            </a:r>
          </a:p>
          <a:p>
            <a:pPr lvl="1"/>
            <a:r>
              <a:rPr lang="en-US" dirty="0" smtClean="0"/>
              <a:t>Don’t leave it to individual employees to interpret</a:t>
            </a:r>
          </a:p>
          <a:p>
            <a:r>
              <a:rPr lang="en-US" dirty="0" smtClean="0"/>
              <a:t>Provide notice</a:t>
            </a:r>
          </a:p>
          <a:p>
            <a:pPr lvl="1"/>
            <a:r>
              <a:rPr lang="en-US" dirty="0" smtClean="0"/>
              <a:t>Clear language, post policies</a:t>
            </a:r>
          </a:p>
          <a:p>
            <a:r>
              <a:rPr lang="en-US" dirty="0" smtClean="0"/>
              <a:t>Appeals process</a:t>
            </a:r>
          </a:p>
          <a:p>
            <a:pPr lvl="1"/>
            <a:r>
              <a:rPr lang="en-US" dirty="0" smtClean="0"/>
              <a:t>As feasible</a:t>
            </a:r>
          </a:p>
          <a:p>
            <a:r>
              <a:rPr lang="en-US" dirty="0" smtClean="0"/>
              <a:t>Reasonable penalties</a:t>
            </a:r>
          </a:p>
          <a:p>
            <a:r>
              <a:rPr lang="en-US" dirty="0" smtClean="0"/>
              <a:t>Law prevents you from regulating some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Content Placeholder 4"/>
          <p:cNvSpPr>
            <a:spLocks noGrp="1"/>
          </p:cNvSpPr>
          <p:nvPr>
            <p:ph sz="quarter" idx="1"/>
          </p:nvPr>
        </p:nvSpPr>
        <p:spPr/>
        <p:txBody>
          <a:bodyPr/>
          <a:lstStyle/>
          <a:p>
            <a:r>
              <a:rPr lang="en-US" dirty="0" smtClean="0">
                <a:hlinkClick r:id="rId3"/>
              </a:rPr>
              <a:t>ALA Guidelines for the Development of Policies and Procedures Regarding User Behavior and Library Usage</a:t>
            </a:r>
            <a:endParaRPr lang="en-US" dirty="0" smtClean="0"/>
          </a:p>
          <a:p>
            <a:pPr lvl="8"/>
            <a:endParaRPr lang="en-US" dirty="0" smtClean="0"/>
          </a:p>
          <a:p>
            <a:r>
              <a:rPr lang="en-US" dirty="0" smtClean="0"/>
              <a:t>Michigan State Library’s </a:t>
            </a:r>
            <a:r>
              <a:rPr lang="en-US" dirty="0" smtClean="0">
                <a:hlinkClick r:id="rId4"/>
              </a:rPr>
              <a:t>“Four Tests for a Legally-Enforceable Library Policy”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Questions</a:t>
            </a:r>
          </a:p>
        </p:txBody>
      </p:sp>
      <p:sp>
        <p:nvSpPr>
          <p:cNvPr id="52227" name="Content Placeholder 2"/>
          <p:cNvSpPr>
            <a:spLocks noGrp="1"/>
          </p:cNvSpPr>
          <p:nvPr>
            <p:ph sz="quarter" idx="1"/>
          </p:nvPr>
        </p:nvSpPr>
        <p:spPr>
          <a:xfrm>
            <a:off x="457200" y="1219200"/>
            <a:ext cx="8229600" cy="4937125"/>
          </a:xfrm>
        </p:spPr>
        <p:txBody>
          <a:bodyPr/>
          <a:lstStyle/>
          <a:p>
            <a:pPr eaLnBrk="1" hangingPunct="1">
              <a:buFont typeface="Wingdings 3" pitchFamily="18" charset="2"/>
              <a:buNone/>
            </a:pPr>
            <a:r>
              <a:rPr lang="en-US" dirty="0" smtClean="0"/>
              <a:t>For questions about this presentation, contact:</a:t>
            </a:r>
          </a:p>
          <a:p>
            <a:pPr eaLnBrk="1" hangingPunct="1"/>
            <a:r>
              <a:rPr lang="en-US" dirty="0" smtClean="0"/>
              <a:t>Angela Moore: </a:t>
            </a:r>
            <a:r>
              <a:rPr lang="en-US" dirty="0" smtClean="0">
                <a:hlinkClick r:id="rId3"/>
              </a:rPr>
              <a:t>mangela@library.in.gov</a:t>
            </a:r>
            <a:endParaRPr lang="en-US" dirty="0" smtClean="0"/>
          </a:p>
          <a:p>
            <a:pPr lvl="1"/>
            <a:r>
              <a:rPr lang="en-US" dirty="0" smtClean="0"/>
              <a:t>At ISL until July 31</a:t>
            </a:r>
            <a:r>
              <a:rPr lang="en-US" baseline="30000" dirty="0" smtClean="0"/>
              <a:t>st</a:t>
            </a:r>
            <a:endParaRPr lang="en-US" dirty="0" smtClean="0"/>
          </a:p>
          <a:p>
            <a:pPr eaLnBrk="1" hangingPunct="1"/>
            <a:endParaRPr lang="en-US" dirty="0" smtClean="0"/>
          </a:p>
          <a:p>
            <a:pPr eaLnBrk="1" hangingPunct="1">
              <a:buFont typeface="Wingdings 3" pitchFamily="18" charset="2"/>
              <a:buNone/>
            </a:pPr>
            <a:r>
              <a:rPr lang="en-US" dirty="0" smtClean="0"/>
              <a:t>For questions about specific regulations at your library, contact your library’s attorney.</a:t>
            </a:r>
          </a:p>
          <a:p>
            <a:pPr lvl="1" eaLnBrk="1" hangingPunct="1"/>
            <a:endParaRPr lang="en-US" dirty="0" smtClean="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Content Placeholder 4"/>
          <p:cNvSpPr>
            <a:spLocks noGrp="1"/>
          </p:cNvSpPr>
          <p:nvPr>
            <p:ph sz="quarter" idx="1"/>
          </p:nvPr>
        </p:nvSpPr>
        <p:spPr/>
        <p:txBody>
          <a:bodyPr/>
          <a:lstStyle/>
          <a:p>
            <a:r>
              <a:rPr lang="en-US" dirty="0" smtClean="0"/>
              <a:t>Matter</a:t>
            </a:r>
          </a:p>
          <a:p>
            <a:pPr lvl="1"/>
            <a:r>
              <a:rPr lang="en-US" dirty="0" smtClean="0"/>
              <a:t>What can we regulate?</a:t>
            </a:r>
          </a:p>
          <a:p>
            <a:pPr lvl="2"/>
            <a:r>
              <a:rPr lang="en-US" dirty="0" smtClean="0"/>
              <a:t>First Amendment protection</a:t>
            </a:r>
          </a:p>
          <a:p>
            <a:r>
              <a:rPr lang="en-US" dirty="0" smtClean="0"/>
              <a:t>Manner</a:t>
            </a:r>
          </a:p>
          <a:p>
            <a:pPr lvl="1"/>
            <a:r>
              <a:rPr lang="en-US" dirty="0" smtClean="0"/>
              <a:t>Equal Enforcement</a:t>
            </a:r>
          </a:p>
          <a:p>
            <a:pPr lvl="1"/>
            <a:r>
              <a:rPr lang="en-US" dirty="0" smtClean="0"/>
              <a:t>Patron Notice</a:t>
            </a:r>
          </a:p>
          <a:p>
            <a:pPr lvl="1"/>
            <a:r>
              <a:rPr lang="en-US" dirty="0" smtClean="0"/>
              <a:t>Appeals Process</a:t>
            </a:r>
          </a:p>
          <a:p>
            <a:pPr lvl="1"/>
            <a:r>
              <a:rPr lang="en-US" dirty="0" smtClean="0"/>
              <a:t>Reasonable Penalties</a:t>
            </a:r>
          </a:p>
          <a:p>
            <a:pPr lvl="8"/>
            <a:endParaRPr lang="en-US" dirty="0" smtClean="0"/>
          </a:p>
          <a:p>
            <a:r>
              <a:rPr lang="en-US" dirty="0" smtClean="0"/>
              <a:t>Laws limiting libraries’ ability to regulate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Matter of Regulation</a:t>
            </a:r>
            <a:br>
              <a:rPr lang="en-US" dirty="0" smtClean="0">
                <a:solidFill>
                  <a:schemeClr val="bg1"/>
                </a:solidFill>
              </a:rPr>
            </a:br>
            <a:r>
              <a:rPr lang="en-US" sz="2000" dirty="0" smtClean="0">
                <a:solidFill>
                  <a:schemeClr val="bg1"/>
                </a:solidFill>
              </a:rPr>
              <a:t>What are you regulating?</a:t>
            </a:r>
            <a:endParaRPr lang="en-US" dirty="0">
              <a:solidFill>
                <a:schemeClr val="bg1"/>
              </a:solidFill>
            </a:endParaRPr>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regulating?</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a:xfrm>
            <a:off x="457200" y="1143000"/>
            <a:ext cx="8229600" cy="5410200"/>
          </a:xfrm>
        </p:spPr>
        <p:txBody>
          <a:bodyPr>
            <a:normAutofit/>
          </a:bodyPr>
          <a:lstStyle/>
          <a:p>
            <a:r>
              <a:rPr lang="en-US" dirty="0" smtClean="0"/>
              <a:t>Behavior</a:t>
            </a:r>
          </a:p>
          <a:p>
            <a:r>
              <a:rPr lang="en-US" dirty="0" smtClean="0"/>
              <a:t>Conditions to enter library (e.g. hygiene)</a:t>
            </a:r>
          </a:p>
          <a:p>
            <a:r>
              <a:rPr lang="en-US" dirty="0" smtClean="0"/>
              <a:t>Speech</a:t>
            </a:r>
          </a:p>
          <a:p>
            <a:r>
              <a:rPr lang="en-US" dirty="0" smtClean="0"/>
              <a:t>Illegal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are you regulating?</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7" name="Content Placeholder 6"/>
          <p:cNvSpPr>
            <a:spLocks noGrp="1"/>
          </p:cNvSpPr>
          <p:nvPr>
            <p:ph sz="quarter" idx="1"/>
          </p:nvPr>
        </p:nvSpPr>
        <p:spPr>
          <a:xfrm>
            <a:off x="457200" y="1219200"/>
            <a:ext cx="8305800" cy="4937760"/>
          </a:xfrm>
        </p:spPr>
        <p:txBody>
          <a:bodyPr>
            <a:normAutofit/>
          </a:bodyPr>
          <a:lstStyle/>
          <a:p>
            <a:r>
              <a:rPr lang="en-US" dirty="0" smtClean="0"/>
              <a:t>Behavior</a:t>
            </a:r>
          </a:p>
          <a:p>
            <a:pPr lvl="1"/>
            <a:r>
              <a:rPr lang="en-US" dirty="0" smtClean="0"/>
              <a:t>Examples:</a:t>
            </a:r>
          </a:p>
          <a:p>
            <a:pPr lvl="2"/>
            <a:r>
              <a:rPr lang="en-US" dirty="0" smtClean="0"/>
              <a:t>“Patrons shall be engaged in activities associated with the use of a public library while in the building. Patrons not engaged in reading, studying, or using library materials shall be required to leave the building.”</a:t>
            </a:r>
          </a:p>
          <a:p>
            <a:pPr lvl="3"/>
            <a:r>
              <a:rPr lang="en-US" i="1" dirty="0" err="1" smtClean="0"/>
              <a:t>Kreimer</a:t>
            </a:r>
            <a:r>
              <a:rPr lang="en-US" i="1" dirty="0" smtClean="0"/>
              <a:t> v. Bureau of Police</a:t>
            </a:r>
            <a:r>
              <a:rPr lang="en-US" dirty="0" smtClean="0"/>
              <a:t>, 958 F.2d 1242 (3d Cir. 1992)</a:t>
            </a:r>
          </a:p>
          <a:p>
            <a:pPr lvl="2"/>
            <a:r>
              <a:rPr lang="en-US" dirty="0" smtClean="0"/>
              <a:t>No eating in carpeted areas</a:t>
            </a:r>
          </a:p>
          <a:p>
            <a:pPr lvl="2"/>
            <a:r>
              <a:rPr lang="en-US" dirty="0" smtClean="0"/>
              <a:t>No running in the library building</a:t>
            </a:r>
          </a:p>
          <a:p>
            <a:pPr marL="2377440" lvl="8" indent="-457200">
              <a:buFont typeface="+mj-lt"/>
              <a:buAutoNum type="arabicPeriod"/>
            </a:pPr>
            <a:endParaRPr lang="en-US" dirty="0" smtClean="0"/>
          </a:p>
          <a:p>
            <a:pPr marL="287338" indent="-287338"/>
            <a:r>
              <a:rPr lang="en-US" dirty="0" smtClean="0"/>
              <a:t>Legal criteria:</a:t>
            </a:r>
          </a:p>
          <a:p>
            <a:pPr marL="731520" lvl="1" indent="-457200">
              <a:buFont typeface="+mj-lt"/>
              <a:buAutoNum type="arabicPeriod"/>
            </a:pPr>
            <a:r>
              <a:rPr lang="en-US" dirty="0" smtClean="0"/>
              <a:t>Must be reasonable</a:t>
            </a:r>
          </a:p>
          <a:p>
            <a:pPr marL="731520" lvl="1" indent="-457200">
              <a:buFont typeface="+mj-lt"/>
              <a:buAutoNum type="arabicPeriod"/>
            </a:pPr>
            <a:r>
              <a:rPr lang="en-US" dirty="0" smtClean="0"/>
              <a:t>Must be related to library’s mission</a:t>
            </a:r>
          </a:p>
          <a:p>
            <a:pPr lvl="2"/>
            <a:endParaRPr lang="en-US" dirty="0" smtClean="0"/>
          </a:p>
          <a:p>
            <a:pPr lvl="8"/>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are you regulating?</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7" name="Content Placeholder 6"/>
          <p:cNvSpPr>
            <a:spLocks noGrp="1"/>
          </p:cNvSpPr>
          <p:nvPr>
            <p:ph sz="quarter" idx="1"/>
          </p:nvPr>
        </p:nvSpPr>
        <p:spPr/>
        <p:txBody>
          <a:bodyPr/>
          <a:lstStyle/>
          <a:p>
            <a:r>
              <a:rPr lang="en-US" dirty="0" smtClean="0"/>
              <a:t>Conditions patrons must conform to in order to be allowed in the library</a:t>
            </a:r>
          </a:p>
          <a:p>
            <a:pPr lvl="1"/>
            <a:r>
              <a:rPr lang="en-US" dirty="0" smtClean="0"/>
              <a:t>e.g. Hygiene regulations/patron dress code</a:t>
            </a:r>
          </a:p>
          <a:p>
            <a:pPr lvl="2"/>
            <a:r>
              <a:rPr lang="en-US" dirty="0" smtClean="0"/>
              <a:t>If you don’t wear shoes you can’t come in</a:t>
            </a:r>
          </a:p>
          <a:p>
            <a:pPr lvl="1"/>
            <a:r>
              <a:rPr lang="en-US" dirty="0" smtClean="0"/>
              <a:t>1</a:t>
            </a:r>
            <a:r>
              <a:rPr lang="en-US" baseline="30000" dirty="0" smtClean="0"/>
              <a:t>st</a:t>
            </a:r>
            <a:r>
              <a:rPr lang="en-US" dirty="0" smtClean="0"/>
              <a:t> Amendment right to receive information</a:t>
            </a:r>
          </a:p>
          <a:p>
            <a:pPr lvl="2"/>
            <a:r>
              <a:rPr lang="en-US" dirty="0" smtClean="0"/>
              <a:t>Connected to freedoms of press, speech</a:t>
            </a:r>
          </a:p>
          <a:p>
            <a:pPr lvl="8"/>
            <a:endParaRPr lang="en-US" dirty="0" smtClean="0"/>
          </a:p>
          <a:p>
            <a:r>
              <a:rPr lang="en-US" dirty="0" smtClean="0"/>
              <a:t>Legal criteria:</a:t>
            </a:r>
          </a:p>
          <a:p>
            <a:pPr marL="589280" lvl="1" indent="-269875">
              <a:buFont typeface="+mj-lt"/>
              <a:buAutoNum type="arabicPeriod"/>
            </a:pPr>
            <a:r>
              <a:rPr lang="en-US" dirty="0" smtClean="0"/>
              <a:t>Serve significant government interest</a:t>
            </a:r>
          </a:p>
          <a:p>
            <a:pPr marL="589280" lvl="1" indent="-269875">
              <a:buFont typeface="+mj-lt"/>
              <a:buAutoNum type="arabicPeriod"/>
            </a:pPr>
            <a:r>
              <a:rPr lang="en-US" dirty="0" smtClean="0"/>
              <a:t>Narrowly-tailored </a:t>
            </a:r>
          </a:p>
          <a:p>
            <a:pPr marL="589280" lvl="1" indent="-269875">
              <a:buFont typeface="+mj-lt"/>
              <a:buAutoNum type="arabicPeriod"/>
            </a:pPr>
            <a:r>
              <a:rPr lang="en-US" dirty="0" smtClean="0"/>
              <a:t>Ample alternative channels to receive information</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i="1" dirty="0" smtClean="0"/>
              <a:t>Doe v. City of Albuquerque</a:t>
            </a:r>
            <a:endParaRPr lang="en-US" i="1" dirty="0"/>
          </a:p>
        </p:txBody>
      </p:sp>
      <p:sp>
        <p:nvSpPr>
          <p:cNvPr id="3" name="Footer Placeholder 2"/>
          <p:cNvSpPr>
            <a:spLocks noGrp="1"/>
          </p:cNvSpPr>
          <p:nvPr>
            <p:ph type="ftr" sz="quarter" idx="11"/>
          </p:nvPr>
        </p:nvSpPr>
        <p:spPr>
          <a:xfrm>
            <a:off x="1600200" y="6356350"/>
            <a:ext cx="7086600" cy="365760"/>
          </a:xfrm>
        </p:spPr>
        <p:txBody>
          <a:bodyPr/>
          <a:lstStyle/>
          <a:p>
            <a:r>
              <a:rPr lang="en-US" i="1" dirty="0" smtClean="0"/>
              <a:t>Doe v. City of Albuquerque</a:t>
            </a:r>
            <a:r>
              <a:rPr lang="en-US" dirty="0" smtClean="0"/>
              <a:t>, 667 F.3d 1111 (10</a:t>
            </a:r>
            <a:r>
              <a:rPr lang="en-US" baseline="30000" dirty="0" smtClean="0"/>
              <a:t>th</a:t>
            </a:r>
            <a:r>
              <a:rPr lang="en-US" dirty="0" smtClean="0"/>
              <a:t> Cir. 2012)</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Content Placeholder 4"/>
          <p:cNvSpPr>
            <a:spLocks noGrp="1"/>
          </p:cNvSpPr>
          <p:nvPr>
            <p:ph sz="quarter" idx="1"/>
          </p:nvPr>
        </p:nvSpPr>
        <p:spPr/>
        <p:txBody>
          <a:bodyPr>
            <a:normAutofit/>
          </a:bodyPr>
          <a:lstStyle/>
          <a:p>
            <a:r>
              <a:rPr lang="en-US" dirty="0" smtClean="0"/>
              <a:t>Sex-offenders banned from library</a:t>
            </a:r>
          </a:p>
          <a:p>
            <a:pPr lvl="1"/>
            <a:r>
              <a:rPr lang="en-US" dirty="0" smtClean="0"/>
              <a:t>Interferes with 1</a:t>
            </a:r>
            <a:r>
              <a:rPr lang="en-US" baseline="30000" dirty="0" smtClean="0"/>
              <a:t>st</a:t>
            </a:r>
            <a:r>
              <a:rPr lang="en-US" dirty="0" smtClean="0"/>
              <a:t> Amendment right to receive information</a:t>
            </a:r>
          </a:p>
          <a:p>
            <a:pPr lvl="8"/>
            <a:endParaRPr lang="en-US" dirty="0" smtClean="0"/>
          </a:p>
          <a:p>
            <a:r>
              <a:rPr lang="en-US" dirty="0" smtClean="0"/>
              <a:t>Library lost</a:t>
            </a:r>
          </a:p>
          <a:p>
            <a:pPr lvl="1"/>
            <a:r>
              <a:rPr lang="en-US" dirty="0" smtClean="0"/>
              <a:t>On procedural grounds (?)</a:t>
            </a:r>
          </a:p>
          <a:p>
            <a:pPr lvl="1"/>
            <a:r>
              <a:rPr lang="en-US" dirty="0" smtClean="0"/>
              <a:t>Library has “significant interest in providing a safe environment for its library patrons, especially children.”</a:t>
            </a:r>
          </a:p>
          <a:p>
            <a:pPr lvl="1"/>
            <a:r>
              <a:rPr lang="en-US" dirty="0" smtClean="0"/>
              <a:t>Would need to show narrow-tailoring &amp; alternative channels for those banned to receive information</a:t>
            </a:r>
          </a:p>
          <a:p>
            <a:pPr lvl="1"/>
            <a:r>
              <a:rPr lang="en-US" i="1" dirty="0" smtClean="0"/>
              <a:t>Maybe </a:t>
            </a:r>
            <a:r>
              <a:rPr lang="en-US" dirty="0" smtClean="0"/>
              <a:t>ok to limit hours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stom 1">
      <a:majorFont>
        <a:latin typeface="Bookman Old Style"/>
        <a:ea typeface=""/>
        <a:cs typeface=""/>
      </a:majorFont>
      <a:minorFont>
        <a:latin typeface="Bookman Old Style"/>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4008</TotalTime>
  <Words>2169</Words>
  <Application>Microsoft Office PowerPoint</Application>
  <PresentationFormat>On-screen Show (4:3)</PresentationFormat>
  <Paragraphs>445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Origin</vt:lpstr>
      <vt:lpstr>Legally Enforceable Patron Behavior Policies</vt:lpstr>
      <vt:lpstr>Presenter Introduction</vt:lpstr>
      <vt:lpstr>Disclaimer</vt:lpstr>
      <vt:lpstr>Overview</vt:lpstr>
      <vt:lpstr>Matter of Regulation What are you regulating?</vt:lpstr>
      <vt:lpstr>What are you regulating?</vt:lpstr>
      <vt:lpstr>What are you regulating?</vt:lpstr>
      <vt:lpstr>What are you regulating?</vt:lpstr>
      <vt:lpstr>Case: Doe v. City of Albuquerque</vt:lpstr>
      <vt:lpstr>What are you regulating?</vt:lpstr>
      <vt:lpstr>What are you regulating?</vt:lpstr>
      <vt:lpstr>What are you regulating?</vt:lpstr>
      <vt:lpstr>Manner of Regulation: Equal Enforcement, Patron Notice, Appeals, and Reasonable Penalties</vt:lpstr>
      <vt:lpstr>Manner of Regulation</vt:lpstr>
      <vt:lpstr>Equal Enforcement &amp; Patron Notice</vt:lpstr>
      <vt:lpstr>Equal Enforcement &amp; Patron Notice</vt:lpstr>
      <vt:lpstr>Case:  Brinkmeier v. Freeport</vt:lpstr>
      <vt:lpstr>Case: Kreimer v. Bureau of Police</vt:lpstr>
      <vt:lpstr>Case: Kreimer v. Bureau of Police</vt:lpstr>
      <vt:lpstr>Case: Armstrong v. D.C. Public Library</vt:lpstr>
      <vt:lpstr>Equal Enforcement &amp; Patron Notice</vt:lpstr>
      <vt:lpstr>Equal Enforcement &amp; Patron Notice</vt:lpstr>
      <vt:lpstr>Appeals &amp; Reasonable Penalties</vt:lpstr>
      <vt:lpstr>Case: Grigsby v. City of Oakland</vt:lpstr>
      <vt:lpstr>Case: Doyle v. Clark County Pub. Library</vt:lpstr>
      <vt:lpstr>Case: Neinast v. Columbus Met. Library</vt:lpstr>
      <vt:lpstr>Sample Language</vt:lpstr>
      <vt:lpstr>Appeals &amp; Reasonable Penalties</vt:lpstr>
      <vt:lpstr>Specific Laws Limiting Regulations</vt:lpstr>
      <vt:lpstr>Limiting Laws</vt:lpstr>
      <vt:lpstr>Service Animals</vt:lpstr>
      <vt:lpstr>Breastfeeding</vt:lpstr>
      <vt:lpstr>Firearms - IC 35-47-11.1</vt:lpstr>
      <vt:lpstr>Firearms - IC 35-47-11.1</vt:lpstr>
      <vt:lpstr>Summary</vt:lpstr>
      <vt:lpstr>Resources</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Legally Enforceable Patron Behavior Policies</dc:title>
  <dc:creator>Moore, Angela</dc:creator>
  <cp:lastModifiedBy>MAngela</cp:lastModifiedBy>
  <cp:revision>377</cp:revision>
  <dcterms:created xsi:type="dcterms:W3CDTF">2006-08-16T00:00:00Z</dcterms:created>
  <dcterms:modified xsi:type="dcterms:W3CDTF">2013-07-17T14:47:16Z</dcterms:modified>
</cp:coreProperties>
</file>