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261" r:id="rId3"/>
    <p:sldId id="262" r:id="rId4"/>
    <p:sldId id="265" r:id="rId5"/>
    <p:sldId id="264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6" r:id="rId15"/>
    <p:sldId id="267" r:id="rId16"/>
    <p:sldId id="269" r:id="rId17"/>
    <p:sldId id="282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AAC"/>
    <a:srgbClr val="17448F"/>
    <a:srgbClr val="3B3D3C"/>
    <a:srgbClr val="4B3900"/>
    <a:srgbClr val="56004E"/>
    <a:srgbClr val="009FC2"/>
    <a:srgbClr val="E3E9F1"/>
    <a:srgbClr val="657D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0965" autoAdjust="0"/>
  </p:normalViewPr>
  <p:slideViewPr>
    <p:cSldViewPr>
      <p:cViewPr>
        <p:scale>
          <a:sx n="50" d="100"/>
          <a:sy n="50" d="100"/>
        </p:scale>
        <p:origin x="-1061" y="-6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21" y="-77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286" tIns="46143" rIns="92286" bIns="46143" rtlCol="0"/>
          <a:lstStyle>
            <a:lvl1pPr algn="l"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286" tIns="46143" rIns="92286" bIns="46143" rtlCol="0"/>
          <a:lstStyle>
            <a:lvl1pPr algn="r"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CD52E6A2-06E2-4405-9F5F-D6BC537C5688}" type="datetimeFigureOut">
              <a:rPr lang="en-US"/>
              <a:pPr>
                <a:defRPr/>
              </a:pPr>
              <a:t>7/14/2011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5138"/>
          </a:xfrm>
          <a:prstGeom prst="rect">
            <a:avLst/>
          </a:prstGeom>
        </p:spPr>
        <p:txBody>
          <a:bodyPr vert="horz" lIns="92286" tIns="46143" rIns="92286" bIns="46143" rtlCol="0" anchor="b"/>
          <a:lstStyle>
            <a:lvl1pPr algn="l" eaLnBrk="0" hangingPunct="0">
              <a:defRPr sz="1000" b="1">
                <a:solidFill>
                  <a:srgbClr val="C00000"/>
                </a:solidFill>
                <a:latin typeface="Arial Narrow" pitchFamily="34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NOTE: Please discard 30 days after </a:t>
            </a:r>
            <a:fld id="{737CAEEF-142E-43B9-B2F9-9F34A4C4737D}" type="datetime4">
              <a:rPr lang="en-US"/>
              <a:pPr>
                <a:defRPr/>
              </a:pPr>
              <a:t>July 14, 2011</a:t>
            </a:fld>
            <a:endParaRPr lang="en-US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6"/>
            <a:ext cx="2971800" cy="465138"/>
          </a:xfrm>
          <a:prstGeom prst="rect">
            <a:avLst/>
          </a:prstGeom>
        </p:spPr>
        <p:txBody>
          <a:bodyPr vert="horz" lIns="92286" tIns="46143" rIns="92286" bIns="46143" rtlCol="0" anchor="b"/>
          <a:lstStyle>
            <a:lvl1pPr algn="r"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3BED8773-88E5-4346-BCC4-2DFAA35D7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6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2EBA5967-F889-470A-8F87-7335BCD4B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88E00-A6E8-4321-9C23-88077F0E2ECC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21C5299D-5792-466A-9B98-96E8EA5D2FCE}" type="datetimeFigureOut">
              <a:rPr lang="en-US"/>
              <a:pPr>
                <a:defRPr/>
              </a:pPr>
              <a:t>7/14/2011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EF85FE-0FD7-4036-AF4D-3534784F9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71800"/>
            <a:ext cx="7086600" cy="28956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buClrTx/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1143000"/>
            <a:ext cx="6096000" cy="106680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7E6E35-7E07-45C5-913D-1C15FD85D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71800"/>
            <a:ext cx="7123113" cy="14351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403FA5-DCEF-4CBA-A94F-959AEDCB1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971800"/>
            <a:ext cx="3810000" cy="28956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810000" cy="28956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B50304-14F5-465A-8A5C-C29FC4BFD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0668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7999"/>
            <a:ext cx="4040188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438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24199"/>
            <a:ext cx="4041775" cy="300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18CEE9-DC99-4E13-819C-A7E094AA3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405DCE-9041-4CC1-A66D-D83E86737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D9131DB-929B-499E-ACEF-8A68705302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3008313" cy="857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400"/>
            <a:ext cx="3008313" cy="2925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254AC2-246A-40A2-8930-0E250D5D7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3CE258-82F3-4888-9DE3-79FA6A32D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9144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718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2286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+mn-lt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2C96550F-D61F-4DB9-9B8A-F509359AAA13}" type="slidenum">
              <a:rPr lang="en-US"/>
              <a:pPr>
                <a:defRPr/>
              </a:pPr>
              <a:t>‹#›</a:t>
            </a:fld>
            <a:r>
              <a:rPr lang="en-US" dirty="0"/>
              <a:t>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060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7448F"/>
          </a:solidFill>
          <a:latin typeface="Verdana" pitchFamily="80" charset="0"/>
          <a:ea typeface="ＭＳ Ｐゴシック" pitchFamily="80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7448F"/>
          </a:solidFill>
          <a:latin typeface="Verdana" pitchFamily="80" charset="0"/>
          <a:ea typeface="ＭＳ Ｐゴシック" pitchFamily="80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7448F"/>
          </a:solidFill>
          <a:latin typeface="Verdana" pitchFamily="80" charset="0"/>
          <a:ea typeface="ＭＳ Ｐゴシック" pitchFamily="80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7448F"/>
          </a:solidFill>
          <a:latin typeface="Verdana" pitchFamily="80" charset="0"/>
          <a:ea typeface="ＭＳ Ｐゴシック" pitchFamily="80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80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80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80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80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q"/>
        <a:defRPr sz="2600">
          <a:solidFill>
            <a:srgbClr val="002060"/>
          </a:solidFill>
          <a:latin typeface="+mn-lt"/>
          <a:ea typeface="+mn-ea"/>
          <a:cs typeface="ＭＳ Ｐゴシック"/>
        </a:defRPr>
      </a:lvl1pPr>
      <a:lvl2pPr marL="569913" indent="-285750" algn="l" rtl="0" eaLnBrk="0" fontAlgn="base" hangingPunct="0">
        <a:spcBef>
          <a:spcPct val="20000"/>
        </a:spcBef>
        <a:spcAft>
          <a:spcPct val="0"/>
        </a:spcAft>
        <a:buClr>
          <a:srgbClr val="1C3F94"/>
        </a:buClr>
        <a:buFont typeface="Wingdings" pitchFamily="2" charset="2"/>
        <a:buChar char="§"/>
        <a:defRPr sz="2400">
          <a:solidFill>
            <a:srgbClr val="002060"/>
          </a:solidFill>
          <a:latin typeface="+mn-lt"/>
          <a:ea typeface="+mn-ea"/>
          <a:cs typeface="ＭＳ Ｐゴシック"/>
        </a:defRPr>
      </a:lvl2pPr>
      <a:lvl3pPr marL="976313" indent="-228600" algn="l" rtl="0" eaLnBrk="0" fontAlgn="base" hangingPunct="0">
        <a:spcBef>
          <a:spcPct val="20000"/>
        </a:spcBef>
        <a:spcAft>
          <a:spcPct val="0"/>
        </a:spcAft>
        <a:buClr>
          <a:srgbClr val="626262"/>
        </a:buClr>
        <a:buFont typeface="Wingdings" pitchFamily="2" charset="2"/>
        <a:buChar char="§"/>
        <a:defRPr sz="2200">
          <a:solidFill>
            <a:srgbClr val="002060"/>
          </a:solidFill>
          <a:latin typeface="+mn-lt"/>
          <a:ea typeface="+mn-ea"/>
          <a:cs typeface="ＭＳ Ｐゴシック"/>
        </a:defRPr>
      </a:lvl3pPr>
      <a:lvl4pPr marL="1363663" indent="-228600" algn="l" rtl="0" eaLnBrk="0" fontAlgn="base" hangingPunct="0">
        <a:spcBef>
          <a:spcPct val="20000"/>
        </a:spcBef>
        <a:spcAft>
          <a:spcPct val="0"/>
        </a:spcAft>
        <a:buClr>
          <a:srgbClr val="626262"/>
        </a:buClr>
        <a:buFont typeface="Wingdings" pitchFamily="2" charset="2"/>
        <a:buChar char="§"/>
        <a:defRPr sz="2000">
          <a:solidFill>
            <a:srgbClr val="002060"/>
          </a:solidFill>
          <a:latin typeface="+mn-lt"/>
          <a:ea typeface="+mn-ea"/>
          <a:cs typeface="ＭＳ Ｐゴシック"/>
        </a:defRPr>
      </a:lvl4pPr>
      <a:lvl5pPr marL="1716088" indent="-228600" algn="l" rtl="0" eaLnBrk="0" fontAlgn="base" hangingPunct="0">
        <a:spcBef>
          <a:spcPct val="20000"/>
        </a:spcBef>
        <a:spcAft>
          <a:spcPct val="0"/>
        </a:spcAft>
        <a:buClr>
          <a:srgbClr val="626262"/>
        </a:buClr>
        <a:buSzPct val="80000"/>
        <a:buFont typeface="Wingdings" pitchFamily="2" charset="2"/>
        <a:buChar char="§"/>
        <a:defRPr sz="2000">
          <a:solidFill>
            <a:srgbClr val="002060"/>
          </a:solidFill>
          <a:latin typeface="+mn-lt"/>
          <a:ea typeface="+mn-ea"/>
          <a:cs typeface="ＭＳ Ｐゴシック"/>
        </a:defRPr>
      </a:lvl5pPr>
      <a:lvl6pPr marL="2173288" indent="-228600" algn="l" rtl="0" fontAlgn="base">
        <a:spcBef>
          <a:spcPct val="20000"/>
        </a:spcBef>
        <a:spcAft>
          <a:spcPct val="0"/>
        </a:spcAft>
        <a:buClr>
          <a:srgbClr val="626262"/>
        </a:buClr>
        <a:buSzPct val="80000"/>
        <a:buFont typeface="Wingdings" pitchFamily="80" charset="2"/>
        <a:buChar char="Ø"/>
        <a:defRPr>
          <a:solidFill>
            <a:srgbClr val="3B3D3C"/>
          </a:solidFill>
          <a:latin typeface="+mn-lt"/>
          <a:ea typeface="+mn-ea"/>
        </a:defRPr>
      </a:lvl6pPr>
      <a:lvl7pPr marL="2630488" indent="-228600" algn="l" rtl="0" fontAlgn="base">
        <a:spcBef>
          <a:spcPct val="20000"/>
        </a:spcBef>
        <a:spcAft>
          <a:spcPct val="0"/>
        </a:spcAft>
        <a:buClr>
          <a:srgbClr val="626262"/>
        </a:buClr>
        <a:buSzPct val="80000"/>
        <a:buFont typeface="Wingdings" pitchFamily="80" charset="2"/>
        <a:buChar char="Ø"/>
        <a:defRPr>
          <a:solidFill>
            <a:srgbClr val="3B3D3C"/>
          </a:solidFill>
          <a:latin typeface="+mn-lt"/>
          <a:ea typeface="+mn-ea"/>
        </a:defRPr>
      </a:lvl7pPr>
      <a:lvl8pPr marL="3087688" indent="-228600" algn="l" rtl="0" fontAlgn="base">
        <a:spcBef>
          <a:spcPct val="20000"/>
        </a:spcBef>
        <a:spcAft>
          <a:spcPct val="0"/>
        </a:spcAft>
        <a:buClr>
          <a:srgbClr val="626262"/>
        </a:buClr>
        <a:buSzPct val="80000"/>
        <a:buFont typeface="Wingdings" pitchFamily="80" charset="2"/>
        <a:buChar char="Ø"/>
        <a:defRPr>
          <a:solidFill>
            <a:srgbClr val="3B3D3C"/>
          </a:solidFill>
          <a:latin typeface="+mn-lt"/>
          <a:ea typeface="+mn-ea"/>
        </a:defRPr>
      </a:lvl8pPr>
      <a:lvl9pPr marL="3544888" indent="-228600" algn="l" rtl="0" fontAlgn="base">
        <a:spcBef>
          <a:spcPct val="20000"/>
        </a:spcBef>
        <a:spcAft>
          <a:spcPct val="0"/>
        </a:spcAft>
        <a:buClr>
          <a:srgbClr val="626262"/>
        </a:buClr>
        <a:buSzPct val="80000"/>
        <a:buFont typeface="Wingdings" pitchFamily="80" charset="2"/>
        <a:buChar char="Ø"/>
        <a:defRPr>
          <a:solidFill>
            <a:srgbClr val="3B3D3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oneill@perf.in.gov" TargetMode="External"/><Relationship Id="rId2" Type="http://schemas.openxmlformats.org/officeDocument/2006/relationships/hyperlink" Target="mailto:jhutson@inprs.in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zadrozny@trf.in.gov" TargetMode="External"/><Relationship Id="rId5" Type="http://schemas.openxmlformats.org/officeDocument/2006/relationships/hyperlink" Target="mailto:dwalling@perf.in.gov" TargetMode="External"/><Relationship Id="rId4" Type="http://schemas.openxmlformats.org/officeDocument/2006/relationships/hyperlink" Target="mailto:mpapenfuss@perf.in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2510135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Employer Advisory Group </a:t>
            </a:r>
            <a:br>
              <a:rPr lang="en-US" dirty="0" smtClean="0"/>
            </a:br>
            <a:r>
              <a:rPr lang="en-US" dirty="0" smtClean="0"/>
              <a:t>Focus on ERM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3729335"/>
            <a:ext cx="3425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Thursday, July 14,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1219200" y="2438400"/>
            <a:ext cx="7239000" cy="3429000"/>
          </a:xfrm>
        </p:spPr>
        <p:txBody>
          <a:bodyPr/>
          <a:lstStyle/>
          <a:p>
            <a:r>
              <a:rPr lang="en-US" smtClean="0"/>
              <a:t>Payroll-based reporting </a:t>
            </a:r>
          </a:p>
          <a:p>
            <a:r>
              <a:rPr lang="en-US" smtClean="0"/>
              <a:t>Regular W&amp;C reporting</a:t>
            </a:r>
          </a:p>
          <a:p>
            <a:r>
              <a:rPr lang="en-US" smtClean="0"/>
              <a:t>Adjustment W&amp;C reporting</a:t>
            </a:r>
          </a:p>
          <a:p>
            <a:r>
              <a:rPr lang="en-US" smtClean="0"/>
              <a:t>Upload file feature for regular and adjustment W&amp;C’s </a:t>
            </a:r>
          </a:p>
          <a:p>
            <a:r>
              <a:rPr lang="en-US" smtClean="0"/>
              <a:t>Online error/exception handling</a:t>
            </a:r>
          </a:p>
          <a:p>
            <a:r>
              <a:rPr lang="en-US" smtClean="0"/>
              <a:t>Online payment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C2094-592A-4320-BB46-42365423D18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048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Wage &amp; Contribution (W&amp;C) Management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1295400" y="2590800"/>
            <a:ext cx="7086600" cy="3276600"/>
          </a:xfrm>
        </p:spPr>
        <p:txBody>
          <a:bodyPr/>
          <a:lstStyle/>
          <a:p>
            <a:r>
              <a:rPr lang="en-US" smtClean="0"/>
              <a:t>Online reporting to provide you relevant information throughout the W&amp;C or enrollment submission process</a:t>
            </a:r>
          </a:p>
          <a:p>
            <a:r>
              <a:rPr lang="en-US" smtClean="0"/>
              <a:t>Summary level reporting</a:t>
            </a:r>
          </a:p>
          <a:p>
            <a:r>
              <a:rPr lang="en-US" smtClean="0"/>
              <a:t>Detailed level reporting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A181CA-926B-46D8-B261-5738A451A56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50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97A69-31F7-41B5-A338-877BC413A65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25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8"/>
          <p:cNvSpPr>
            <a:spLocks noGrp="1"/>
          </p:cNvSpPr>
          <p:nvPr>
            <p:ph idx="1"/>
          </p:nvPr>
        </p:nvSpPr>
        <p:spPr>
          <a:xfrm>
            <a:off x="1371600" y="2209800"/>
            <a:ext cx="7010400" cy="3352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smtClean="0"/>
              <a:t>How will my processes be affected?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Submitting on a payroll basis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Online payments (ACH) 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New file layout for W&amp;C upload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Member enrollments &amp; status changes</a:t>
            </a:r>
          </a:p>
          <a:p>
            <a:pPr>
              <a:lnSpc>
                <a:spcPct val="150000"/>
              </a:lnSpc>
            </a:pPr>
            <a:r>
              <a:rPr lang="en-US" sz="2200" smtClean="0"/>
              <a:t>Are there specific reporting needs that would help me do my job better?</a:t>
            </a:r>
          </a:p>
          <a:p>
            <a:pPr lvl="1">
              <a:lnSpc>
                <a:spcPct val="150000"/>
              </a:lnSpc>
            </a:pPr>
            <a:endParaRPr lang="en-US" sz="2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146E9F-56D6-43F2-B122-0924B7C96B5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355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Thinking ahead 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the transition …</a:t>
            </a:r>
          </a:p>
        </p:txBody>
      </p:sp>
      <p:sp>
        <p:nvSpPr>
          <p:cNvPr id="2457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Computer-Based Training</a:t>
            </a:r>
          </a:p>
          <a:p>
            <a:r>
              <a:rPr lang="en-US" smtClean="0"/>
              <a:t>Quick Reference Guides</a:t>
            </a:r>
          </a:p>
          <a:p>
            <a:r>
              <a:rPr lang="en-US" smtClean="0"/>
              <a:t>Online user manuals</a:t>
            </a:r>
          </a:p>
        </p:txBody>
      </p:sp>
      <p:sp>
        <p:nvSpPr>
          <p:cNvPr id="2458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User discussion groups</a:t>
            </a:r>
          </a:p>
          <a:p>
            <a:r>
              <a:rPr lang="en-US" smtClean="0"/>
              <a:t>On-site seminars</a:t>
            </a:r>
          </a:p>
          <a:p>
            <a:r>
              <a:rPr lang="en-US" smtClean="0"/>
              <a:t>Full technical support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8E2C7-DB68-4DD0-A8BB-0A00043FB4D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smtClean="0"/>
              <a:t>Employer focus groups</a:t>
            </a:r>
          </a:p>
          <a:p>
            <a:pPr lvl="1">
              <a:spcAft>
                <a:spcPts val="600"/>
              </a:spcAft>
            </a:pPr>
            <a:r>
              <a:rPr lang="en-US" sz="2200" smtClean="0"/>
              <a:t>Many employers have participated</a:t>
            </a:r>
          </a:p>
          <a:p>
            <a:pPr lvl="1">
              <a:spcAft>
                <a:spcPts val="600"/>
              </a:spcAft>
            </a:pPr>
            <a:r>
              <a:rPr lang="en-US" sz="2200" smtClean="0"/>
              <a:t>Providing ideas to make the system more intuitive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Working with payroll vendors and IT staffs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Pilot Groups 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34BCC-7CC0-4597-A448-B2AB2BD71369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560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Partnering with employers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-Questions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-Concerns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-Requests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-Reporting Needs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FF63E-AD9D-4FE9-BA49-02E7C6DA6CD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662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Discussion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1295400" y="2362200"/>
            <a:ext cx="7086600" cy="3200400"/>
          </a:xfrm>
        </p:spPr>
        <p:txBody>
          <a:bodyPr/>
          <a:lstStyle/>
          <a:p>
            <a:r>
              <a:rPr lang="en-US" sz="1900" dirty="0" smtClean="0"/>
              <a:t>Jeff Hutson, Chief Communication Officer: </a:t>
            </a:r>
            <a:r>
              <a:rPr lang="en-US" sz="1900" dirty="0" smtClean="0">
                <a:hlinkClick r:id="rId2"/>
              </a:rPr>
              <a:t>jhutson@inprs.in.gov</a:t>
            </a:r>
            <a:endParaRPr lang="en-US" sz="1900" dirty="0" smtClean="0"/>
          </a:p>
          <a:p>
            <a:r>
              <a:rPr lang="en-US" sz="1900" dirty="0" smtClean="0"/>
              <a:t>Jodi O’Neill, Communication Manager: </a:t>
            </a:r>
            <a:r>
              <a:rPr lang="en-US" sz="1900" dirty="0" smtClean="0">
                <a:hlinkClick r:id="rId3"/>
              </a:rPr>
              <a:t>joneill@</a:t>
            </a:r>
            <a:r>
              <a:rPr lang="en-US" sz="1900" dirty="0" smtClean="0">
                <a:hlinkClick r:id="rId2"/>
              </a:rPr>
              <a:t>inprs</a:t>
            </a:r>
            <a:r>
              <a:rPr lang="en-US" sz="1900" dirty="0" smtClean="0">
                <a:hlinkClick r:id="rId3"/>
              </a:rPr>
              <a:t>.in.gov</a:t>
            </a:r>
            <a:endParaRPr lang="en-US" sz="1900" dirty="0" smtClean="0"/>
          </a:p>
          <a:p>
            <a:r>
              <a:rPr lang="en-US" sz="1900" dirty="0" smtClean="0"/>
              <a:t>Megan </a:t>
            </a:r>
            <a:r>
              <a:rPr lang="en-US" sz="1900" dirty="0" err="1" smtClean="0"/>
              <a:t>Papenfuss</a:t>
            </a:r>
            <a:r>
              <a:rPr lang="en-US" sz="1900" dirty="0" smtClean="0"/>
              <a:t>, IT Business Analyst: </a:t>
            </a:r>
            <a:r>
              <a:rPr lang="en-US" sz="1900" dirty="0" smtClean="0">
                <a:hlinkClick r:id="rId4"/>
              </a:rPr>
              <a:t>mpapenfuss@</a:t>
            </a:r>
            <a:r>
              <a:rPr lang="en-US" sz="1900" dirty="0" smtClean="0">
                <a:hlinkClick r:id="rId2"/>
              </a:rPr>
              <a:t>inprs</a:t>
            </a:r>
            <a:r>
              <a:rPr lang="en-US" sz="1900" dirty="0" smtClean="0">
                <a:hlinkClick r:id="rId4"/>
              </a:rPr>
              <a:t>.in.gov</a:t>
            </a:r>
            <a:endParaRPr lang="en-US" sz="1900" dirty="0" smtClean="0"/>
          </a:p>
          <a:p>
            <a:r>
              <a:rPr lang="en-US" sz="1900" dirty="0" smtClean="0"/>
              <a:t>Derek Walling, Project Manager: </a:t>
            </a:r>
            <a:r>
              <a:rPr lang="en-US" sz="1900" dirty="0" smtClean="0">
                <a:hlinkClick r:id="rId5"/>
              </a:rPr>
              <a:t>dwalling@</a:t>
            </a:r>
            <a:r>
              <a:rPr lang="en-US" sz="1900" dirty="0" smtClean="0">
                <a:hlinkClick r:id="rId2"/>
              </a:rPr>
              <a:t>inprs</a:t>
            </a:r>
            <a:r>
              <a:rPr lang="en-US" sz="1900" dirty="0" smtClean="0">
                <a:hlinkClick r:id="rId5"/>
              </a:rPr>
              <a:t>.in.gov</a:t>
            </a:r>
            <a:endParaRPr lang="en-US" sz="1900" dirty="0" smtClean="0"/>
          </a:p>
          <a:p>
            <a:r>
              <a:rPr lang="en-US" sz="1900" dirty="0" smtClean="0"/>
              <a:t>Cara Zadrozny, Senior Communications Specialist: </a:t>
            </a:r>
            <a:r>
              <a:rPr lang="en-US" sz="1900" dirty="0" smtClean="0">
                <a:hlinkClick r:id="rId6"/>
              </a:rPr>
              <a:t>czadrozny@</a:t>
            </a:r>
            <a:r>
              <a:rPr lang="en-US" sz="1900" dirty="0" smtClean="0">
                <a:hlinkClick r:id="rId2"/>
              </a:rPr>
              <a:t>inprs</a:t>
            </a:r>
            <a:r>
              <a:rPr lang="en-US" sz="1900" dirty="0" smtClean="0">
                <a:hlinkClick r:id="rId6"/>
              </a:rPr>
              <a:t>.in.gov</a:t>
            </a:r>
            <a:endParaRPr lang="en-US" sz="19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Feel Free To Contact Us!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1232B-74EE-4D14-831B-0924E9F0963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A joint TRF-PERF project</a:t>
            </a:r>
          </a:p>
          <a:p>
            <a:r>
              <a:rPr lang="en-US" smtClean="0"/>
              <a:t>Online system designed to make pension plan administration more:</a:t>
            </a:r>
          </a:p>
          <a:p>
            <a:pPr lvl="1"/>
            <a:r>
              <a:rPr lang="en-US" smtClean="0"/>
              <a:t>intuitive</a:t>
            </a:r>
          </a:p>
          <a:p>
            <a:pPr lvl="1"/>
            <a:r>
              <a:rPr lang="en-US" smtClean="0"/>
              <a:t>routine</a:t>
            </a:r>
          </a:p>
          <a:p>
            <a:pPr lvl="1"/>
            <a:r>
              <a:rPr lang="en-US" smtClean="0"/>
              <a:t>paperless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1E9052-9C7B-43C7-8093-0B5633EE7FC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31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Employer Reporting and Maintenance?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8"/>
          <p:cNvSpPr>
            <a:spLocks noGrp="1"/>
          </p:cNvSpPr>
          <p:nvPr>
            <p:ph idx="1"/>
          </p:nvPr>
        </p:nvSpPr>
        <p:spPr>
          <a:xfrm>
            <a:off x="1371600" y="2133600"/>
            <a:ext cx="7086600" cy="2895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/>
              <a:t>One-stop shop for employers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Comply with state law requiring employers to submit data and contributions electronically on a payroll basis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Gets ASA contributions to members’ accounts faster – more chance to earn money!</a:t>
            </a:r>
          </a:p>
          <a:p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80307-58EF-4042-817C-E5378C2AA23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34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ERM?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Save time</a:t>
            </a:r>
          </a:p>
          <a:p>
            <a:r>
              <a:rPr lang="en-US" smtClean="0"/>
              <a:t>Increase accuracy of information</a:t>
            </a:r>
          </a:p>
          <a:p>
            <a:r>
              <a:rPr lang="en-US" smtClean="0"/>
              <a:t>Comply with state law regarding electronic reporting</a:t>
            </a:r>
          </a:p>
          <a:p>
            <a:pPr lvl="1"/>
            <a:r>
              <a:rPr lang="en-US" smtClean="0"/>
              <a:t>IC 5-10.3-7-12.5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263D9-CD8B-4F55-8006-C4D5AB864B9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36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Submitting on a payroll basis will 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848600" cy="33108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24400"/>
                <a:gridCol w="3124200"/>
              </a:tblGrid>
              <a:tr h="7334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Timeframe</a:t>
                      </a:r>
                      <a:endParaRPr lang="en-US" dirty="0"/>
                    </a:p>
                  </a:txBody>
                  <a:tcPr/>
                </a:tc>
              </a:tr>
              <a:tr h="468663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and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Now - 9/30/2011</a:t>
                      </a:r>
                      <a:endParaRPr lang="en-US" dirty="0"/>
                    </a:p>
                  </a:txBody>
                  <a:tcPr/>
                </a:tc>
              </a:tr>
              <a:tr h="398112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</a:t>
                      </a:r>
                      <a:r>
                        <a:rPr lang="en-US" baseline="0" dirty="0" smtClean="0"/>
                        <a:t> Pilots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10/1/2011 - 11/30/2011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Transition</a:t>
                      </a:r>
                      <a:r>
                        <a:rPr lang="en-US" baseline="0" dirty="0" smtClean="0"/>
                        <a:t> to Production/Training Ready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12/1/2011 - 12/31/2011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Employer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1/1/2012 - 2/28/2012</a:t>
                      </a:r>
                      <a:endParaRPr lang="en-US" dirty="0"/>
                    </a:p>
                  </a:txBody>
                  <a:tcPr/>
                </a:tc>
              </a:tr>
              <a:tr h="479960">
                <a:tc>
                  <a:txBody>
                    <a:bodyPr/>
                    <a:lstStyle/>
                    <a:p>
                      <a:r>
                        <a:rPr lang="en-US" dirty="0" smtClean="0"/>
                        <a:t>Soft Opening/Transition</a:t>
                      </a:r>
                      <a:r>
                        <a:rPr lang="en-US" baseline="0" dirty="0" smtClean="0"/>
                        <a:t> to Go-Live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3/1/2012 – 3/31/2012</a:t>
                      </a:r>
                      <a:endParaRPr lang="en-US" dirty="0"/>
                    </a:p>
                  </a:txBody>
                  <a:tcPr/>
                </a:tc>
              </a:tr>
              <a:tr h="468663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Go-Live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4/1/2012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045140-4ABE-4BB3-8E09-CADE6684D85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41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Estimated ERM Timeline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371600" y="2819400"/>
            <a:ext cx="7086600" cy="3048000"/>
          </a:xfrm>
        </p:spPr>
        <p:txBody>
          <a:bodyPr/>
          <a:lstStyle/>
          <a:p>
            <a:r>
              <a:rPr lang="en-US" smtClean="0"/>
              <a:t>Employer Management (Self-service)</a:t>
            </a:r>
          </a:p>
          <a:p>
            <a:r>
              <a:rPr lang="en-US" smtClean="0"/>
              <a:t>Member Management </a:t>
            </a:r>
          </a:p>
          <a:p>
            <a:r>
              <a:rPr lang="en-US" smtClean="0"/>
              <a:t>Wage &amp; Contribution Management</a:t>
            </a:r>
          </a:p>
          <a:p>
            <a:r>
              <a:rPr lang="en-US" smtClean="0"/>
              <a:t>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55320-1E86-48C0-B3DB-81FD7B908AE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ERM at a Glance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371600" y="2743200"/>
            <a:ext cx="7086600" cy="3124200"/>
          </a:xfrm>
        </p:spPr>
        <p:txBody>
          <a:bodyPr/>
          <a:lstStyle/>
          <a:p>
            <a:r>
              <a:rPr lang="en-US" smtClean="0"/>
              <a:t>Role-based security management</a:t>
            </a:r>
          </a:p>
          <a:p>
            <a:r>
              <a:rPr lang="en-US" smtClean="0"/>
              <a:t>Contact information management</a:t>
            </a:r>
          </a:p>
          <a:p>
            <a:r>
              <a:rPr lang="en-US" smtClean="0"/>
              <a:t>Employer information management</a:t>
            </a:r>
          </a:p>
          <a:p>
            <a:r>
              <a:rPr lang="en-US" smtClean="0"/>
              <a:t>Bank account management (ACH)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29AC6-65D0-4F5E-87FC-53D6573C585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Employer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member enrollments</a:t>
            </a:r>
          </a:p>
          <a:p>
            <a:r>
              <a:rPr lang="en-US" smtClean="0"/>
              <a:t>Existing member updates for status changes (LOA, terms, etc.)</a:t>
            </a:r>
          </a:p>
          <a:p>
            <a:r>
              <a:rPr lang="en-US" smtClean="0"/>
              <a:t>Upload file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DCB97-2EDF-499B-A671-49A363EB8D5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46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Member Management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54B948"/>
      </a:dk2>
      <a:lt2>
        <a:srgbClr val="1C3F94"/>
      </a:lt2>
      <a:accent1>
        <a:srgbClr val="E36F1E"/>
      </a:accent1>
      <a:accent2>
        <a:srgbClr val="560049"/>
      </a:accent2>
      <a:accent3>
        <a:srgbClr val="FFFFFF"/>
      </a:accent3>
      <a:accent4>
        <a:srgbClr val="000000"/>
      </a:accent4>
      <a:accent5>
        <a:srgbClr val="EFBBAB"/>
      </a:accent5>
      <a:accent6>
        <a:srgbClr val="4D0041"/>
      </a:accent6>
      <a:hlink>
        <a:srgbClr val="4B3900"/>
      </a:hlink>
      <a:folHlink>
        <a:srgbClr val="807F83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398</Words>
  <Application>Microsoft Office PowerPoint</Application>
  <PresentationFormat>On-screen Show (4:3)</PresentationFormat>
  <Paragraphs>106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Verdana</vt:lpstr>
      <vt:lpstr>Wingdings</vt:lpstr>
      <vt:lpstr>Arial Narrow</vt:lpstr>
      <vt:lpstr>Blank Presentation</vt:lpstr>
      <vt:lpstr>Employer Advisory Group  Focus on ERM</vt:lpstr>
      <vt:lpstr>Slide 2</vt:lpstr>
      <vt:lpstr>What is Employer Reporting and Maintenance?</vt:lpstr>
      <vt:lpstr>Why ERM?</vt:lpstr>
      <vt:lpstr>Submitting on a payroll basis will …</vt:lpstr>
      <vt:lpstr>Estimated ERM Timeline</vt:lpstr>
      <vt:lpstr>ERM at a Glance</vt:lpstr>
      <vt:lpstr>Employer Management</vt:lpstr>
      <vt:lpstr>Member Management</vt:lpstr>
      <vt:lpstr>Wage &amp; Contribution (W&amp;C) Management</vt:lpstr>
      <vt:lpstr>Reporting</vt:lpstr>
      <vt:lpstr>Slide 12</vt:lpstr>
      <vt:lpstr>Thinking ahead …</vt:lpstr>
      <vt:lpstr>Supporting the transition …</vt:lpstr>
      <vt:lpstr>Partnering with employers</vt:lpstr>
      <vt:lpstr>Open Discussion</vt:lpstr>
      <vt:lpstr>Feel Free To Contact Us!</vt:lpstr>
    </vt:vector>
  </TitlesOfParts>
  <Company>Allison Artnak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Artnak</dc:creator>
  <cp:lastModifiedBy>Lisa Barton</cp:lastModifiedBy>
  <cp:revision>197</cp:revision>
  <dcterms:created xsi:type="dcterms:W3CDTF">2008-12-13T15:57:12Z</dcterms:created>
  <dcterms:modified xsi:type="dcterms:W3CDTF">2011-07-14T20:54:26Z</dcterms:modified>
</cp:coreProperties>
</file>