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4"/>
    <p:sldMasterId id="2147483685" r:id="rId5"/>
    <p:sldMasterId id="2147483687" r:id="rId6"/>
  </p:sldMasterIdLst>
  <p:notesMasterIdLst>
    <p:notesMasterId r:id="rId32"/>
  </p:notesMasterIdLst>
  <p:handoutMasterIdLst>
    <p:handoutMasterId r:id="rId33"/>
  </p:handoutMasterIdLst>
  <p:sldIdLst>
    <p:sldId id="349" r:id="rId7"/>
    <p:sldId id="350" r:id="rId8"/>
    <p:sldId id="351" r:id="rId9"/>
    <p:sldId id="352" r:id="rId10"/>
    <p:sldId id="353" r:id="rId11"/>
    <p:sldId id="395" r:id="rId12"/>
    <p:sldId id="384" r:id="rId13"/>
    <p:sldId id="354" r:id="rId14"/>
    <p:sldId id="356" r:id="rId15"/>
    <p:sldId id="381" r:id="rId16"/>
    <p:sldId id="382" r:id="rId17"/>
    <p:sldId id="383" r:id="rId18"/>
    <p:sldId id="385" r:id="rId19"/>
    <p:sldId id="386" r:id="rId20"/>
    <p:sldId id="398" r:id="rId21"/>
    <p:sldId id="388" r:id="rId22"/>
    <p:sldId id="394" r:id="rId23"/>
    <p:sldId id="399" r:id="rId24"/>
    <p:sldId id="392" r:id="rId25"/>
    <p:sldId id="393" r:id="rId26"/>
    <p:sldId id="361" r:id="rId27"/>
    <p:sldId id="397" r:id="rId28"/>
    <p:sldId id="380" r:id="rId29"/>
    <p:sldId id="379" r:id="rId30"/>
    <p:sldId id="396" r:id="rId31"/>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00FF"/>
    <a:srgbClr val="FFFFFF"/>
    <a:srgbClr val="3333CC"/>
    <a:srgbClr val="333399"/>
    <a:srgbClr val="09CBD5"/>
    <a:srgbClr val="FDEE20"/>
    <a:srgbClr val="99CCFF"/>
    <a:srgbClr val="A3A3E0"/>
    <a:srgbClr val="6B6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A05A4-FFBA-70D4-6149-3511232D3D88}" v="1" dt="2023-08-07T12:54:45.338"/>
    <p1510:client id="{5065542A-09FE-A526-1575-53489587B8C1}" v="13" dt="2023-08-07T13:24:12.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27" autoAdjust="0"/>
    <p:restoredTop sz="96014" autoAdjust="0"/>
  </p:normalViewPr>
  <p:slideViewPr>
    <p:cSldViewPr>
      <p:cViewPr varScale="1">
        <p:scale>
          <a:sx n="120" d="100"/>
          <a:sy n="120" d="100"/>
        </p:scale>
        <p:origin x="108" y="186"/>
      </p:cViewPr>
      <p:guideLst>
        <p:guide orient="horz" pos="2160"/>
        <p:guide pos="3840"/>
      </p:guideLst>
    </p:cSldViewPr>
  </p:slideViewPr>
  <p:outlineViewPr>
    <p:cViewPr>
      <p:scale>
        <a:sx n="33" d="100"/>
        <a:sy n="33" d="100"/>
      </p:scale>
      <p:origin x="0" y="-1254"/>
    </p:cViewPr>
  </p:outlineViewPr>
  <p:notesTextViewPr>
    <p:cViewPr>
      <p:scale>
        <a:sx n="66" d="100"/>
        <a:sy n="66" d="100"/>
      </p:scale>
      <p:origin x="0" y="0"/>
    </p:cViewPr>
  </p:notesTextViewPr>
  <p:sorterViewPr>
    <p:cViewPr>
      <p:scale>
        <a:sx n="75" d="100"/>
        <a:sy n="75" d="100"/>
      </p:scale>
      <p:origin x="0" y="0"/>
    </p:cViewPr>
  </p:sorterViewPr>
  <p:notesViewPr>
    <p:cSldViewPr>
      <p:cViewPr varScale="1">
        <p:scale>
          <a:sx n="89" d="100"/>
          <a:sy n="89" d="100"/>
        </p:scale>
        <p:origin x="367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hyperlink" Target="mailto:arahmed@indot.in.gov" TargetMode="External"/><Relationship Id="rId1" Type="http://schemas.openxmlformats.org/officeDocument/2006/relationships/hyperlink" Target="mailto:Raquel.walker@egis-group.com" TargetMode="Externa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8" Type="http://schemas.openxmlformats.org/officeDocument/2006/relationships/hyperlink" Target="mailto:arahmed@indot.in.gov" TargetMode="External"/><Relationship Id="rId3" Type="http://schemas.openxmlformats.org/officeDocument/2006/relationships/image" Target="../media/image26.png"/><Relationship Id="rId7" Type="http://schemas.openxmlformats.org/officeDocument/2006/relationships/hyperlink" Target="mailto:Raquel.walker@egis-group.com" TargetMode="External"/><Relationship Id="rId12" Type="http://schemas.openxmlformats.org/officeDocument/2006/relationships/image" Target="../media/image33.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A2615-FAE2-4B6C-8F42-543DEDA09DFB}"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4E717C6-E488-45BD-BD6E-4224FD1B2545}">
      <dgm:prSet phldrT="[Text]" custT="1"/>
      <dgm:spPr>
        <a:solidFill>
          <a:srgbClr val="002060"/>
        </a:solidFill>
      </dgm:spPr>
      <dgm:t>
        <a:bodyPr/>
        <a:lstStyle/>
        <a:p>
          <a:r>
            <a:rPr lang="en-US" sz="1200" dirty="0"/>
            <a:t>Project selection</a:t>
          </a:r>
        </a:p>
        <a:p>
          <a:r>
            <a:rPr lang="en-US" sz="1200" dirty="0"/>
            <a:t>Early coordination</a:t>
          </a:r>
        </a:p>
      </dgm:t>
    </dgm:pt>
    <dgm:pt modelId="{FD3798D3-5588-4BF6-B3FA-17644140F181}" type="parTrans" cxnId="{5CBCE7F5-9AC9-4813-A8F6-955646E51335}">
      <dgm:prSet/>
      <dgm:spPr/>
      <dgm:t>
        <a:bodyPr/>
        <a:lstStyle/>
        <a:p>
          <a:endParaRPr lang="en-US"/>
        </a:p>
      </dgm:t>
    </dgm:pt>
    <dgm:pt modelId="{819EB952-5A14-428B-A8B3-28B223CD4B51}" type="sibTrans" cxnId="{5CBCE7F5-9AC9-4813-A8F6-955646E51335}">
      <dgm:prSet/>
      <dgm:spPr>
        <a:solidFill>
          <a:srgbClr val="FFC000"/>
        </a:solidFill>
        <a:ln>
          <a:solidFill>
            <a:schemeClr val="tx1"/>
          </a:solidFill>
        </a:ln>
      </dgm:spPr>
      <dgm:t>
        <a:bodyPr/>
        <a:lstStyle/>
        <a:p>
          <a:endParaRPr lang="en-US" dirty="0"/>
        </a:p>
      </dgm:t>
    </dgm:pt>
    <dgm:pt modelId="{874BA8F7-1C5D-4687-B53B-19BD2DE17DD9}">
      <dgm:prSet phldrT="[Text]" custT="1"/>
      <dgm:spPr>
        <a:solidFill>
          <a:srgbClr val="002060"/>
        </a:solidFill>
      </dgm:spPr>
      <dgm:t>
        <a:bodyPr/>
        <a:lstStyle/>
        <a:p>
          <a:r>
            <a:rPr lang="en-US" sz="1200" dirty="0"/>
            <a:t>Environmental phase begins</a:t>
          </a:r>
        </a:p>
        <a:p>
          <a:r>
            <a:rPr lang="en-US" sz="1200" dirty="0"/>
            <a:t> Purpose &amp; Need </a:t>
          </a:r>
        </a:p>
        <a:p>
          <a:r>
            <a:rPr lang="en-US" sz="1200" dirty="0"/>
            <a:t>Develop alternatives</a:t>
          </a:r>
        </a:p>
      </dgm:t>
    </dgm:pt>
    <dgm:pt modelId="{EE76E8A4-8DB1-42B5-AC4B-BD7AA17E8A8E}" type="parTrans" cxnId="{3098A04F-B15C-49C3-BDB8-27A58EDC4587}">
      <dgm:prSet/>
      <dgm:spPr/>
      <dgm:t>
        <a:bodyPr/>
        <a:lstStyle/>
        <a:p>
          <a:endParaRPr lang="en-US"/>
        </a:p>
      </dgm:t>
    </dgm:pt>
    <dgm:pt modelId="{5D7F67BC-B64D-4BAE-B5DF-6A6A57FF4703}" type="sibTrans" cxnId="{3098A04F-B15C-49C3-BDB8-27A58EDC4587}">
      <dgm:prSet/>
      <dgm:spPr>
        <a:solidFill>
          <a:srgbClr val="FFC000"/>
        </a:solidFill>
        <a:ln>
          <a:solidFill>
            <a:schemeClr val="tx1"/>
          </a:solidFill>
        </a:ln>
      </dgm:spPr>
      <dgm:t>
        <a:bodyPr/>
        <a:lstStyle/>
        <a:p>
          <a:endParaRPr lang="en-US" dirty="0"/>
        </a:p>
      </dgm:t>
    </dgm:pt>
    <dgm:pt modelId="{F37E401F-BEA7-4C06-9467-D9868D0B8E4B}">
      <dgm:prSet phldrT="[Text]" custT="1"/>
      <dgm:spPr>
        <a:solidFill>
          <a:srgbClr val="002060"/>
        </a:solidFill>
      </dgm:spPr>
      <dgm:t>
        <a:bodyPr/>
        <a:lstStyle/>
        <a:p>
          <a:r>
            <a:rPr lang="en-US" sz="1200" spc="-20" baseline="0" dirty="0"/>
            <a:t>Preliminary design phase </a:t>
          </a:r>
        </a:p>
        <a:p>
          <a:r>
            <a:rPr lang="en-US" sz="1200" spc="-20" baseline="0" dirty="0"/>
            <a:t>Release environmental document for public review and comment </a:t>
          </a:r>
        </a:p>
      </dgm:t>
    </dgm:pt>
    <dgm:pt modelId="{753B5655-441F-4C85-9EA5-89D89F2346BB}" type="parTrans" cxnId="{8D37CA97-D0A0-4B43-B9D4-2057223D70BE}">
      <dgm:prSet/>
      <dgm:spPr/>
      <dgm:t>
        <a:bodyPr/>
        <a:lstStyle/>
        <a:p>
          <a:endParaRPr lang="en-US"/>
        </a:p>
      </dgm:t>
    </dgm:pt>
    <dgm:pt modelId="{CDAA59DF-0140-431C-A4D5-892F1DF98DDF}" type="sibTrans" cxnId="{8D37CA97-D0A0-4B43-B9D4-2057223D70BE}">
      <dgm:prSet/>
      <dgm:spPr>
        <a:solidFill>
          <a:srgbClr val="FFC000"/>
        </a:solidFill>
        <a:ln>
          <a:solidFill>
            <a:schemeClr val="tx1"/>
          </a:solidFill>
        </a:ln>
      </dgm:spPr>
      <dgm:t>
        <a:bodyPr/>
        <a:lstStyle/>
        <a:p>
          <a:endParaRPr lang="en-US" dirty="0"/>
        </a:p>
      </dgm:t>
    </dgm:pt>
    <dgm:pt modelId="{744E2065-E961-4342-88CB-00798D6FD874}">
      <dgm:prSet phldrT="[Text]" custT="1"/>
      <dgm:spPr>
        <a:solidFill>
          <a:srgbClr val="002060"/>
        </a:solidFill>
      </dgm:spPr>
      <dgm:t>
        <a:bodyPr/>
        <a:lstStyle/>
        <a:p>
          <a:r>
            <a:rPr lang="en-US" sz="1200" dirty="0"/>
            <a:t>Additional work to finalize environmental document and project design </a:t>
          </a:r>
        </a:p>
      </dgm:t>
    </dgm:pt>
    <dgm:pt modelId="{4BA4F612-FB17-4629-A86B-A99532FC44AD}" type="parTrans" cxnId="{D5A70B02-3F81-4703-BA57-91F2F74DF165}">
      <dgm:prSet/>
      <dgm:spPr/>
      <dgm:t>
        <a:bodyPr/>
        <a:lstStyle/>
        <a:p>
          <a:endParaRPr lang="en-US"/>
        </a:p>
      </dgm:t>
    </dgm:pt>
    <dgm:pt modelId="{B19420DE-C13E-4B8D-9277-83D9BB622C69}" type="sibTrans" cxnId="{D5A70B02-3F81-4703-BA57-91F2F74DF165}">
      <dgm:prSet/>
      <dgm:spPr>
        <a:solidFill>
          <a:srgbClr val="FFC000"/>
        </a:solidFill>
        <a:ln>
          <a:solidFill>
            <a:schemeClr val="tx1"/>
          </a:solidFill>
        </a:ln>
      </dgm:spPr>
      <dgm:t>
        <a:bodyPr/>
        <a:lstStyle/>
        <a:p>
          <a:endParaRPr lang="en-US" dirty="0"/>
        </a:p>
      </dgm:t>
    </dgm:pt>
    <dgm:pt modelId="{A4377A7B-6ABF-4D12-8BAB-ECDBCAD2F526}">
      <dgm:prSet phldrT="[Text]" custT="1"/>
      <dgm:spPr>
        <a:solidFill>
          <a:srgbClr val="002060"/>
        </a:solidFill>
      </dgm:spPr>
      <dgm:t>
        <a:bodyPr/>
        <a:lstStyle/>
        <a:p>
          <a:r>
            <a:rPr lang="en-US" sz="1200" dirty="0"/>
            <a:t>Real estate acquisition</a:t>
          </a:r>
        </a:p>
        <a:p>
          <a:endParaRPr lang="en-US" sz="1200" dirty="0"/>
        </a:p>
        <a:p>
          <a:r>
            <a:rPr lang="en-US" sz="1200" dirty="0"/>
            <a:t>Construction   </a:t>
          </a:r>
        </a:p>
      </dgm:t>
    </dgm:pt>
    <dgm:pt modelId="{2765EBB3-C9BF-48B5-A84E-2A81B69275AF}" type="parTrans" cxnId="{73DF6CAA-475F-46AC-AF33-BD9A93FC69FA}">
      <dgm:prSet/>
      <dgm:spPr/>
      <dgm:t>
        <a:bodyPr/>
        <a:lstStyle/>
        <a:p>
          <a:endParaRPr lang="en-US"/>
        </a:p>
      </dgm:t>
    </dgm:pt>
    <dgm:pt modelId="{0E3BF46B-EF1B-4D9A-B01A-A0EB49995775}" type="sibTrans" cxnId="{73DF6CAA-475F-46AC-AF33-BD9A93FC69FA}">
      <dgm:prSet/>
      <dgm:spPr/>
      <dgm:t>
        <a:bodyPr/>
        <a:lstStyle/>
        <a:p>
          <a:endParaRPr lang="en-US"/>
        </a:p>
      </dgm:t>
    </dgm:pt>
    <dgm:pt modelId="{EBB34009-9C61-40A9-9E6B-F96D0236C823}" type="pres">
      <dgm:prSet presAssocID="{BE3A2615-FAE2-4B6C-8F42-543DEDA09DFB}" presName="diagram" presStyleCnt="0">
        <dgm:presLayoutVars>
          <dgm:dir/>
          <dgm:resizeHandles val="exact"/>
        </dgm:presLayoutVars>
      </dgm:prSet>
      <dgm:spPr/>
    </dgm:pt>
    <dgm:pt modelId="{E3B3C23D-C761-4994-9F17-4A689D638A47}" type="pres">
      <dgm:prSet presAssocID="{C4E717C6-E488-45BD-BD6E-4224FD1B2545}" presName="node" presStyleLbl="node1" presStyleIdx="0" presStyleCnt="5" custScaleY="183512">
        <dgm:presLayoutVars>
          <dgm:bulletEnabled val="1"/>
        </dgm:presLayoutVars>
      </dgm:prSet>
      <dgm:spPr/>
    </dgm:pt>
    <dgm:pt modelId="{E4069341-B3AF-4AC8-8F47-EB1F9A719FE0}" type="pres">
      <dgm:prSet presAssocID="{819EB952-5A14-428B-A8B3-28B223CD4B51}" presName="sibTrans" presStyleLbl="sibTrans2D1" presStyleIdx="0" presStyleCnt="4"/>
      <dgm:spPr/>
    </dgm:pt>
    <dgm:pt modelId="{04ED92EF-1B4E-42E5-86EE-D59F8545D3FE}" type="pres">
      <dgm:prSet presAssocID="{819EB952-5A14-428B-A8B3-28B223CD4B51}" presName="connectorText" presStyleLbl="sibTrans2D1" presStyleIdx="0" presStyleCnt="4"/>
      <dgm:spPr/>
    </dgm:pt>
    <dgm:pt modelId="{37231A24-B32F-4130-8E3B-20976477676A}" type="pres">
      <dgm:prSet presAssocID="{874BA8F7-1C5D-4687-B53B-19BD2DE17DD9}" presName="node" presStyleLbl="node1" presStyleIdx="1" presStyleCnt="5" custScaleY="183512" custLinFactNeighborX="-13226">
        <dgm:presLayoutVars>
          <dgm:bulletEnabled val="1"/>
        </dgm:presLayoutVars>
      </dgm:prSet>
      <dgm:spPr/>
    </dgm:pt>
    <dgm:pt modelId="{A9DBE390-B54B-4954-A178-E0390F000798}" type="pres">
      <dgm:prSet presAssocID="{5D7F67BC-B64D-4BAE-B5DF-6A6A57FF4703}" presName="sibTrans" presStyleLbl="sibTrans2D1" presStyleIdx="1" presStyleCnt="4"/>
      <dgm:spPr/>
    </dgm:pt>
    <dgm:pt modelId="{B54E4DCF-02E1-4B58-A01B-694693830AAD}" type="pres">
      <dgm:prSet presAssocID="{5D7F67BC-B64D-4BAE-B5DF-6A6A57FF4703}" presName="connectorText" presStyleLbl="sibTrans2D1" presStyleIdx="1" presStyleCnt="4"/>
      <dgm:spPr/>
    </dgm:pt>
    <dgm:pt modelId="{4AFF89BE-F819-492D-AE1F-1CC55FAABD12}" type="pres">
      <dgm:prSet presAssocID="{F37E401F-BEA7-4C06-9467-D9868D0B8E4B}" presName="node" presStyleLbl="node1" presStyleIdx="2" presStyleCnt="5" custScaleY="206451" custLinFactNeighborX="-25699">
        <dgm:presLayoutVars>
          <dgm:bulletEnabled val="1"/>
        </dgm:presLayoutVars>
      </dgm:prSet>
      <dgm:spPr/>
    </dgm:pt>
    <dgm:pt modelId="{7DD68AA4-FA44-4646-8DBE-2907180FB588}" type="pres">
      <dgm:prSet presAssocID="{CDAA59DF-0140-431C-A4D5-892F1DF98DDF}" presName="sibTrans" presStyleLbl="sibTrans2D1" presStyleIdx="2" presStyleCnt="4"/>
      <dgm:spPr/>
    </dgm:pt>
    <dgm:pt modelId="{D781E17B-C3A9-443B-A518-9944F670F74A}" type="pres">
      <dgm:prSet presAssocID="{CDAA59DF-0140-431C-A4D5-892F1DF98DDF}" presName="connectorText" presStyleLbl="sibTrans2D1" presStyleIdx="2" presStyleCnt="4"/>
      <dgm:spPr/>
    </dgm:pt>
    <dgm:pt modelId="{6B0B18CE-EE15-4CEC-9821-8D51EFB8BACE}" type="pres">
      <dgm:prSet presAssocID="{744E2065-E961-4342-88CB-00798D6FD874}" presName="node" presStyleLbl="node1" presStyleIdx="3" presStyleCnt="5" custScaleY="206451" custLinFactNeighborX="-34946">
        <dgm:presLayoutVars>
          <dgm:bulletEnabled val="1"/>
        </dgm:presLayoutVars>
      </dgm:prSet>
      <dgm:spPr/>
    </dgm:pt>
    <dgm:pt modelId="{206FC09E-B7ED-4A13-B11A-1E2441F8B660}" type="pres">
      <dgm:prSet presAssocID="{B19420DE-C13E-4B8D-9277-83D9BB622C69}" presName="sibTrans" presStyleLbl="sibTrans2D1" presStyleIdx="3" presStyleCnt="4"/>
      <dgm:spPr/>
    </dgm:pt>
    <dgm:pt modelId="{4A608F8B-18FB-49AE-BCAE-17749FCB415D}" type="pres">
      <dgm:prSet presAssocID="{B19420DE-C13E-4B8D-9277-83D9BB622C69}" presName="connectorText" presStyleLbl="sibTrans2D1" presStyleIdx="3" presStyleCnt="4"/>
      <dgm:spPr/>
    </dgm:pt>
    <dgm:pt modelId="{97C32940-0CEA-4559-AA19-FE7276BB8C9F}" type="pres">
      <dgm:prSet presAssocID="{A4377A7B-6ABF-4D12-8BAB-ECDBCAD2F526}" presName="node" presStyleLbl="node1" presStyleIdx="4" presStyleCnt="5" custScaleY="206451" custLinFactNeighborX="-47849">
        <dgm:presLayoutVars>
          <dgm:bulletEnabled val="1"/>
        </dgm:presLayoutVars>
      </dgm:prSet>
      <dgm:spPr/>
    </dgm:pt>
  </dgm:ptLst>
  <dgm:cxnLst>
    <dgm:cxn modelId="{D5A70B02-3F81-4703-BA57-91F2F74DF165}" srcId="{BE3A2615-FAE2-4B6C-8F42-543DEDA09DFB}" destId="{744E2065-E961-4342-88CB-00798D6FD874}" srcOrd="3" destOrd="0" parTransId="{4BA4F612-FB17-4629-A86B-A99532FC44AD}" sibTransId="{B19420DE-C13E-4B8D-9277-83D9BB622C69}"/>
    <dgm:cxn modelId="{8FBFAB05-C4AD-42A8-B1F7-BE89DF5123F6}" type="presOf" srcId="{B19420DE-C13E-4B8D-9277-83D9BB622C69}" destId="{4A608F8B-18FB-49AE-BCAE-17749FCB415D}" srcOrd="1" destOrd="0" presId="urn:microsoft.com/office/officeart/2005/8/layout/process5"/>
    <dgm:cxn modelId="{00B8F433-87F8-451F-904D-DEB86581B89E}" type="presOf" srcId="{C4E717C6-E488-45BD-BD6E-4224FD1B2545}" destId="{E3B3C23D-C761-4994-9F17-4A689D638A47}" srcOrd="0" destOrd="0" presId="urn:microsoft.com/office/officeart/2005/8/layout/process5"/>
    <dgm:cxn modelId="{5D9E6238-F1B9-4041-BD59-F893170DF1F7}" type="presOf" srcId="{819EB952-5A14-428B-A8B3-28B223CD4B51}" destId="{E4069341-B3AF-4AC8-8F47-EB1F9A719FE0}" srcOrd="0" destOrd="0" presId="urn:microsoft.com/office/officeart/2005/8/layout/process5"/>
    <dgm:cxn modelId="{5FBFA95B-B63D-416F-BF21-05DEDD36C28D}" type="presOf" srcId="{874BA8F7-1C5D-4687-B53B-19BD2DE17DD9}" destId="{37231A24-B32F-4130-8E3B-20976477676A}" srcOrd="0" destOrd="0" presId="urn:microsoft.com/office/officeart/2005/8/layout/process5"/>
    <dgm:cxn modelId="{AAA3B461-ECB4-4C72-94CB-356EAC05BC42}" type="presOf" srcId="{819EB952-5A14-428B-A8B3-28B223CD4B51}" destId="{04ED92EF-1B4E-42E5-86EE-D59F8545D3FE}" srcOrd="1" destOrd="0" presId="urn:microsoft.com/office/officeart/2005/8/layout/process5"/>
    <dgm:cxn modelId="{D9FFC968-5A6B-4B80-8443-C11924D4379A}" type="presOf" srcId="{BE3A2615-FAE2-4B6C-8F42-543DEDA09DFB}" destId="{EBB34009-9C61-40A9-9E6B-F96D0236C823}" srcOrd="0" destOrd="0" presId="urn:microsoft.com/office/officeart/2005/8/layout/process5"/>
    <dgm:cxn modelId="{3098A04F-B15C-49C3-BDB8-27A58EDC4587}" srcId="{BE3A2615-FAE2-4B6C-8F42-543DEDA09DFB}" destId="{874BA8F7-1C5D-4687-B53B-19BD2DE17DD9}" srcOrd="1" destOrd="0" parTransId="{EE76E8A4-8DB1-42B5-AC4B-BD7AA17E8A8E}" sibTransId="{5D7F67BC-B64D-4BAE-B5DF-6A6A57FF4703}"/>
    <dgm:cxn modelId="{7CCF9B72-B56B-4A4F-9F56-576CA8CEF7AB}" type="presOf" srcId="{CDAA59DF-0140-431C-A4D5-892F1DF98DDF}" destId="{D781E17B-C3A9-443B-A518-9944F670F74A}" srcOrd="1" destOrd="0" presId="urn:microsoft.com/office/officeart/2005/8/layout/process5"/>
    <dgm:cxn modelId="{D5FE4582-368A-4904-8071-747ECA735623}" type="presOf" srcId="{A4377A7B-6ABF-4D12-8BAB-ECDBCAD2F526}" destId="{97C32940-0CEA-4559-AA19-FE7276BB8C9F}" srcOrd="0" destOrd="0" presId="urn:microsoft.com/office/officeart/2005/8/layout/process5"/>
    <dgm:cxn modelId="{8D37CA97-D0A0-4B43-B9D4-2057223D70BE}" srcId="{BE3A2615-FAE2-4B6C-8F42-543DEDA09DFB}" destId="{F37E401F-BEA7-4C06-9467-D9868D0B8E4B}" srcOrd="2" destOrd="0" parTransId="{753B5655-441F-4C85-9EA5-89D89F2346BB}" sibTransId="{CDAA59DF-0140-431C-A4D5-892F1DF98DDF}"/>
    <dgm:cxn modelId="{73DF6CAA-475F-46AC-AF33-BD9A93FC69FA}" srcId="{BE3A2615-FAE2-4B6C-8F42-543DEDA09DFB}" destId="{A4377A7B-6ABF-4D12-8BAB-ECDBCAD2F526}" srcOrd="4" destOrd="0" parTransId="{2765EBB3-C9BF-48B5-A84E-2A81B69275AF}" sibTransId="{0E3BF46B-EF1B-4D9A-B01A-A0EB49995775}"/>
    <dgm:cxn modelId="{2A4A2FBC-2872-4521-983F-EC4B3B102D62}" type="presOf" srcId="{B19420DE-C13E-4B8D-9277-83D9BB622C69}" destId="{206FC09E-B7ED-4A13-B11A-1E2441F8B660}" srcOrd="0" destOrd="0" presId="urn:microsoft.com/office/officeart/2005/8/layout/process5"/>
    <dgm:cxn modelId="{C7CBA6CE-3685-4ECF-98B3-E6979B3E7105}" type="presOf" srcId="{F37E401F-BEA7-4C06-9467-D9868D0B8E4B}" destId="{4AFF89BE-F819-492D-AE1F-1CC55FAABD12}" srcOrd="0" destOrd="0" presId="urn:microsoft.com/office/officeart/2005/8/layout/process5"/>
    <dgm:cxn modelId="{D97DBBDE-C3C1-499E-8610-427A2D92D192}" type="presOf" srcId="{CDAA59DF-0140-431C-A4D5-892F1DF98DDF}" destId="{7DD68AA4-FA44-4646-8DBE-2907180FB588}" srcOrd="0" destOrd="0" presId="urn:microsoft.com/office/officeart/2005/8/layout/process5"/>
    <dgm:cxn modelId="{C024EBE1-66D6-4A21-B0EA-C03443EFEFE0}" type="presOf" srcId="{5D7F67BC-B64D-4BAE-B5DF-6A6A57FF4703}" destId="{A9DBE390-B54B-4954-A178-E0390F000798}" srcOrd="0" destOrd="0" presId="urn:microsoft.com/office/officeart/2005/8/layout/process5"/>
    <dgm:cxn modelId="{5CBCE7F5-9AC9-4813-A8F6-955646E51335}" srcId="{BE3A2615-FAE2-4B6C-8F42-543DEDA09DFB}" destId="{C4E717C6-E488-45BD-BD6E-4224FD1B2545}" srcOrd="0" destOrd="0" parTransId="{FD3798D3-5588-4BF6-B3FA-17644140F181}" sibTransId="{819EB952-5A14-428B-A8B3-28B223CD4B51}"/>
    <dgm:cxn modelId="{F9C5EDF6-2DCE-4460-B4EC-0037B1F31460}" type="presOf" srcId="{744E2065-E961-4342-88CB-00798D6FD874}" destId="{6B0B18CE-EE15-4CEC-9821-8D51EFB8BACE}" srcOrd="0" destOrd="0" presId="urn:microsoft.com/office/officeart/2005/8/layout/process5"/>
    <dgm:cxn modelId="{0C5202FF-743B-42D6-A5AE-A552EE4EF715}" type="presOf" srcId="{5D7F67BC-B64D-4BAE-B5DF-6A6A57FF4703}" destId="{B54E4DCF-02E1-4B58-A01B-694693830AAD}" srcOrd="1" destOrd="0" presId="urn:microsoft.com/office/officeart/2005/8/layout/process5"/>
    <dgm:cxn modelId="{23A065CE-51B5-4A9B-A224-4E514AE7A699}" type="presParOf" srcId="{EBB34009-9C61-40A9-9E6B-F96D0236C823}" destId="{E3B3C23D-C761-4994-9F17-4A689D638A47}" srcOrd="0" destOrd="0" presId="urn:microsoft.com/office/officeart/2005/8/layout/process5"/>
    <dgm:cxn modelId="{F9D5B54E-7844-4620-BA68-2AA7724691F9}" type="presParOf" srcId="{EBB34009-9C61-40A9-9E6B-F96D0236C823}" destId="{E4069341-B3AF-4AC8-8F47-EB1F9A719FE0}" srcOrd="1" destOrd="0" presId="urn:microsoft.com/office/officeart/2005/8/layout/process5"/>
    <dgm:cxn modelId="{21696E30-AE64-4744-ADD9-DFCC46875CA0}" type="presParOf" srcId="{E4069341-B3AF-4AC8-8F47-EB1F9A719FE0}" destId="{04ED92EF-1B4E-42E5-86EE-D59F8545D3FE}" srcOrd="0" destOrd="0" presId="urn:microsoft.com/office/officeart/2005/8/layout/process5"/>
    <dgm:cxn modelId="{5D478666-7E3F-40D9-86F8-C2C0D6D74BF0}" type="presParOf" srcId="{EBB34009-9C61-40A9-9E6B-F96D0236C823}" destId="{37231A24-B32F-4130-8E3B-20976477676A}" srcOrd="2" destOrd="0" presId="urn:microsoft.com/office/officeart/2005/8/layout/process5"/>
    <dgm:cxn modelId="{675EE14C-D898-46BE-AE3C-96CD5B1DE05C}" type="presParOf" srcId="{EBB34009-9C61-40A9-9E6B-F96D0236C823}" destId="{A9DBE390-B54B-4954-A178-E0390F000798}" srcOrd="3" destOrd="0" presId="urn:microsoft.com/office/officeart/2005/8/layout/process5"/>
    <dgm:cxn modelId="{915177EE-E084-4E21-AB8B-01B706E22A8F}" type="presParOf" srcId="{A9DBE390-B54B-4954-A178-E0390F000798}" destId="{B54E4DCF-02E1-4B58-A01B-694693830AAD}" srcOrd="0" destOrd="0" presId="urn:microsoft.com/office/officeart/2005/8/layout/process5"/>
    <dgm:cxn modelId="{6CCD7AB6-8572-45DC-AFDA-820ED1761078}" type="presParOf" srcId="{EBB34009-9C61-40A9-9E6B-F96D0236C823}" destId="{4AFF89BE-F819-492D-AE1F-1CC55FAABD12}" srcOrd="4" destOrd="0" presId="urn:microsoft.com/office/officeart/2005/8/layout/process5"/>
    <dgm:cxn modelId="{2F0B80AA-7ECD-4D88-AB65-06EA7975E81A}" type="presParOf" srcId="{EBB34009-9C61-40A9-9E6B-F96D0236C823}" destId="{7DD68AA4-FA44-4646-8DBE-2907180FB588}" srcOrd="5" destOrd="0" presId="urn:microsoft.com/office/officeart/2005/8/layout/process5"/>
    <dgm:cxn modelId="{C2DF6D7E-2051-47D3-A91F-D3C9D3EDE17E}" type="presParOf" srcId="{7DD68AA4-FA44-4646-8DBE-2907180FB588}" destId="{D781E17B-C3A9-443B-A518-9944F670F74A}" srcOrd="0" destOrd="0" presId="urn:microsoft.com/office/officeart/2005/8/layout/process5"/>
    <dgm:cxn modelId="{E294ACEC-3F74-4BA2-8C0E-3375967D7EFF}" type="presParOf" srcId="{EBB34009-9C61-40A9-9E6B-F96D0236C823}" destId="{6B0B18CE-EE15-4CEC-9821-8D51EFB8BACE}" srcOrd="6" destOrd="0" presId="urn:microsoft.com/office/officeart/2005/8/layout/process5"/>
    <dgm:cxn modelId="{44A9BE9F-793D-49A3-8CCF-0A69910B4155}" type="presParOf" srcId="{EBB34009-9C61-40A9-9E6B-F96D0236C823}" destId="{206FC09E-B7ED-4A13-B11A-1E2441F8B660}" srcOrd="7" destOrd="0" presId="urn:microsoft.com/office/officeart/2005/8/layout/process5"/>
    <dgm:cxn modelId="{16EB6F9D-4AC0-4022-B104-D27B34D4A345}" type="presParOf" srcId="{206FC09E-B7ED-4A13-B11A-1E2441F8B660}" destId="{4A608F8B-18FB-49AE-BCAE-17749FCB415D}" srcOrd="0" destOrd="0" presId="urn:microsoft.com/office/officeart/2005/8/layout/process5"/>
    <dgm:cxn modelId="{FA18822B-CF54-49FD-B7EF-40F37BF09838}" type="presParOf" srcId="{EBB34009-9C61-40A9-9E6B-F96D0236C823}" destId="{97C32940-0CEA-4559-AA19-FE7276BB8C9F}"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ED691F-22B3-4814-8994-3D347A51D749}"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2EC6B683-966E-423D-AB56-1EA5A2102F27}">
      <dgm:prSet custT="1"/>
      <dgm:spPr/>
      <dgm:t>
        <a:bodyPr/>
        <a:lstStyle/>
        <a:p>
          <a:pPr>
            <a:lnSpc>
              <a:spcPct val="100000"/>
            </a:lnSpc>
          </a:pPr>
          <a:r>
            <a:rPr lang="en-US" sz="2000" dirty="0"/>
            <a:t>Statements will be recorded at public hearing.</a:t>
          </a:r>
        </a:p>
      </dgm:t>
    </dgm:pt>
    <dgm:pt modelId="{86B850FF-28AD-4484-8070-555ECB73F3B6}" type="parTrans" cxnId="{FEDAB8CE-FA6E-46FD-95C6-A301035B9740}">
      <dgm:prSet/>
      <dgm:spPr/>
      <dgm:t>
        <a:bodyPr/>
        <a:lstStyle/>
        <a:p>
          <a:endParaRPr lang="en-US"/>
        </a:p>
      </dgm:t>
    </dgm:pt>
    <dgm:pt modelId="{E81DE732-AC57-474E-B1D4-4BC30E8BB755}" type="sibTrans" cxnId="{FEDAB8CE-FA6E-46FD-95C6-A301035B9740}">
      <dgm:prSet/>
      <dgm:spPr/>
      <dgm:t>
        <a:bodyPr/>
        <a:lstStyle/>
        <a:p>
          <a:pPr>
            <a:lnSpc>
              <a:spcPct val="100000"/>
            </a:lnSpc>
          </a:pPr>
          <a:endParaRPr lang="en-US"/>
        </a:p>
      </dgm:t>
    </dgm:pt>
    <dgm:pt modelId="{A914516F-1CA3-4001-91AD-0CF0F5C0C62D}">
      <dgm:prSet custT="1"/>
      <dgm:spPr/>
      <dgm:t>
        <a:bodyPr/>
        <a:lstStyle/>
        <a:p>
          <a:pPr>
            <a:lnSpc>
              <a:spcPct val="100000"/>
            </a:lnSpc>
            <a:spcAft>
              <a:spcPts val="0"/>
            </a:spcAft>
          </a:pPr>
          <a:r>
            <a:rPr lang="en-US" sz="2000" dirty="0"/>
            <a:t>Written Statements:</a:t>
          </a:r>
        </a:p>
        <a:p>
          <a:pPr>
            <a:lnSpc>
              <a:spcPct val="100000"/>
            </a:lnSpc>
            <a:spcAft>
              <a:spcPts val="0"/>
            </a:spcAft>
          </a:pPr>
          <a:r>
            <a:rPr lang="en-US" sz="2000" b="1" dirty="0"/>
            <a:t>Raquel Walker                      </a:t>
          </a:r>
        </a:p>
        <a:p>
          <a:pPr>
            <a:lnSpc>
              <a:spcPct val="100000"/>
            </a:lnSpc>
            <a:spcAft>
              <a:spcPts val="0"/>
            </a:spcAft>
          </a:pPr>
          <a:r>
            <a:rPr lang="en-US" sz="2000" b="1" dirty="0"/>
            <a:t>Egis</a:t>
          </a:r>
          <a:br>
            <a:rPr lang="en-US" sz="2000" b="1" dirty="0"/>
          </a:br>
          <a:r>
            <a:rPr lang="en-US" sz="2000" b="1" dirty="0"/>
            <a:t>8320 Craig Street</a:t>
          </a:r>
          <a:br>
            <a:rPr lang="en-US" sz="2000" b="1" dirty="0"/>
          </a:br>
          <a:r>
            <a:rPr lang="en-US" sz="2000" b="1" dirty="0"/>
            <a:t>Indianapolis, IN 46250</a:t>
          </a:r>
        </a:p>
      </dgm:t>
    </dgm:pt>
    <dgm:pt modelId="{D78C6879-AC4C-4DB8-A69B-8C6605954C0A}" type="parTrans" cxnId="{D909326E-66EB-4361-87A2-A864C6039F9C}">
      <dgm:prSet/>
      <dgm:spPr/>
      <dgm:t>
        <a:bodyPr/>
        <a:lstStyle/>
        <a:p>
          <a:endParaRPr lang="en-US"/>
        </a:p>
      </dgm:t>
    </dgm:pt>
    <dgm:pt modelId="{CE60F880-6C9A-4226-87E5-8D74586A3031}" type="sibTrans" cxnId="{D909326E-66EB-4361-87A2-A864C6039F9C}">
      <dgm:prSet/>
      <dgm:spPr/>
      <dgm:t>
        <a:bodyPr/>
        <a:lstStyle/>
        <a:p>
          <a:pPr>
            <a:lnSpc>
              <a:spcPct val="100000"/>
            </a:lnSpc>
          </a:pPr>
          <a:endParaRPr lang="en-US"/>
        </a:p>
      </dgm:t>
    </dgm:pt>
    <dgm:pt modelId="{D8FC9FC1-B831-4EE4-95FC-3570155968AF}">
      <dgm:prSet custT="1"/>
      <dgm:spPr/>
      <dgm:t>
        <a:bodyPr anchor="t" anchorCtr="0"/>
        <a:lstStyle/>
        <a:p>
          <a:pPr>
            <a:lnSpc>
              <a:spcPct val="100000"/>
            </a:lnSpc>
            <a:spcAft>
              <a:spcPts val="0"/>
            </a:spcAft>
          </a:pPr>
          <a:r>
            <a:rPr lang="en-US" sz="2000" dirty="0"/>
            <a:t>E-Mail:  </a:t>
          </a:r>
        </a:p>
        <a:p>
          <a:pPr>
            <a:lnSpc>
              <a:spcPct val="100000"/>
            </a:lnSpc>
            <a:spcAft>
              <a:spcPts val="300"/>
            </a:spcAft>
          </a:pPr>
          <a:r>
            <a:rPr lang="en-US" sz="2000" b="1" dirty="0">
              <a:hlinkClick xmlns:r="http://schemas.openxmlformats.org/officeDocument/2006/relationships" r:id="rId1"/>
            </a:rPr>
            <a:t>Raquel.walker@egis-group.com</a:t>
          </a:r>
          <a:endParaRPr lang="en-US" sz="2000" b="1" dirty="0"/>
        </a:p>
        <a:p>
          <a:pPr>
            <a:lnSpc>
              <a:spcPct val="100000"/>
            </a:lnSpc>
            <a:spcAft>
              <a:spcPct val="35000"/>
            </a:spcAft>
          </a:pPr>
          <a:r>
            <a:rPr lang="en-US" sz="2000" b="1" dirty="0">
              <a:hlinkClick xmlns:r="http://schemas.openxmlformats.org/officeDocument/2006/relationships" r:id="rId2"/>
            </a:rPr>
            <a:t>arahmed@indot.in.gov</a:t>
          </a:r>
          <a:endParaRPr lang="en-US" sz="2000" b="1" dirty="0"/>
        </a:p>
        <a:p>
          <a:pPr>
            <a:lnSpc>
              <a:spcPct val="100000"/>
            </a:lnSpc>
            <a:spcAft>
              <a:spcPct val="35000"/>
            </a:spcAft>
          </a:pPr>
          <a:endParaRPr lang="en-US" sz="2000" b="1" dirty="0"/>
        </a:p>
      </dgm:t>
    </dgm:pt>
    <dgm:pt modelId="{37B03785-B53F-422E-BBA9-2DA5941C3E73}" type="parTrans" cxnId="{DCD551D4-ACF7-445C-A39F-145E028F3DEC}">
      <dgm:prSet/>
      <dgm:spPr/>
      <dgm:t>
        <a:bodyPr/>
        <a:lstStyle/>
        <a:p>
          <a:endParaRPr lang="en-US"/>
        </a:p>
      </dgm:t>
    </dgm:pt>
    <dgm:pt modelId="{7A3E0F71-2112-414B-82EE-33AD49E4EEA6}" type="sibTrans" cxnId="{DCD551D4-ACF7-445C-A39F-145E028F3DEC}">
      <dgm:prSet/>
      <dgm:spPr/>
      <dgm:t>
        <a:bodyPr/>
        <a:lstStyle/>
        <a:p>
          <a:pPr>
            <a:lnSpc>
              <a:spcPct val="100000"/>
            </a:lnSpc>
          </a:pPr>
          <a:endParaRPr lang="en-US"/>
        </a:p>
      </dgm:t>
    </dgm:pt>
    <dgm:pt modelId="{9403BC2A-4BF7-4A34-8787-98907200C124}">
      <dgm:prSet custT="1"/>
      <dgm:spPr/>
      <dgm:t>
        <a:bodyPr/>
        <a:lstStyle/>
        <a:p>
          <a:pPr>
            <a:lnSpc>
              <a:spcPct val="100000"/>
            </a:lnSpc>
          </a:pPr>
          <a:r>
            <a:rPr lang="en-US" sz="2000" dirty="0"/>
            <a:t>Respectfully request comments be postmarked by </a:t>
          </a:r>
          <a:r>
            <a:rPr lang="en-US" sz="2000" b="1" dirty="0"/>
            <a:t>March 19, 2024</a:t>
          </a:r>
        </a:p>
      </dgm:t>
    </dgm:pt>
    <dgm:pt modelId="{1B1B8C4F-41C8-4050-9D7A-7512B35429E6}" type="parTrans" cxnId="{E755C1B5-5D2D-4D65-B574-51C628C4252F}">
      <dgm:prSet/>
      <dgm:spPr/>
      <dgm:t>
        <a:bodyPr/>
        <a:lstStyle/>
        <a:p>
          <a:endParaRPr lang="en-US"/>
        </a:p>
      </dgm:t>
    </dgm:pt>
    <dgm:pt modelId="{8FADB37F-E2E9-4C4C-9931-463338380B86}" type="sibTrans" cxnId="{E755C1B5-5D2D-4D65-B574-51C628C4252F}">
      <dgm:prSet/>
      <dgm:spPr/>
      <dgm:t>
        <a:bodyPr/>
        <a:lstStyle/>
        <a:p>
          <a:endParaRPr lang="en-US"/>
        </a:p>
      </dgm:t>
    </dgm:pt>
    <dgm:pt modelId="{C1963DDA-8188-4B8B-B672-827AC1795153}">
      <dgm:prSet custT="1"/>
      <dgm:spPr/>
      <dgm:t>
        <a:bodyPr/>
        <a:lstStyle/>
        <a:p>
          <a:pPr>
            <a:lnSpc>
              <a:spcPct val="100000"/>
            </a:lnSpc>
          </a:pPr>
          <a:r>
            <a:rPr lang="en-US" sz="2000" dirty="0"/>
            <a:t>All comments will be reviewed, evaluated, and given full consideration before final design decisions.</a:t>
          </a:r>
        </a:p>
      </dgm:t>
    </dgm:pt>
    <dgm:pt modelId="{F182C706-5D20-4D67-88F7-E7CD6E8478A2}" type="parTrans" cxnId="{DBD85D2B-A82D-4F0B-8999-F6AC2C36DB6C}">
      <dgm:prSet/>
      <dgm:spPr/>
      <dgm:t>
        <a:bodyPr/>
        <a:lstStyle/>
        <a:p>
          <a:endParaRPr lang="en-US"/>
        </a:p>
      </dgm:t>
    </dgm:pt>
    <dgm:pt modelId="{6E0A94D7-2FC1-4B7F-98DA-4CCC21FA9C95}" type="sibTrans" cxnId="{DBD85D2B-A82D-4F0B-8999-F6AC2C36DB6C}">
      <dgm:prSet/>
      <dgm:spPr/>
      <dgm:t>
        <a:bodyPr/>
        <a:lstStyle/>
        <a:p>
          <a:pPr>
            <a:lnSpc>
              <a:spcPct val="100000"/>
            </a:lnSpc>
          </a:pPr>
          <a:endParaRPr lang="en-US"/>
        </a:p>
      </dgm:t>
    </dgm:pt>
    <dgm:pt modelId="{B557F0EE-8EAC-4C62-B4CD-054D7A976E89}" type="pres">
      <dgm:prSet presAssocID="{40ED691F-22B3-4814-8994-3D347A51D749}" presName="root" presStyleCnt="0">
        <dgm:presLayoutVars>
          <dgm:dir/>
          <dgm:resizeHandles val="exact"/>
        </dgm:presLayoutVars>
      </dgm:prSet>
      <dgm:spPr/>
    </dgm:pt>
    <dgm:pt modelId="{99D60914-ECA9-46BF-B46A-0A9C6A3ECC2B}" type="pres">
      <dgm:prSet presAssocID="{40ED691F-22B3-4814-8994-3D347A51D749}" presName="container" presStyleCnt="0">
        <dgm:presLayoutVars>
          <dgm:dir/>
          <dgm:resizeHandles val="exact"/>
        </dgm:presLayoutVars>
      </dgm:prSet>
      <dgm:spPr/>
    </dgm:pt>
    <dgm:pt modelId="{1A6FA1B1-A7C1-4C12-AB0B-D15AE8D44E19}" type="pres">
      <dgm:prSet presAssocID="{A914516F-1CA3-4001-91AD-0CF0F5C0C62D}" presName="compNode" presStyleCnt="0"/>
      <dgm:spPr/>
    </dgm:pt>
    <dgm:pt modelId="{5250FC37-A493-4EFC-B19D-745D822E3D1F}" type="pres">
      <dgm:prSet presAssocID="{A914516F-1CA3-4001-91AD-0CF0F5C0C62D}" presName="iconBgRect" presStyleLbl="bgShp" presStyleIdx="0" presStyleCnt="5" custLinFactX="-4440" custLinFactNeighborX="-100000" custLinFactNeighborY="5271"/>
      <dgm:spPr/>
    </dgm:pt>
    <dgm:pt modelId="{2C266E9B-BE42-40C6-AADD-ABB9EE770F38}" type="pres">
      <dgm:prSet presAssocID="{A914516F-1CA3-4001-91AD-0CF0F5C0C62D}" presName="iconRect" presStyleLbl="node1" presStyleIdx="0" presStyleCnt="5" custLinFactX="-78683" custLinFactNeighborX="-100000" custLinFactNeighborY="1262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37AF0059-8D66-4CFF-AD8E-8C1A502BA4C2}" type="pres">
      <dgm:prSet presAssocID="{A914516F-1CA3-4001-91AD-0CF0F5C0C62D}" presName="spaceRect" presStyleCnt="0"/>
      <dgm:spPr/>
    </dgm:pt>
    <dgm:pt modelId="{15C356B2-3A54-4FD9-AF53-48F9E6DF9764}" type="pres">
      <dgm:prSet presAssocID="{A914516F-1CA3-4001-91AD-0CF0F5C0C62D}" presName="textRect" presStyleLbl="revTx" presStyleIdx="0" presStyleCnt="5" custScaleX="99838" custScaleY="130797" custLinFactNeighborX="-43549" custLinFactNeighborY="12276">
        <dgm:presLayoutVars>
          <dgm:chMax val="1"/>
          <dgm:chPref val="1"/>
        </dgm:presLayoutVars>
      </dgm:prSet>
      <dgm:spPr/>
    </dgm:pt>
    <dgm:pt modelId="{ADBB97A4-5EF4-4A4F-8E83-C4B982AB53A8}" type="pres">
      <dgm:prSet presAssocID="{CE60F880-6C9A-4226-87E5-8D74586A3031}" presName="sibTrans" presStyleLbl="sibTrans2D1" presStyleIdx="0" presStyleCnt="0"/>
      <dgm:spPr/>
    </dgm:pt>
    <dgm:pt modelId="{23BBFBBC-1A60-4495-A1F9-E462FE88D731}" type="pres">
      <dgm:prSet presAssocID="{2EC6B683-966E-423D-AB56-1EA5A2102F27}" presName="compNode" presStyleCnt="0"/>
      <dgm:spPr/>
    </dgm:pt>
    <dgm:pt modelId="{79286135-52BD-4489-B524-68B65CB87ABB}" type="pres">
      <dgm:prSet presAssocID="{2EC6B683-966E-423D-AB56-1EA5A2102F27}" presName="iconBgRect" presStyleLbl="bgShp" presStyleIdx="1" presStyleCnt="5" custLinFactY="86182" custLinFactNeighborX="60567" custLinFactNeighborY="100000"/>
      <dgm:spPr/>
    </dgm:pt>
    <dgm:pt modelId="{D6B2791A-2789-4755-9107-D1D176E5117E}" type="pres">
      <dgm:prSet presAssocID="{2EC6B683-966E-423D-AB56-1EA5A2102F27}" presName="iconRect" presStyleLbl="node1" presStyleIdx="1" presStyleCnt="5" custLinFactX="7101" custLinFactY="113867" custLinFactNeighborX="100000" custLinFactNeighborY="2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adio microphone with solid fill"/>
        </a:ext>
      </dgm:extLst>
    </dgm:pt>
    <dgm:pt modelId="{908114BE-0AF5-47B9-A76F-19875EAA48FD}" type="pres">
      <dgm:prSet presAssocID="{2EC6B683-966E-423D-AB56-1EA5A2102F27}" presName="spaceRect" presStyleCnt="0"/>
      <dgm:spPr/>
    </dgm:pt>
    <dgm:pt modelId="{4964DEAD-8FB6-4AAB-8A13-60C398971C7A}" type="pres">
      <dgm:prSet presAssocID="{2EC6B683-966E-423D-AB56-1EA5A2102F27}" presName="textRect" presStyleLbl="revTx" presStyleIdx="1" presStyleCnt="5" custScaleX="120253" custScaleY="63947" custLinFactY="85956" custLinFactNeighborX="32142" custLinFactNeighborY="100000">
        <dgm:presLayoutVars>
          <dgm:chMax val="1"/>
          <dgm:chPref val="1"/>
        </dgm:presLayoutVars>
      </dgm:prSet>
      <dgm:spPr/>
    </dgm:pt>
    <dgm:pt modelId="{2D2B0B10-B1A1-48AC-B0C1-47657A6BB822}" type="pres">
      <dgm:prSet presAssocID="{E81DE732-AC57-474E-B1D4-4BC30E8BB755}" presName="sibTrans" presStyleLbl="sibTrans2D1" presStyleIdx="0" presStyleCnt="0"/>
      <dgm:spPr/>
    </dgm:pt>
    <dgm:pt modelId="{4DE1B87E-B3AD-4035-970A-F30D613D0F42}" type="pres">
      <dgm:prSet presAssocID="{D8FC9FC1-B831-4EE4-95FC-3570155968AF}" presName="compNode" presStyleCnt="0"/>
      <dgm:spPr/>
    </dgm:pt>
    <dgm:pt modelId="{010BBC08-DD90-4D83-8D7B-EBABEF5C82F0}" type="pres">
      <dgm:prSet presAssocID="{D8FC9FC1-B831-4EE4-95FC-3570155968AF}" presName="iconBgRect" presStyleLbl="bgShp" presStyleIdx="2" presStyleCnt="5" custLinFactX="-4440" custLinFactNeighborX="-100000" custLinFactNeighborY="-10911"/>
      <dgm:spPr/>
    </dgm:pt>
    <dgm:pt modelId="{B46BC497-2A3E-4B14-B19A-E343141F355F}" type="pres">
      <dgm:prSet presAssocID="{D8FC9FC1-B831-4EE4-95FC-3570155968AF}" presName="iconRect" presStyleLbl="node1" presStyleIdx="2" presStyleCnt="5" custLinFactX="-78684" custLinFactNeighborX="-100000" custLinFactNeighborY="-2253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Email with solid fill"/>
        </a:ext>
      </dgm:extLst>
    </dgm:pt>
    <dgm:pt modelId="{42DB0759-C59E-4AE9-8DB4-25B9EDC0F456}" type="pres">
      <dgm:prSet presAssocID="{D8FC9FC1-B831-4EE4-95FC-3570155968AF}" presName="spaceRect" presStyleCnt="0"/>
      <dgm:spPr/>
    </dgm:pt>
    <dgm:pt modelId="{48CCD05B-19B6-4BC2-8EE9-E9BD17734739}" type="pres">
      <dgm:prSet presAssocID="{D8FC9FC1-B831-4EE4-95FC-3570155968AF}" presName="textRect" presStyleLbl="revTx" presStyleIdx="2" presStyleCnt="5" custScaleX="146062" custScaleY="72675" custLinFactNeighborX="-20437" custLinFactNeighborY="-20246">
        <dgm:presLayoutVars>
          <dgm:chMax val="1"/>
          <dgm:chPref val="1"/>
        </dgm:presLayoutVars>
      </dgm:prSet>
      <dgm:spPr/>
    </dgm:pt>
    <dgm:pt modelId="{D27F21B8-C4CD-4846-9726-21581681558E}" type="pres">
      <dgm:prSet presAssocID="{7A3E0F71-2112-414B-82EE-33AD49E4EEA6}" presName="sibTrans" presStyleLbl="sibTrans2D1" presStyleIdx="0" presStyleCnt="0"/>
      <dgm:spPr/>
    </dgm:pt>
    <dgm:pt modelId="{8921CD88-0610-4854-B04C-B3D4822B21D4}" type="pres">
      <dgm:prSet presAssocID="{C1963DDA-8188-4B8B-B672-827AC1795153}" presName="compNode" presStyleCnt="0"/>
      <dgm:spPr/>
    </dgm:pt>
    <dgm:pt modelId="{BFFF1906-84BE-4D0A-9B60-049766BBDB12}" type="pres">
      <dgm:prSet presAssocID="{C1963DDA-8188-4B8B-B672-827AC1795153}" presName="iconBgRect" presStyleLbl="bgShp" presStyleIdx="3" presStyleCnt="5" custLinFactY="50603" custLinFactNeighborX="6089" custLinFactNeighborY="100000"/>
      <dgm:spPr/>
    </dgm:pt>
    <dgm:pt modelId="{E36DB653-3293-4A03-8143-289A00D1EDD8}" type="pres">
      <dgm:prSet presAssocID="{C1963DDA-8188-4B8B-B672-827AC1795153}" presName="iconRect" presStyleLbl="node1" presStyleIdx="3" presStyleCnt="5" custLinFactY="100000" custLinFactNeighborX="13173" custLinFactNeighborY="15966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Open envelope with solid fill"/>
        </a:ext>
      </dgm:extLst>
    </dgm:pt>
    <dgm:pt modelId="{667B66F0-8006-45AA-AB54-D95A7FBA544D}" type="pres">
      <dgm:prSet presAssocID="{C1963DDA-8188-4B8B-B672-827AC1795153}" presName="spaceRect" presStyleCnt="0"/>
      <dgm:spPr/>
    </dgm:pt>
    <dgm:pt modelId="{E12DEE81-C5A0-4053-8A45-051E9CAB2BF3}" type="pres">
      <dgm:prSet presAssocID="{C1963DDA-8188-4B8B-B672-827AC1795153}" presName="textRect" presStyleLbl="revTx" presStyleIdx="3" presStyleCnt="5" custScaleX="159353" custLinFactY="53609" custLinFactNeighborX="27365" custLinFactNeighborY="100000">
        <dgm:presLayoutVars>
          <dgm:chMax val="1"/>
          <dgm:chPref val="1"/>
        </dgm:presLayoutVars>
      </dgm:prSet>
      <dgm:spPr/>
    </dgm:pt>
    <dgm:pt modelId="{2041EAAD-6FE1-4676-A966-81447C6867E6}" type="pres">
      <dgm:prSet presAssocID="{6E0A94D7-2FC1-4B7F-98DA-4CCC21FA9C95}" presName="sibTrans" presStyleLbl="sibTrans2D1" presStyleIdx="0" presStyleCnt="0"/>
      <dgm:spPr/>
    </dgm:pt>
    <dgm:pt modelId="{C348B239-E69C-4F2A-A649-4FD1189CD929}" type="pres">
      <dgm:prSet presAssocID="{9403BC2A-4BF7-4A34-8787-98907200C124}" presName="compNode" presStyleCnt="0"/>
      <dgm:spPr/>
    </dgm:pt>
    <dgm:pt modelId="{D3BA5E7F-EA7D-4BD2-ABF5-3CFA16D10226}" type="pres">
      <dgm:prSet presAssocID="{9403BC2A-4BF7-4A34-8787-98907200C124}" presName="iconBgRect" presStyleLbl="bgShp" presStyleIdx="4" presStyleCnt="5" custLinFactX="-4440" custLinFactNeighborX="-100000" custLinFactNeighborY="-33924"/>
      <dgm:spPr/>
    </dgm:pt>
    <dgm:pt modelId="{B4ECFFF6-FB5C-4726-A6C2-4303E212E1EE}" type="pres">
      <dgm:prSet presAssocID="{9403BC2A-4BF7-4A34-8787-98907200C124}" presName="iconRect" presStyleLbl="node1" presStyleIdx="4" presStyleCnt="5" custScaleX="115873" custLinFactX="-83707" custLinFactNeighborX="-100000" custLinFactNeighborY="-6477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AF0F6831-1745-4232-B25B-87BC8CA2B06D}" type="pres">
      <dgm:prSet presAssocID="{9403BC2A-4BF7-4A34-8787-98907200C124}" presName="spaceRect" presStyleCnt="0"/>
      <dgm:spPr/>
    </dgm:pt>
    <dgm:pt modelId="{19805A97-4288-47C9-B341-02A610828589}" type="pres">
      <dgm:prSet presAssocID="{9403BC2A-4BF7-4A34-8787-98907200C124}" presName="textRect" presStyleLbl="revTx" presStyleIdx="4" presStyleCnt="5" custScaleX="126605" custLinFactNeighborX="-30166" custLinFactNeighborY="-27983">
        <dgm:presLayoutVars>
          <dgm:chMax val="1"/>
          <dgm:chPref val="1"/>
        </dgm:presLayoutVars>
      </dgm:prSet>
      <dgm:spPr/>
    </dgm:pt>
  </dgm:ptLst>
  <dgm:cxnLst>
    <dgm:cxn modelId="{B05AAD14-B682-4F2D-9020-91E9E0A5A566}" type="presOf" srcId="{A914516F-1CA3-4001-91AD-0CF0F5C0C62D}" destId="{15C356B2-3A54-4FD9-AF53-48F9E6DF9764}" srcOrd="0" destOrd="0" presId="urn:microsoft.com/office/officeart/2018/2/layout/IconCircleList"/>
    <dgm:cxn modelId="{DBD85D2B-A82D-4F0B-8999-F6AC2C36DB6C}" srcId="{40ED691F-22B3-4814-8994-3D347A51D749}" destId="{C1963DDA-8188-4B8B-B672-827AC1795153}" srcOrd="3" destOrd="0" parTransId="{F182C706-5D20-4D67-88F7-E7CD6E8478A2}" sibTransId="{6E0A94D7-2FC1-4B7F-98DA-4CCC21FA9C95}"/>
    <dgm:cxn modelId="{349E5E41-798F-4134-902F-1F6C0CCB6116}" type="presOf" srcId="{9403BC2A-4BF7-4A34-8787-98907200C124}" destId="{19805A97-4288-47C9-B341-02A610828589}" srcOrd="0" destOrd="0" presId="urn:microsoft.com/office/officeart/2018/2/layout/IconCircleList"/>
    <dgm:cxn modelId="{BED99743-9828-4264-B21C-2107185870DA}" type="presOf" srcId="{E81DE732-AC57-474E-B1D4-4BC30E8BB755}" destId="{2D2B0B10-B1A1-48AC-B0C1-47657A6BB822}" srcOrd="0" destOrd="0" presId="urn:microsoft.com/office/officeart/2018/2/layout/IconCircleList"/>
    <dgm:cxn modelId="{D909326E-66EB-4361-87A2-A864C6039F9C}" srcId="{40ED691F-22B3-4814-8994-3D347A51D749}" destId="{A914516F-1CA3-4001-91AD-0CF0F5C0C62D}" srcOrd="0" destOrd="0" parTransId="{D78C6879-AC4C-4DB8-A69B-8C6605954C0A}" sibTransId="{CE60F880-6C9A-4226-87E5-8D74586A3031}"/>
    <dgm:cxn modelId="{6971446E-1DD6-4B70-A3FE-C6A0F9E7C22B}" type="presOf" srcId="{2EC6B683-966E-423D-AB56-1EA5A2102F27}" destId="{4964DEAD-8FB6-4AAB-8A13-60C398971C7A}" srcOrd="0" destOrd="0" presId="urn:microsoft.com/office/officeart/2018/2/layout/IconCircleList"/>
    <dgm:cxn modelId="{D7B31C73-87EA-496F-A88E-8F53917505B8}" type="presOf" srcId="{6E0A94D7-2FC1-4B7F-98DA-4CCC21FA9C95}" destId="{2041EAAD-6FE1-4676-A966-81447C6867E6}" srcOrd="0" destOrd="0" presId="urn:microsoft.com/office/officeart/2018/2/layout/IconCircleList"/>
    <dgm:cxn modelId="{B219307C-36DA-4713-BCE1-FB04BAB449EA}" type="presOf" srcId="{D8FC9FC1-B831-4EE4-95FC-3570155968AF}" destId="{48CCD05B-19B6-4BC2-8EE9-E9BD17734739}" srcOrd="0" destOrd="0" presId="urn:microsoft.com/office/officeart/2018/2/layout/IconCircleList"/>
    <dgm:cxn modelId="{24877087-8FA0-44A3-BCD1-E4E5B9EAA823}" type="presOf" srcId="{7A3E0F71-2112-414B-82EE-33AD49E4EEA6}" destId="{D27F21B8-C4CD-4846-9726-21581681558E}" srcOrd="0" destOrd="0" presId="urn:microsoft.com/office/officeart/2018/2/layout/IconCircleList"/>
    <dgm:cxn modelId="{E755C1B5-5D2D-4D65-B574-51C628C4252F}" srcId="{40ED691F-22B3-4814-8994-3D347A51D749}" destId="{9403BC2A-4BF7-4A34-8787-98907200C124}" srcOrd="4" destOrd="0" parTransId="{1B1B8C4F-41C8-4050-9D7A-7512B35429E6}" sibTransId="{8FADB37F-E2E9-4C4C-9931-463338380B86}"/>
    <dgm:cxn modelId="{FEDAB8CE-FA6E-46FD-95C6-A301035B9740}" srcId="{40ED691F-22B3-4814-8994-3D347A51D749}" destId="{2EC6B683-966E-423D-AB56-1EA5A2102F27}" srcOrd="1" destOrd="0" parTransId="{86B850FF-28AD-4484-8070-555ECB73F3B6}" sibTransId="{E81DE732-AC57-474E-B1D4-4BC30E8BB755}"/>
    <dgm:cxn modelId="{E7B320D2-EB79-4982-B001-C84A37E0FC4E}" type="presOf" srcId="{CE60F880-6C9A-4226-87E5-8D74586A3031}" destId="{ADBB97A4-5EF4-4A4F-8E83-C4B982AB53A8}" srcOrd="0" destOrd="0" presId="urn:microsoft.com/office/officeart/2018/2/layout/IconCircleList"/>
    <dgm:cxn modelId="{DCD551D4-ACF7-445C-A39F-145E028F3DEC}" srcId="{40ED691F-22B3-4814-8994-3D347A51D749}" destId="{D8FC9FC1-B831-4EE4-95FC-3570155968AF}" srcOrd="2" destOrd="0" parTransId="{37B03785-B53F-422E-BBA9-2DA5941C3E73}" sibTransId="{7A3E0F71-2112-414B-82EE-33AD49E4EEA6}"/>
    <dgm:cxn modelId="{47DFC3EA-E350-42DF-80FA-96ED890082CB}" type="presOf" srcId="{C1963DDA-8188-4B8B-B672-827AC1795153}" destId="{E12DEE81-C5A0-4053-8A45-051E9CAB2BF3}" srcOrd="0" destOrd="0" presId="urn:microsoft.com/office/officeart/2018/2/layout/IconCircleList"/>
    <dgm:cxn modelId="{FCA9E0F4-1B18-4A9F-A961-0B491303CC5C}" type="presOf" srcId="{40ED691F-22B3-4814-8994-3D347A51D749}" destId="{B557F0EE-8EAC-4C62-B4CD-054D7A976E89}" srcOrd="0" destOrd="0" presId="urn:microsoft.com/office/officeart/2018/2/layout/IconCircleList"/>
    <dgm:cxn modelId="{5E78A669-4748-49FA-B5D3-FF37B4D3EB54}" type="presParOf" srcId="{B557F0EE-8EAC-4C62-B4CD-054D7A976E89}" destId="{99D60914-ECA9-46BF-B46A-0A9C6A3ECC2B}" srcOrd="0" destOrd="0" presId="urn:microsoft.com/office/officeart/2018/2/layout/IconCircleList"/>
    <dgm:cxn modelId="{ABDD0133-3E44-434E-9A55-3FF99A4E7E97}" type="presParOf" srcId="{99D60914-ECA9-46BF-B46A-0A9C6A3ECC2B}" destId="{1A6FA1B1-A7C1-4C12-AB0B-D15AE8D44E19}" srcOrd="0" destOrd="0" presId="urn:microsoft.com/office/officeart/2018/2/layout/IconCircleList"/>
    <dgm:cxn modelId="{87362FF3-F933-430F-B8BC-A47D2B086226}" type="presParOf" srcId="{1A6FA1B1-A7C1-4C12-AB0B-D15AE8D44E19}" destId="{5250FC37-A493-4EFC-B19D-745D822E3D1F}" srcOrd="0" destOrd="0" presId="urn:microsoft.com/office/officeart/2018/2/layout/IconCircleList"/>
    <dgm:cxn modelId="{0DDFAEE3-D6C3-4F47-89FB-64A5746B2291}" type="presParOf" srcId="{1A6FA1B1-A7C1-4C12-AB0B-D15AE8D44E19}" destId="{2C266E9B-BE42-40C6-AADD-ABB9EE770F38}" srcOrd="1" destOrd="0" presId="urn:microsoft.com/office/officeart/2018/2/layout/IconCircleList"/>
    <dgm:cxn modelId="{1582C6F1-03C7-4605-A8FB-D33DFB0C6A29}" type="presParOf" srcId="{1A6FA1B1-A7C1-4C12-AB0B-D15AE8D44E19}" destId="{37AF0059-8D66-4CFF-AD8E-8C1A502BA4C2}" srcOrd="2" destOrd="0" presId="urn:microsoft.com/office/officeart/2018/2/layout/IconCircleList"/>
    <dgm:cxn modelId="{5D6A6FD1-6C2D-4884-AA2D-2132AD4B4678}" type="presParOf" srcId="{1A6FA1B1-A7C1-4C12-AB0B-D15AE8D44E19}" destId="{15C356B2-3A54-4FD9-AF53-48F9E6DF9764}" srcOrd="3" destOrd="0" presId="urn:microsoft.com/office/officeart/2018/2/layout/IconCircleList"/>
    <dgm:cxn modelId="{7B60DCA1-E8D0-4972-B59A-79818B426466}" type="presParOf" srcId="{99D60914-ECA9-46BF-B46A-0A9C6A3ECC2B}" destId="{ADBB97A4-5EF4-4A4F-8E83-C4B982AB53A8}" srcOrd="1" destOrd="0" presId="urn:microsoft.com/office/officeart/2018/2/layout/IconCircleList"/>
    <dgm:cxn modelId="{DD34FD9E-B69C-4E82-8487-807DA4E99A65}" type="presParOf" srcId="{99D60914-ECA9-46BF-B46A-0A9C6A3ECC2B}" destId="{23BBFBBC-1A60-4495-A1F9-E462FE88D731}" srcOrd="2" destOrd="0" presId="urn:microsoft.com/office/officeart/2018/2/layout/IconCircleList"/>
    <dgm:cxn modelId="{6D8BA45A-9B80-478E-AA2F-F90FBC9F236C}" type="presParOf" srcId="{23BBFBBC-1A60-4495-A1F9-E462FE88D731}" destId="{79286135-52BD-4489-B524-68B65CB87ABB}" srcOrd="0" destOrd="0" presId="urn:microsoft.com/office/officeart/2018/2/layout/IconCircleList"/>
    <dgm:cxn modelId="{73A104CF-3051-498D-8825-A3A5BA1C62E2}" type="presParOf" srcId="{23BBFBBC-1A60-4495-A1F9-E462FE88D731}" destId="{D6B2791A-2789-4755-9107-D1D176E5117E}" srcOrd="1" destOrd="0" presId="urn:microsoft.com/office/officeart/2018/2/layout/IconCircleList"/>
    <dgm:cxn modelId="{1241F2C5-E58C-47F4-8C51-5017BA17548A}" type="presParOf" srcId="{23BBFBBC-1A60-4495-A1F9-E462FE88D731}" destId="{908114BE-0AF5-47B9-A76F-19875EAA48FD}" srcOrd="2" destOrd="0" presId="urn:microsoft.com/office/officeart/2018/2/layout/IconCircleList"/>
    <dgm:cxn modelId="{E3540903-13C2-4B1B-A508-18EE1218E365}" type="presParOf" srcId="{23BBFBBC-1A60-4495-A1F9-E462FE88D731}" destId="{4964DEAD-8FB6-4AAB-8A13-60C398971C7A}" srcOrd="3" destOrd="0" presId="urn:microsoft.com/office/officeart/2018/2/layout/IconCircleList"/>
    <dgm:cxn modelId="{D806BA83-22F1-4DB2-866C-6DAE85CE0FF9}" type="presParOf" srcId="{99D60914-ECA9-46BF-B46A-0A9C6A3ECC2B}" destId="{2D2B0B10-B1A1-48AC-B0C1-47657A6BB822}" srcOrd="3" destOrd="0" presId="urn:microsoft.com/office/officeart/2018/2/layout/IconCircleList"/>
    <dgm:cxn modelId="{31EE453D-2F11-4500-A787-DF9F32CC6A90}" type="presParOf" srcId="{99D60914-ECA9-46BF-B46A-0A9C6A3ECC2B}" destId="{4DE1B87E-B3AD-4035-970A-F30D613D0F42}" srcOrd="4" destOrd="0" presId="urn:microsoft.com/office/officeart/2018/2/layout/IconCircleList"/>
    <dgm:cxn modelId="{01F15FC8-C7A2-4F0E-B573-13063A0B61A9}" type="presParOf" srcId="{4DE1B87E-B3AD-4035-970A-F30D613D0F42}" destId="{010BBC08-DD90-4D83-8D7B-EBABEF5C82F0}" srcOrd="0" destOrd="0" presId="urn:microsoft.com/office/officeart/2018/2/layout/IconCircleList"/>
    <dgm:cxn modelId="{BDEFE0E4-1784-452C-8C32-B4ECBBE8B28E}" type="presParOf" srcId="{4DE1B87E-B3AD-4035-970A-F30D613D0F42}" destId="{B46BC497-2A3E-4B14-B19A-E343141F355F}" srcOrd="1" destOrd="0" presId="urn:microsoft.com/office/officeart/2018/2/layout/IconCircleList"/>
    <dgm:cxn modelId="{EAAB9087-2513-4BE5-9A72-977FC538FFEE}" type="presParOf" srcId="{4DE1B87E-B3AD-4035-970A-F30D613D0F42}" destId="{42DB0759-C59E-4AE9-8DB4-25B9EDC0F456}" srcOrd="2" destOrd="0" presId="urn:microsoft.com/office/officeart/2018/2/layout/IconCircleList"/>
    <dgm:cxn modelId="{5EA6FB61-D255-4D46-925F-0D69A1C886F9}" type="presParOf" srcId="{4DE1B87E-B3AD-4035-970A-F30D613D0F42}" destId="{48CCD05B-19B6-4BC2-8EE9-E9BD17734739}" srcOrd="3" destOrd="0" presId="urn:microsoft.com/office/officeart/2018/2/layout/IconCircleList"/>
    <dgm:cxn modelId="{1E712B08-89C2-4BF2-920D-F9E50070F526}" type="presParOf" srcId="{99D60914-ECA9-46BF-B46A-0A9C6A3ECC2B}" destId="{D27F21B8-C4CD-4846-9726-21581681558E}" srcOrd="5" destOrd="0" presId="urn:microsoft.com/office/officeart/2018/2/layout/IconCircleList"/>
    <dgm:cxn modelId="{94877CDF-8D9E-47FF-A8DD-EED754431A77}" type="presParOf" srcId="{99D60914-ECA9-46BF-B46A-0A9C6A3ECC2B}" destId="{8921CD88-0610-4854-B04C-B3D4822B21D4}" srcOrd="6" destOrd="0" presId="urn:microsoft.com/office/officeart/2018/2/layout/IconCircleList"/>
    <dgm:cxn modelId="{29659E93-359A-4F52-B0F1-D6720CD16838}" type="presParOf" srcId="{8921CD88-0610-4854-B04C-B3D4822B21D4}" destId="{BFFF1906-84BE-4D0A-9B60-049766BBDB12}" srcOrd="0" destOrd="0" presId="urn:microsoft.com/office/officeart/2018/2/layout/IconCircleList"/>
    <dgm:cxn modelId="{A01ECC39-4B0A-4141-8228-A968804847F7}" type="presParOf" srcId="{8921CD88-0610-4854-B04C-B3D4822B21D4}" destId="{E36DB653-3293-4A03-8143-289A00D1EDD8}" srcOrd="1" destOrd="0" presId="urn:microsoft.com/office/officeart/2018/2/layout/IconCircleList"/>
    <dgm:cxn modelId="{32985092-36CF-4037-A1FB-AC7111B96E94}" type="presParOf" srcId="{8921CD88-0610-4854-B04C-B3D4822B21D4}" destId="{667B66F0-8006-45AA-AB54-D95A7FBA544D}" srcOrd="2" destOrd="0" presId="urn:microsoft.com/office/officeart/2018/2/layout/IconCircleList"/>
    <dgm:cxn modelId="{949284EB-E747-4127-9CDA-0D333C0CB9B8}" type="presParOf" srcId="{8921CD88-0610-4854-B04C-B3D4822B21D4}" destId="{E12DEE81-C5A0-4053-8A45-051E9CAB2BF3}" srcOrd="3" destOrd="0" presId="urn:microsoft.com/office/officeart/2018/2/layout/IconCircleList"/>
    <dgm:cxn modelId="{081B3513-F6AD-4ABF-8D6E-0FD044026CF9}" type="presParOf" srcId="{99D60914-ECA9-46BF-B46A-0A9C6A3ECC2B}" destId="{2041EAAD-6FE1-4676-A966-81447C6867E6}" srcOrd="7" destOrd="0" presId="urn:microsoft.com/office/officeart/2018/2/layout/IconCircleList"/>
    <dgm:cxn modelId="{F2CE0693-7241-4CFB-802A-5DD1D433E840}" type="presParOf" srcId="{99D60914-ECA9-46BF-B46A-0A9C6A3ECC2B}" destId="{C348B239-E69C-4F2A-A649-4FD1189CD929}" srcOrd="8" destOrd="0" presId="urn:microsoft.com/office/officeart/2018/2/layout/IconCircleList"/>
    <dgm:cxn modelId="{6D5AF3F6-8FAB-4E27-BE2C-56087C881510}" type="presParOf" srcId="{C348B239-E69C-4F2A-A649-4FD1189CD929}" destId="{D3BA5E7F-EA7D-4BD2-ABF5-3CFA16D10226}" srcOrd="0" destOrd="0" presId="urn:microsoft.com/office/officeart/2018/2/layout/IconCircleList"/>
    <dgm:cxn modelId="{EE062275-F024-44A0-841E-6395ECBACDA8}" type="presParOf" srcId="{C348B239-E69C-4F2A-A649-4FD1189CD929}" destId="{B4ECFFF6-FB5C-4726-A6C2-4303E212E1EE}" srcOrd="1" destOrd="0" presId="urn:microsoft.com/office/officeart/2018/2/layout/IconCircleList"/>
    <dgm:cxn modelId="{F41F5DFF-D91E-469A-B700-ABFC5FC0EE46}" type="presParOf" srcId="{C348B239-E69C-4F2A-A649-4FD1189CD929}" destId="{AF0F6831-1745-4232-B25B-87BC8CA2B06D}" srcOrd="2" destOrd="0" presId="urn:microsoft.com/office/officeart/2018/2/layout/IconCircleList"/>
    <dgm:cxn modelId="{A42CA339-1AB6-44AC-BB3F-59A38AE26F1A}" type="presParOf" srcId="{C348B239-E69C-4F2A-A649-4FD1189CD929}" destId="{19805A97-4288-47C9-B341-02A61082858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3C23D-C761-4994-9F17-4A689D638A47}">
      <dsp:nvSpPr>
        <dsp:cNvPr id="0" name=""/>
        <dsp:cNvSpPr/>
      </dsp:nvSpPr>
      <dsp:spPr>
        <a:xfrm>
          <a:off x="5208" y="482602"/>
          <a:ext cx="1614785" cy="177799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Project selection</a:t>
          </a:r>
        </a:p>
        <a:p>
          <a:pPr marL="0" lvl="0" indent="0" algn="ctr" defTabSz="533400">
            <a:lnSpc>
              <a:spcPct val="90000"/>
            </a:lnSpc>
            <a:spcBef>
              <a:spcPct val="0"/>
            </a:spcBef>
            <a:spcAft>
              <a:spcPct val="35000"/>
            </a:spcAft>
            <a:buNone/>
          </a:pPr>
          <a:r>
            <a:rPr lang="en-US" sz="1200" kern="1200" dirty="0"/>
            <a:t>Early coordination</a:t>
          </a:r>
        </a:p>
      </dsp:txBody>
      <dsp:txXfrm>
        <a:off x="52503" y="529897"/>
        <a:ext cx="1520195" cy="1683404"/>
      </dsp:txXfrm>
    </dsp:sp>
    <dsp:sp modelId="{E4069341-B3AF-4AC8-8F47-EB1F9A719FE0}">
      <dsp:nvSpPr>
        <dsp:cNvPr id="0" name=""/>
        <dsp:cNvSpPr/>
      </dsp:nvSpPr>
      <dsp:spPr>
        <a:xfrm>
          <a:off x="1715109" y="1171366"/>
          <a:ext cx="229141" cy="400466"/>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1715109" y="1251459"/>
        <a:ext cx="160399" cy="240280"/>
      </dsp:txXfrm>
    </dsp:sp>
    <dsp:sp modelId="{37231A24-B32F-4130-8E3B-20976477676A}">
      <dsp:nvSpPr>
        <dsp:cNvPr id="0" name=""/>
        <dsp:cNvSpPr/>
      </dsp:nvSpPr>
      <dsp:spPr>
        <a:xfrm>
          <a:off x="2052336" y="482602"/>
          <a:ext cx="1614785" cy="177799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Environmental phase begins</a:t>
          </a:r>
        </a:p>
        <a:p>
          <a:pPr marL="0" lvl="0" indent="0" algn="ctr" defTabSz="533400">
            <a:lnSpc>
              <a:spcPct val="90000"/>
            </a:lnSpc>
            <a:spcBef>
              <a:spcPct val="0"/>
            </a:spcBef>
            <a:spcAft>
              <a:spcPct val="35000"/>
            </a:spcAft>
            <a:buNone/>
          </a:pPr>
          <a:r>
            <a:rPr lang="en-US" sz="1200" kern="1200" dirty="0"/>
            <a:t> Purpose &amp; Need </a:t>
          </a:r>
        </a:p>
        <a:p>
          <a:pPr marL="0" lvl="0" indent="0" algn="ctr" defTabSz="533400">
            <a:lnSpc>
              <a:spcPct val="90000"/>
            </a:lnSpc>
            <a:spcBef>
              <a:spcPct val="0"/>
            </a:spcBef>
            <a:spcAft>
              <a:spcPct val="35000"/>
            </a:spcAft>
            <a:buNone/>
          </a:pPr>
          <a:r>
            <a:rPr lang="en-US" sz="1200" kern="1200" dirty="0"/>
            <a:t>Develop alternatives</a:t>
          </a:r>
        </a:p>
      </dsp:txBody>
      <dsp:txXfrm>
        <a:off x="2099631" y="529897"/>
        <a:ext cx="1520195" cy="1683404"/>
      </dsp:txXfrm>
    </dsp:sp>
    <dsp:sp modelId="{A9DBE390-B54B-4954-A178-E0390F000798}">
      <dsp:nvSpPr>
        <dsp:cNvPr id="0" name=""/>
        <dsp:cNvSpPr/>
      </dsp:nvSpPr>
      <dsp:spPr>
        <a:xfrm>
          <a:off x="3764912" y="1171366"/>
          <a:ext cx="235586" cy="400466"/>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3764912" y="1251459"/>
        <a:ext cx="164910" cy="240280"/>
      </dsp:txXfrm>
    </dsp:sp>
    <dsp:sp modelId="{4AFF89BE-F819-492D-AE1F-1CC55FAABD12}">
      <dsp:nvSpPr>
        <dsp:cNvPr id="0" name=""/>
        <dsp:cNvSpPr/>
      </dsp:nvSpPr>
      <dsp:spPr>
        <a:xfrm>
          <a:off x="4111623" y="371477"/>
          <a:ext cx="1614785" cy="20002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spc="-20" baseline="0" dirty="0"/>
            <a:t>Preliminary design phase </a:t>
          </a:r>
        </a:p>
        <a:p>
          <a:pPr marL="0" lvl="0" indent="0" algn="ctr" defTabSz="533400">
            <a:lnSpc>
              <a:spcPct val="90000"/>
            </a:lnSpc>
            <a:spcBef>
              <a:spcPct val="0"/>
            </a:spcBef>
            <a:spcAft>
              <a:spcPct val="35000"/>
            </a:spcAft>
            <a:buNone/>
          </a:pPr>
          <a:r>
            <a:rPr lang="en-US" sz="1200" kern="1200" spc="-20" baseline="0" dirty="0"/>
            <a:t>Release environmental document for public review and comment </a:t>
          </a:r>
        </a:p>
      </dsp:txBody>
      <dsp:txXfrm>
        <a:off x="4158918" y="418772"/>
        <a:ext cx="1520195" cy="1905654"/>
      </dsp:txXfrm>
    </dsp:sp>
    <dsp:sp modelId="{7DD68AA4-FA44-4646-8DBE-2907180FB588}">
      <dsp:nvSpPr>
        <dsp:cNvPr id="0" name=""/>
        <dsp:cNvSpPr/>
      </dsp:nvSpPr>
      <dsp:spPr>
        <a:xfrm>
          <a:off x="5835659" y="1171366"/>
          <a:ext cx="263195" cy="400466"/>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5835659" y="1251459"/>
        <a:ext cx="184237" cy="240280"/>
      </dsp:txXfrm>
    </dsp:sp>
    <dsp:sp modelId="{6B0B18CE-EE15-4CEC-9821-8D51EFB8BACE}">
      <dsp:nvSpPr>
        <dsp:cNvPr id="0" name=""/>
        <dsp:cNvSpPr/>
      </dsp:nvSpPr>
      <dsp:spPr>
        <a:xfrm>
          <a:off x="6223003" y="371477"/>
          <a:ext cx="1614785" cy="20002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Additional work to finalize environmental document and project design </a:t>
          </a:r>
        </a:p>
      </dsp:txBody>
      <dsp:txXfrm>
        <a:off x="6270298" y="418772"/>
        <a:ext cx="1520195" cy="1905654"/>
      </dsp:txXfrm>
    </dsp:sp>
    <dsp:sp modelId="{206FC09E-B7ED-4A13-B11A-1E2441F8B660}">
      <dsp:nvSpPr>
        <dsp:cNvPr id="0" name=""/>
        <dsp:cNvSpPr/>
      </dsp:nvSpPr>
      <dsp:spPr>
        <a:xfrm>
          <a:off x="7934051" y="1171366"/>
          <a:ext cx="231905" cy="400466"/>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7934051" y="1251459"/>
        <a:ext cx="162334" cy="240280"/>
      </dsp:txXfrm>
    </dsp:sp>
    <dsp:sp modelId="{97C32940-0CEA-4559-AA19-FE7276BB8C9F}">
      <dsp:nvSpPr>
        <dsp:cNvPr id="0" name=""/>
        <dsp:cNvSpPr/>
      </dsp:nvSpPr>
      <dsp:spPr>
        <a:xfrm>
          <a:off x="8275347" y="371477"/>
          <a:ext cx="1614785" cy="20002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Real estate acquisition</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Construction   </a:t>
          </a:r>
        </a:p>
      </dsp:txBody>
      <dsp:txXfrm>
        <a:off x="8322642" y="418772"/>
        <a:ext cx="1520195" cy="1905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0FC37-A493-4EFC-B19D-745D822E3D1F}">
      <dsp:nvSpPr>
        <dsp:cNvPr id="0" name=""/>
        <dsp:cNvSpPr/>
      </dsp:nvSpPr>
      <dsp:spPr>
        <a:xfrm>
          <a:off x="236178" y="267961"/>
          <a:ext cx="1013696" cy="10136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266E9B-BE42-40C6-AADD-ABB9EE770F38}">
      <dsp:nvSpPr>
        <dsp:cNvPr id="0" name=""/>
        <dsp:cNvSpPr/>
      </dsp:nvSpPr>
      <dsp:spPr>
        <a:xfrm>
          <a:off x="457203" y="501651"/>
          <a:ext cx="587943" cy="5879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C356B2-3A54-4FD9-AF53-48F9E6DF9764}">
      <dsp:nvSpPr>
        <dsp:cNvPr id="0" name=""/>
        <dsp:cNvSpPr/>
      </dsp:nvSpPr>
      <dsp:spPr>
        <a:xfrm>
          <a:off x="1487163" y="182876"/>
          <a:ext cx="2385556" cy="1325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ts val="0"/>
            </a:spcAft>
            <a:buNone/>
          </a:pPr>
          <a:r>
            <a:rPr lang="en-US" sz="2000" kern="1200" dirty="0"/>
            <a:t>Written Statements:</a:t>
          </a:r>
        </a:p>
        <a:p>
          <a:pPr marL="0" lvl="0" indent="0" algn="l" defTabSz="889000">
            <a:lnSpc>
              <a:spcPct val="100000"/>
            </a:lnSpc>
            <a:spcBef>
              <a:spcPct val="0"/>
            </a:spcBef>
            <a:spcAft>
              <a:spcPts val="0"/>
            </a:spcAft>
            <a:buNone/>
          </a:pPr>
          <a:r>
            <a:rPr lang="en-US" sz="2000" b="1" kern="1200" dirty="0"/>
            <a:t>Raquel Walker                      </a:t>
          </a:r>
        </a:p>
        <a:p>
          <a:pPr marL="0" lvl="0" indent="0" algn="l" defTabSz="889000">
            <a:lnSpc>
              <a:spcPct val="100000"/>
            </a:lnSpc>
            <a:spcBef>
              <a:spcPct val="0"/>
            </a:spcBef>
            <a:spcAft>
              <a:spcPts val="0"/>
            </a:spcAft>
            <a:buNone/>
          </a:pPr>
          <a:r>
            <a:rPr lang="en-US" sz="2000" b="1" kern="1200" dirty="0"/>
            <a:t>Egis</a:t>
          </a:r>
          <a:br>
            <a:rPr lang="en-US" sz="2000" b="1" kern="1200" dirty="0"/>
          </a:br>
          <a:r>
            <a:rPr lang="en-US" sz="2000" b="1" kern="1200" dirty="0"/>
            <a:t>8320 Craig Street</a:t>
          </a:r>
          <a:br>
            <a:rPr lang="en-US" sz="2000" b="1" kern="1200" dirty="0"/>
          </a:br>
          <a:r>
            <a:rPr lang="en-US" sz="2000" b="1" kern="1200" dirty="0"/>
            <a:t>Indianapolis, IN 46250</a:t>
          </a:r>
        </a:p>
      </dsp:txBody>
      <dsp:txXfrm>
        <a:off x="1487163" y="182876"/>
        <a:ext cx="2385556" cy="1325884"/>
      </dsp:txXfrm>
    </dsp:sp>
    <dsp:sp modelId="{79286135-52BD-4489-B524-68B65CB87ABB}">
      <dsp:nvSpPr>
        <dsp:cNvPr id="0" name=""/>
        <dsp:cNvSpPr/>
      </dsp:nvSpPr>
      <dsp:spPr>
        <a:xfrm>
          <a:off x="5943596" y="2101849"/>
          <a:ext cx="1013696" cy="10136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B2791A-2789-4755-9107-D1D176E5117E}">
      <dsp:nvSpPr>
        <dsp:cNvPr id="0" name=""/>
        <dsp:cNvSpPr/>
      </dsp:nvSpPr>
      <dsp:spPr>
        <a:xfrm>
          <a:off x="6172200" y="2272767"/>
          <a:ext cx="587943" cy="5879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64DEAD-8FB6-4AAB-8A13-60C398971C7A}">
      <dsp:nvSpPr>
        <dsp:cNvPr id="0" name=""/>
        <dsp:cNvSpPr/>
      </dsp:nvSpPr>
      <dsp:spPr>
        <a:xfrm>
          <a:off x="7086591" y="2282292"/>
          <a:ext cx="2873357" cy="648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Statements will be recorded at public hearing.</a:t>
          </a:r>
        </a:p>
      </dsp:txBody>
      <dsp:txXfrm>
        <a:off x="7086591" y="2282292"/>
        <a:ext cx="2873357" cy="648228"/>
      </dsp:txXfrm>
    </dsp:sp>
    <dsp:sp modelId="{010BBC08-DD90-4D83-8D7B-EBABEF5C82F0}">
      <dsp:nvSpPr>
        <dsp:cNvPr id="0" name=""/>
        <dsp:cNvSpPr/>
      </dsp:nvSpPr>
      <dsp:spPr>
        <a:xfrm>
          <a:off x="236178" y="2167541"/>
          <a:ext cx="1013696" cy="10136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6BC497-2A3E-4B14-B19A-E343141F355F}">
      <dsp:nvSpPr>
        <dsp:cNvPr id="0" name=""/>
        <dsp:cNvSpPr/>
      </dsp:nvSpPr>
      <dsp:spPr>
        <a:xfrm>
          <a:off x="457197" y="2358523"/>
          <a:ext cx="587943" cy="58794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CD05B-19B6-4BC2-8EE9-E9BD17734739}">
      <dsp:nvSpPr>
        <dsp:cNvPr id="0" name=""/>
        <dsp:cNvSpPr/>
      </dsp:nvSpPr>
      <dsp:spPr>
        <a:xfrm>
          <a:off x="1487163" y="2211409"/>
          <a:ext cx="3490044" cy="736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ts val="0"/>
            </a:spcAft>
            <a:buNone/>
          </a:pPr>
          <a:r>
            <a:rPr lang="en-US" sz="2000" kern="1200" dirty="0"/>
            <a:t>E-Mail:  </a:t>
          </a:r>
        </a:p>
        <a:p>
          <a:pPr marL="0" lvl="0" indent="0" algn="l" defTabSz="889000">
            <a:lnSpc>
              <a:spcPct val="100000"/>
            </a:lnSpc>
            <a:spcBef>
              <a:spcPct val="0"/>
            </a:spcBef>
            <a:spcAft>
              <a:spcPts val="300"/>
            </a:spcAft>
            <a:buNone/>
          </a:pPr>
          <a:r>
            <a:rPr lang="en-US" sz="2000" b="1" kern="1200" dirty="0">
              <a:hlinkClick xmlns:r="http://schemas.openxmlformats.org/officeDocument/2006/relationships" r:id="rId7"/>
            </a:rPr>
            <a:t>Raquel.walker@egis-group.com</a:t>
          </a:r>
          <a:endParaRPr lang="en-US" sz="2000" b="1" kern="1200" dirty="0"/>
        </a:p>
        <a:p>
          <a:pPr marL="0" lvl="0" indent="0" algn="l" defTabSz="889000">
            <a:lnSpc>
              <a:spcPct val="100000"/>
            </a:lnSpc>
            <a:spcBef>
              <a:spcPct val="0"/>
            </a:spcBef>
            <a:spcAft>
              <a:spcPct val="35000"/>
            </a:spcAft>
            <a:buNone/>
          </a:pPr>
          <a:r>
            <a:rPr lang="en-US" sz="2000" b="1" kern="1200" dirty="0">
              <a:hlinkClick xmlns:r="http://schemas.openxmlformats.org/officeDocument/2006/relationships" r:id="rId8"/>
            </a:rPr>
            <a:t>arahmed@indot.in.gov</a:t>
          </a:r>
          <a:endParaRPr lang="en-US" sz="2000" b="1" kern="1200" dirty="0"/>
        </a:p>
        <a:p>
          <a:pPr marL="0" lvl="0" indent="0" algn="l" defTabSz="889000">
            <a:lnSpc>
              <a:spcPct val="100000"/>
            </a:lnSpc>
            <a:spcBef>
              <a:spcPct val="0"/>
            </a:spcBef>
            <a:spcAft>
              <a:spcPct val="35000"/>
            </a:spcAft>
            <a:buNone/>
          </a:pPr>
          <a:endParaRPr lang="en-US" sz="2000" b="1" kern="1200" dirty="0"/>
        </a:p>
      </dsp:txBody>
      <dsp:txXfrm>
        <a:off x="1487163" y="2211409"/>
        <a:ext cx="3490044" cy="736703"/>
      </dsp:txXfrm>
    </dsp:sp>
    <dsp:sp modelId="{BFFF1906-84BE-4D0A-9B60-049766BBDB12}">
      <dsp:nvSpPr>
        <dsp:cNvPr id="0" name=""/>
        <dsp:cNvSpPr/>
      </dsp:nvSpPr>
      <dsp:spPr>
        <a:xfrm>
          <a:off x="5943599" y="3804802"/>
          <a:ext cx="1013696" cy="10136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DB653-3293-4A03-8143-289A00D1EDD8}">
      <dsp:nvSpPr>
        <dsp:cNvPr id="0" name=""/>
        <dsp:cNvSpPr/>
      </dsp:nvSpPr>
      <dsp:spPr>
        <a:xfrm>
          <a:off x="6172201" y="4017677"/>
          <a:ext cx="587943" cy="58794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2DEE81-C5A0-4053-8A45-051E9CAB2BF3}">
      <dsp:nvSpPr>
        <dsp:cNvPr id="0" name=""/>
        <dsp:cNvSpPr/>
      </dsp:nvSpPr>
      <dsp:spPr>
        <a:xfrm>
          <a:off x="7057560" y="3835274"/>
          <a:ext cx="3807623" cy="1013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All comments will be reviewed, evaluated, and given full consideration before final design decisions.</a:t>
          </a:r>
        </a:p>
      </dsp:txBody>
      <dsp:txXfrm>
        <a:off x="7057560" y="3835274"/>
        <a:ext cx="3807623" cy="1013696"/>
      </dsp:txXfrm>
    </dsp:sp>
    <dsp:sp modelId="{D3BA5E7F-EA7D-4BD2-ABF5-3CFA16D10226}">
      <dsp:nvSpPr>
        <dsp:cNvPr id="0" name=""/>
        <dsp:cNvSpPr/>
      </dsp:nvSpPr>
      <dsp:spPr>
        <a:xfrm>
          <a:off x="236178" y="3841781"/>
          <a:ext cx="1013696" cy="10136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ECFFF6-FB5C-4726-A6C2-4303E212E1EE}">
      <dsp:nvSpPr>
        <dsp:cNvPr id="0" name=""/>
        <dsp:cNvSpPr/>
      </dsp:nvSpPr>
      <dsp:spPr>
        <a:xfrm>
          <a:off x="381002" y="4017680"/>
          <a:ext cx="681268" cy="587943"/>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805A97-4288-47C9-B341-02A610828589}">
      <dsp:nvSpPr>
        <dsp:cNvPr id="0" name=""/>
        <dsp:cNvSpPr/>
      </dsp:nvSpPr>
      <dsp:spPr>
        <a:xfrm>
          <a:off x="1487151" y="3902005"/>
          <a:ext cx="3025133" cy="1013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Respectfully request comments be postmarked by </a:t>
          </a:r>
          <a:r>
            <a:rPr lang="en-US" sz="2000" b="1" kern="1200" dirty="0"/>
            <a:t>March 19, 2024</a:t>
          </a:r>
        </a:p>
      </dsp:txBody>
      <dsp:txXfrm>
        <a:off x="1487151" y="3902005"/>
        <a:ext cx="3025133" cy="10136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3550"/>
          </a:xfrm>
          <a:prstGeom prst="rect">
            <a:avLst/>
          </a:prstGeom>
        </p:spPr>
        <p:txBody>
          <a:bodyPr vert="horz" lIns="91427" tIns="45713" rIns="91427" bIns="45713" rtlCol="0"/>
          <a:lstStyle>
            <a:lvl1pPr algn="l" eaLnBrk="0" hangingPunct="0">
              <a:defRPr sz="1200">
                <a:latin typeface="Tahoma" charset="0"/>
              </a:defRPr>
            </a:lvl1pPr>
          </a:lstStyle>
          <a:p>
            <a:pPr>
              <a:defRPr/>
            </a:pPr>
            <a:endParaRPr lang="en-US" dirty="0"/>
          </a:p>
        </p:txBody>
      </p:sp>
      <p:sp>
        <p:nvSpPr>
          <p:cNvPr id="3" name="Date Placeholder 2"/>
          <p:cNvSpPr>
            <a:spLocks noGrp="1"/>
          </p:cNvSpPr>
          <p:nvPr>
            <p:ph type="dt" sz="quarter" idx="1"/>
          </p:nvPr>
        </p:nvSpPr>
        <p:spPr>
          <a:xfrm>
            <a:off x="3970339" y="0"/>
            <a:ext cx="3038475" cy="463550"/>
          </a:xfrm>
          <a:prstGeom prst="rect">
            <a:avLst/>
          </a:prstGeom>
        </p:spPr>
        <p:txBody>
          <a:bodyPr vert="horz" lIns="91427" tIns="45713" rIns="91427" bIns="45713" rtlCol="0"/>
          <a:lstStyle>
            <a:lvl1pPr algn="r" eaLnBrk="0" hangingPunct="0">
              <a:defRPr sz="1200">
                <a:latin typeface="Tahoma" charset="0"/>
              </a:defRPr>
            </a:lvl1pPr>
          </a:lstStyle>
          <a:p>
            <a:pPr>
              <a:defRPr/>
            </a:pPr>
            <a:fld id="{B7D8CD31-DE92-4D64-BD1C-30C4A637E335}" type="datetimeFigureOut">
              <a:rPr lang="en-US"/>
              <a:pPr>
                <a:defRPr/>
              </a:pPr>
              <a:t>2/15/2024</a:t>
            </a:fld>
            <a:endParaRPr lang="en-US" dirty="0"/>
          </a:p>
        </p:txBody>
      </p:sp>
      <p:sp>
        <p:nvSpPr>
          <p:cNvPr id="4" name="Footer Placeholder 3"/>
          <p:cNvSpPr>
            <a:spLocks noGrp="1"/>
          </p:cNvSpPr>
          <p:nvPr>
            <p:ph type="ftr" sz="quarter" idx="2"/>
          </p:nvPr>
        </p:nvSpPr>
        <p:spPr>
          <a:xfrm>
            <a:off x="1" y="8831263"/>
            <a:ext cx="3038475" cy="463550"/>
          </a:xfrm>
          <a:prstGeom prst="rect">
            <a:avLst/>
          </a:prstGeom>
        </p:spPr>
        <p:txBody>
          <a:bodyPr vert="horz" lIns="91427" tIns="45713" rIns="91427" bIns="45713" rtlCol="0" anchor="b"/>
          <a:lstStyle>
            <a:lvl1pPr algn="l" eaLnBrk="0" hangingPunct="0">
              <a:defRPr sz="1200">
                <a:latin typeface="Tahoma" charset="0"/>
              </a:defRPr>
            </a:lvl1pPr>
          </a:lstStyle>
          <a:p>
            <a:pPr>
              <a:defRPr/>
            </a:pPr>
            <a:endParaRPr lang="en-US" dirty="0"/>
          </a:p>
        </p:txBody>
      </p:sp>
      <p:sp>
        <p:nvSpPr>
          <p:cNvPr id="5" name="Slide Number Placeholder 4"/>
          <p:cNvSpPr>
            <a:spLocks noGrp="1"/>
          </p:cNvSpPr>
          <p:nvPr>
            <p:ph type="sldNum" sz="quarter" idx="3"/>
          </p:nvPr>
        </p:nvSpPr>
        <p:spPr>
          <a:xfrm>
            <a:off x="3970339" y="8831263"/>
            <a:ext cx="3038475" cy="463550"/>
          </a:xfrm>
          <a:prstGeom prst="rect">
            <a:avLst/>
          </a:prstGeom>
        </p:spPr>
        <p:txBody>
          <a:bodyPr vert="horz" wrap="square" lIns="91427" tIns="45713" rIns="91427" bIns="45713" numCol="1" anchor="b" anchorCtr="0" compatLnSpc="1">
            <a:prstTxWarp prst="textNoShape">
              <a:avLst/>
            </a:prstTxWarp>
          </a:bodyPr>
          <a:lstStyle>
            <a:lvl1pPr algn="r">
              <a:defRPr sz="1200"/>
            </a:lvl1pPr>
          </a:lstStyle>
          <a:p>
            <a:fld id="{BF4782AC-5042-4B9F-B18D-A48F4884EF75}" type="slidenum">
              <a:rPr lang="en-US" altLang="en-US"/>
              <a:pPr/>
              <a:t>‹#›</a:t>
            </a:fld>
            <a:endParaRPr lang="en-US" altLang="en-US" dirty="0"/>
          </a:p>
        </p:txBody>
      </p:sp>
    </p:spTree>
    <p:extLst>
      <p:ext uri="{BB962C8B-B14F-4D97-AF65-F5344CB8AC3E}">
        <p14:creationId xmlns:p14="http://schemas.microsoft.com/office/powerpoint/2010/main" val="1609323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3550"/>
          </a:xfrm>
          <a:prstGeom prst="rect">
            <a:avLst/>
          </a:prstGeom>
        </p:spPr>
        <p:txBody>
          <a:bodyPr vert="horz" lIns="91427" tIns="45713" rIns="91427" bIns="45713" rtlCol="0"/>
          <a:lstStyle>
            <a:lvl1pPr algn="l" eaLnBrk="0" hangingPunct="0">
              <a:defRPr sz="1200">
                <a:latin typeface="Tahoma" charset="0"/>
              </a:defRPr>
            </a:lvl1pPr>
          </a:lstStyle>
          <a:p>
            <a:pPr>
              <a:defRPr/>
            </a:pPr>
            <a:endParaRPr lang="en-US" dirty="0"/>
          </a:p>
        </p:txBody>
      </p:sp>
      <p:sp>
        <p:nvSpPr>
          <p:cNvPr id="3" name="Date Placeholder 2"/>
          <p:cNvSpPr>
            <a:spLocks noGrp="1"/>
          </p:cNvSpPr>
          <p:nvPr>
            <p:ph type="dt" idx="1"/>
          </p:nvPr>
        </p:nvSpPr>
        <p:spPr>
          <a:xfrm>
            <a:off x="3970339" y="0"/>
            <a:ext cx="3038475" cy="463550"/>
          </a:xfrm>
          <a:prstGeom prst="rect">
            <a:avLst/>
          </a:prstGeom>
        </p:spPr>
        <p:txBody>
          <a:bodyPr vert="horz" lIns="91427" tIns="45713" rIns="91427" bIns="45713" rtlCol="0"/>
          <a:lstStyle>
            <a:lvl1pPr algn="r" eaLnBrk="0" hangingPunct="0">
              <a:defRPr sz="1200">
                <a:latin typeface="Tahoma" charset="0"/>
              </a:defRPr>
            </a:lvl1pPr>
          </a:lstStyle>
          <a:p>
            <a:pPr>
              <a:defRPr/>
            </a:pPr>
            <a:fld id="{8B2AEF87-254E-4F99-A630-818954CF7626}" type="datetimeFigureOut">
              <a:rPr lang="en-US"/>
              <a:pPr>
                <a:defRPr/>
              </a:pPr>
              <a:t>2/15/2024</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1427" tIns="45713" rIns="91427" bIns="45713" rtlCol="0" anchor="ctr"/>
          <a:lstStyle/>
          <a:p>
            <a:pPr lvl="0"/>
            <a:endParaRPr lang="en-US" noProof="0" dirty="0"/>
          </a:p>
        </p:txBody>
      </p:sp>
      <p:sp>
        <p:nvSpPr>
          <p:cNvPr id="5" name="Notes Placeholder 4"/>
          <p:cNvSpPr>
            <a:spLocks noGrp="1"/>
          </p:cNvSpPr>
          <p:nvPr>
            <p:ph type="body" sz="quarter" idx="3"/>
          </p:nvPr>
        </p:nvSpPr>
        <p:spPr>
          <a:xfrm>
            <a:off x="701676" y="4416426"/>
            <a:ext cx="5607050" cy="4181475"/>
          </a:xfrm>
          <a:prstGeom prst="rect">
            <a:avLst/>
          </a:prstGeom>
        </p:spPr>
        <p:txBody>
          <a:bodyPr vert="horz" lIns="91427" tIns="45713" rIns="91427" bIns="4571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31263"/>
            <a:ext cx="3038475" cy="463550"/>
          </a:xfrm>
          <a:prstGeom prst="rect">
            <a:avLst/>
          </a:prstGeom>
        </p:spPr>
        <p:txBody>
          <a:bodyPr vert="horz" lIns="91427" tIns="45713" rIns="91427" bIns="45713" rtlCol="0" anchor="b"/>
          <a:lstStyle>
            <a:lvl1pPr algn="l" eaLnBrk="0" hangingPunct="0">
              <a:defRPr sz="1200">
                <a:latin typeface="Tahoma" charset="0"/>
              </a:defRPr>
            </a:lvl1pPr>
          </a:lstStyle>
          <a:p>
            <a:pPr>
              <a:defRPr/>
            </a:pPr>
            <a:endParaRPr lang="en-US" dirty="0"/>
          </a:p>
        </p:txBody>
      </p:sp>
      <p:sp>
        <p:nvSpPr>
          <p:cNvPr id="7" name="Slide Number Placeholder 6"/>
          <p:cNvSpPr>
            <a:spLocks noGrp="1"/>
          </p:cNvSpPr>
          <p:nvPr>
            <p:ph type="sldNum" sz="quarter" idx="5"/>
          </p:nvPr>
        </p:nvSpPr>
        <p:spPr>
          <a:xfrm>
            <a:off x="3970339" y="8831263"/>
            <a:ext cx="3038475" cy="463550"/>
          </a:xfrm>
          <a:prstGeom prst="rect">
            <a:avLst/>
          </a:prstGeom>
        </p:spPr>
        <p:txBody>
          <a:bodyPr vert="horz" wrap="square" lIns="91427" tIns="45713" rIns="91427" bIns="45713" numCol="1" anchor="b" anchorCtr="0" compatLnSpc="1">
            <a:prstTxWarp prst="textNoShape">
              <a:avLst/>
            </a:prstTxWarp>
          </a:bodyPr>
          <a:lstStyle>
            <a:lvl1pPr algn="r">
              <a:defRPr sz="1200"/>
            </a:lvl1pPr>
          </a:lstStyle>
          <a:p>
            <a:fld id="{F645E6A2-29DD-456D-9DB3-AC2FED68764F}" type="slidenum">
              <a:rPr lang="en-US" altLang="en-US"/>
              <a:pPr/>
              <a:t>‹#›</a:t>
            </a:fld>
            <a:endParaRPr lang="en-US" altLang="en-US" dirty="0"/>
          </a:p>
        </p:txBody>
      </p:sp>
    </p:spTree>
    <p:extLst>
      <p:ext uri="{BB962C8B-B14F-4D97-AF65-F5344CB8AC3E}">
        <p14:creationId xmlns:p14="http://schemas.microsoft.com/office/powerpoint/2010/main" val="32441477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a:t>
            </a:fld>
            <a:endParaRPr lang="en-US" altLang="en-US" dirty="0"/>
          </a:p>
        </p:txBody>
      </p:sp>
    </p:spTree>
    <p:extLst>
      <p:ext uri="{BB962C8B-B14F-4D97-AF65-F5344CB8AC3E}">
        <p14:creationId xmlns:p14="http://schemas.microsoft.com/office/powerpoint/2010/main" val="303486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11</a:t>
            </a:fld>
            <a:endParaRPr lang="en-US" altLang="en-US" dirty="0"/>
          </a:p>
        </p:txBody>
      </p:sp>
    </p:spTree>
    <p:extLst>
      <p:ext uri="{BB962C8B-B14F-4D97-AF65-F5344CB8AC3E}">
        <p14:creationId xmlns:p14="http://schemas.microsoft.com/office/powerpoint/2010/main" val="375554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this project, rehabilitation has been determined as the preferred alternative. The secretary of the interior defines rehabilitation as “the act or process of making possible a compatible use for a property through repair, alterations, and additions while preserving those portions or features which convey its historical, cultural, or architectural values”.  The project will follow the historic bridges programmatic agreement which sets the standard treatment of historic bridges. Now I’ll turn it over to Alfred to discuss the existing conditions and proposed work. </a:t>
            </a:r>
          </a:p>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12</a:t>
            </a:fld>
            <a:endParaRPr lang="en-US" altLang="en-US" dirty="0"/>
          </a:p>
        </p:txBody>
      </p:sp>
    </p:spTree>
    <p:extLst>
      <p:ext uri="{BB962C8B-B14F-4D97-AF65-F5344CB8AC3E}">
        <p14:creationId xmlns:p14="http://schemas.microsoft.com/office/powerpoint/2010/main" val="3435811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13</a:t>
            </a:fld>
            <a:endParaRPr lang="en-US" altLang="en-US" dirty="0"/>
          </a:p>
        </p:txBody>
      </p:sp>
    </p:spTree>
    <p:extLst>
      <p:ext uri="{BB962C8B-B14F-4D97-AF65-F5344CB8AC3E}">
        <p14:creationId xmlns:p14="http://schemas.microsoft.com/office/powerpoint/2010/main" val="92699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14</a:t>
            </a:fld>
            <a:endParaRPr lang="en-US" altLang="en-US" dirty="0"/>
          </a:p>
        </p:txBody>
      </p:sp>
    </p:spTree>
    <p:extLst>
      <p:ext uri="{BB962C8B-B14F-4D97-AF65-F5344CB8AC3E}">
        <p14:creationId xmlns:p14="http://schemas.microsoft.com/office/powerpoint/2010/main" val="3611711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15</a:t>
            </a:fld>
            <a:endParaRPr lang="en-US" altLang="en-US" dirty="0"/>
          </a:p>
        </p:txBody>
      </p:sp>
    </p:spTree>
    <p:extLst>
      <p:ext uri="{BB962C8B-B14F-4D97-AF65-F5344CB8AC3E}">
        <p14:creationId xmlns:p14="http://schemas.microsoft.com/office/powerpoint/2010/main" val="3265113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16</a:t>
            </a:fld>
            <a:endParaRPr lang="en-US" altLang="en-US" dirty="0"/>
          </a:p>
        </p:txBody>
      </p:sp>
    </p:spTree>
    <p:extLst>
      <p:ext uri="{BB962C8B-B14F-4D97-AF65-F5344CB8AC3E}">
        <p14:creationId xmlns:p14="http://schemas.microsoft.com/office/powerpoint/2010/main" val="1087340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17</a:t>
            </a:fld>
            <a:endParaRPr lang="en-US" altLang="en-US" dirty="0"/>
          </a:p>
        </p:txBody>
      </p:sp>
    </p:spTree>
    <p:extLst>
      <p:ext uri="{BB962C8B-B14F-4D97-AF65-F5344CB8AC3E}">
        <p14:creationId xmlns:p14="http://schemas.microsoft.com/office/powerpoint/2010/main" val="3256280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18</a:t>
            </a:fld>
            <a:endParaRPr lang="en-US" altLang="en-US" dirty="0"/>
          </a:p>
        </p:txBody>
      </p:sp>
    </p:spTree>
    <p:extLst>
      <p:ext uri="{BB962C8B-B14F-4D97-AF65-F5344CB8AC3E}">
        <p14:creationId xmlns:p14="http://schemas.microsoft.com/office/powerpoint/2010/main" val="3308186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19</a:t>
            </a:fld>
            <a:endParaRPr lang="en-US" altLang="en-US" dirty="0"/>
          </a:p>
        </p:txBody>
      </p:sp>
    </p:spTree>
    <p:extLst>
      <p:ext uri="{BB962C8B-B14F-4D97-AF65-F5344CB8AC3E}">
        <p14:creationId xmlns:p14="http://schemas.microsoft.com/office/powerpoint/2010/main" val="3290801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20</a:t>
            </a:fld>
            <a:endParaRPr lang="en-US" altLang="en-US" dirty="0"/>
          </a:p>
        </p:txBody>
      </p:sp>
    </p:spTree>
    <p:extLst>
      <p:ext uri="{BB962C8B-B14F-4D97-AF65-F5344CB8AC3E}">
        <p14:creationId xmlns:p14="http://schemas.microsoft.com/office/powerpoint/2010/main" val="305125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a:spcBef>
                <a:spcPts val="0"/>
              </a:spcBef>
              <a:spcAft>
                <a:spcPts val="0"/>
              </a:spcAft>
            </a:pPr>
            <a:r>
              <a:rPr lang="en-US" sz="1800" kern="100" dirty="0">
                <a:effectLst/>
                <a:latin typeface="Calibri"/>
                <a:ea typeface="Calibri" panose="020F0502020204030204" pitchFamily="34" charset="0"/>
                <a:cs typeface="Calibri"/>
              </a:rPr>
              <a:t>The purpose of this hearing is to inform the public about the proposed project and to receive public comments. We will introduce the project team and stakeholders, provide important project details and updates on the project, and provide details on where to find more information on the project and </a:t>
            </a:r>
            <a:r>
              <a:rPr lang="en-US" sz="1800" kern="100" dirty="0">
                <a:latin typeface="Calibri"/>
                <a:ea typeface="Calibri" panose="020F0502020204030204" pitchFamily="34" charset="0"/>
                <a:cs typeface="Calibri"/>
              </a:rPr>
              <a:t>submit </a:t>
            </a:r>
            <a:r>
              <a:rPr lang="en-US" sz="1800" kern="100" dirty="0">
                <a:effectLst/>
                <a:latin typeface="Calibri"/>
                <a:ea typeface="Calibri" panose="020F0502020204030204" pitchFamily="34" charset="0"/>
                <a:cs typeface="Calibri"/>
              </a:rPr>
              <a:t>public comments. We ask that you please visit our sign-in table for project handouts and information on accessing this presentation. This presentation will cover the proposed project, the purpose and need, how traffic will be maintained during construction, and review the anticipated project schedule and next steps. Finally, we will cover project resource locations and how to submit written public comments at the end.</a:t>
            </a:r>
            <a:r>
              <a:rPr lang="en-US" sz="1800" kern="100" dirty="0">
                <a:latin typeface="Calibri"/>
                <a:ea typeface="Calibri" panose="020F0502020204030204" pitchFamily="34" charset="0"/>
                <a:cs typeface="Calibri"/>
              </a:rPr>
              <a:t> </a:t>
            </a:r>
            <a:endParaRPr lang="en-US" sz="1800" kern="100" dirty="0">
              <a:effectLst/>
              <a:latin typeface="Calibri"/>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2</a:t>
            </a:fld>
            <a:endParaRPr lang="en-US" altLang="en-US" dirty="0"/>
          </a:p>
        </p:txBody>
      </p:sp>
    </p:spTree>
    <p:extLst>
      <p:ext uri="{BB962C8B-B14F-4D97-AF65-F5344CB8AC3E}">
        <p14:creationId xmlns:p14="http://schemas.microsoft.com/office/powerpoint/2010/main" val="130657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21</a:t>
            </a:fld>
            <a:endParaRPr lang="en-US" altLang="en-US" dirty="0"/>
          </a:p>
        </p:txBody>
      </p:sp>
    </p:spTree>
    <p:extLst>
      <p:ext uri="{BB962C8B-B14F-4D97-AF65-F5344CB8AC3E}">
        <p14:creationId xmlns:p14="http://schemas.microsoft.com/office/powerpoint/2010/main" val="2264226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23</a:t>
            </a:fld>
            <a:endParaRPr lang="en-US" altLang="en-US" dirty="0"/>
          </a:p>
        </p:txBody>
      </p:sp>
    </p:spTree>
    <p:extLst>
      <p:ext uri="{BB962C8B-B14F-4D97-AF65-F5344CB8AC3E}">
        <p14:creationId xmlns:p14="http://schemas.microsoft.com/office/powerpoint/2010/main" val="235955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24</a:t>
            </a:fld>
            <a:endParaRPr lang="en-US" altLang="en-US" dirty="0"/>
          </a:p>
        </p:txBody>
      </p:sp>
    </p:spTree>
    <p:extLst>
      <p:ext uri="{BB962C8B-B14F-4D97-AF65-F5344CB8AC3E}">
        <p14:creationId xmlns:p14="http://schemas.microsoft.com/office/powerpoint/2010/main" val="199823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3</a:t>
            </a:fld>
            <a:endParaRPr lang="en-US" altLang="en-US" dirty="0"/>
          </a:p>
        </p:txBody>
      </p:sp>
    </p:spTree>
    <p:extLst>
      <p:ext uri="{BB962C8B-B14F-4D97-AF65-F5344CB8AC3E}">
        <p14:creationId xmlns:p14="http://schemas.microsoft.com/office/powerpoint/2010/main" val="63287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Project stakeholders engaged at various stages throughout this project include local officials, as well as local residents, businesses, schools, churches and community organizations. </a:t>
            </a:r>
          </a:p>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4</a:t>
            </a:fld>
            <a:endParaRPr lang="en-US" altLang="en-US" dirty="0"/>
          </a:p>
        </p:txBody>
      </p:sp>
    </p:spTree>
    <p:extLst>
      <p:ext uri="{BB962C8B-B14F-4D97-AF65-F5344CB8AC3E}">
        <p14:creationId xmlns:p14="http://schemas.microsoft.com/office/powerpoint/2010/main" val="1946417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Looking at the project development process, we are currently in the public hearing phase after having coordinated with project stakeholders, determining the purpose and need for the project, developing alternatives, and completing the preliminary design phase and the draft environmental document for public review. Following this hearing, comments will be addressed, and the environmental document and project design will be finalized prior to the start of construction. </a:t>
            </a:r>
          </a:p>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5</a:t>
            </a:fld>
            <a:endParaRPr lang="en-US" altLang="en-US" dirty="0"/>
          </a:p>
        </p:txBody>
      </p:sp>
    </p:spTree>
    <p:extLst>
      <p:ext uri="{BB962C8B-B14F-4D97-AF65-F5344CB8AC3E}">
        <p14:creationId xmlns:p14="http://schemas.microsoft.com/office/powerpoint/2010/main" val="420403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7</a:t>
            </a:fld>
            <a:endParaRPr lang="en-US" altLang="en-US" dirty="0"/>
          </a:p>
        </p:txBody>
      </p:sp>
    </p:spTree>
    <p:extLst>
      <p:ext uri="{BB962C8B-B14F-4D97-AF65-F5344CB8AC3E}">
        <p14:creationId xmlns:p14="http://schemas.microsoft.com/office/powerpoint/2010/main" val="3332543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environmental document is a requirement under the National Environmental Policy Act, or NEPA, and it requires INDOT to analyze and evaluate the potential impacts of a project on the environment. This process included developing a purpose and need, examining different alternatives and determining the preferred alternative. </a:t>
            </a:r>
          </a:p>
          <a:p>
            <a:pPr marL="22860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potential impacts of the project, and ways to avoid or minimize them, are evaluated as part of the environmental process. </a:t>
            </a:r>
          </a:p>
          <a:p>
            <a:pPr marL="22860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environmental document for this project was released for public involvement on May 15, 2023, and is available for review via the INDOT Seymour District website. Part of the public involvement for the environmental process includes this hearing and collecting public comments on the project, which we will discuss at the end of the presentation. Once all comments have been addressed, the environmental document can be finalized. </a:t>
            </a:r>
          </a:p>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8</a:t>
            </a:fld>
            <a:endParaRPr lang="en-US" altLang="en-US" dirty="0"/>
          </a:p>
        </p:txBody>
      </p:sp>
    </p:spTree>
    <p:extLst>
      <p:ext uri="{BB962C8B-B14F-4D97-AF65-F5344CB8AC3E}">
        <p14:creationId xmlns:p14="http://schemas.microsoft.com/office/powerpoint/2010/main" val="3592185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few examples of items evaluated as part of the environmental process include right-of-way, water resources, including streams wetlands and floodplains, endangered species, cultural resources, community impacts and environmental justice, among others listed here. </a:t>
            </a:r>
          </a:p>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9</a:t>
            </a:fld>
            <a:endParaRPr lang="en-US" altLang="en-US" dirty="0"/>
          </a:p>
        </p:txBody>
      </p:sp>
    </p:spTree>
    <p:extLst>
      <p:ext uri="{BB962C8B-B14F-4D97-AF65-F5344CB8AC3E}">
        <p14:creationId xmlns:p14="http://schemas.microsoft.com/office/powerpoint/2010/main" val="163833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5E6A2-29DD-456D-9DB3-AC2FED68764F}" type="slidenum">
              <a:rPr lang="en-US" altLang="en-US" smtClean="0"/>
              <a:pPr/>
              <a:t>10</a:t>
            </a:fld>
            <a:endParaRPr lang="en-US" altLang="en-US" dirty="0"/>
          </a:p>
        </p:txBody>
      </p:sp>
    </p:spTree>
    <p:extLst>
      <p:ext uri="{BB962C8B-B14F-4D97-AF65-F5344CB8AC3E}">
        <p14:creationId xmlns:p14="http://schemas.microsoft.com/office/powerpoint/2010/main" val="67029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11887200" cy="838200"/>
          </a:xfrm>
          <a:prstGeom prst="rect">
            <a:avLst/>
          </a:prstGeom>
        </p:spPr>
        <p:txBody>
          <a:bodyPr anchor="b"/>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52400" y="914400"/>
            <a:ext cx="11887200" cy="5257800"/>
          </a:xfrm>
        </p:spPr>
        <p:txBody>
          <a:bodyPr/>
          <a:lstStyle>
            <a:lvl1pPr>
              <a:defRPr baseline="0"/>
            </a:lvl1pPr>
            <a:lvl2pPr>
              <a:defRPr baseline="0"/>
            </a:lvl2pPr>
            <a:lvl3pPr>
              <a:defRPr baseline="0"/>
            </a:lvl3pPr>
            <a:lvl4pPr>
              <a:defRPr sz="16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239B3F3-9C75-4B7B-A2DA-48A48710FED2}"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F09F56BB-F284-45AB-8905-C100142D8F46}" type="slidenum">
              <a:rPr lang="en-US" altLang="en-US"/>
              <a:pPr/>
              <a:t>‹#›</a:t>
            </a:fld>
            <a:endParaRPr lang="en-US" altLang="en-US" dirty="0"/>
          </a:p>
        </p:txBody>
      </p:sp>
    </p:spTree>
    <p:extLst>
      <p:ext uri="{BB962C8B-B14F-4D97-AF65-F5344CB8AC3E}">
        <p14:creationId xmlns:p14="http://schemas.microsoft.com/office/powerpoint/2010/main" val="376480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914400"/>
            <a:ext cx="5867400" cy="5257800"/>
          </a:xfrm>
        </p:spPr>
        <p:txBody>
          <a:bodyPr/>
          <a:lstStyle>
            <a:lvl1pPr>
              <a:defRPr baseline="0"/>
            </a:lvl1pPr>
            <a:lvl2pPr>
              <a:defRPr baseline="0"/>
            </a:lvl2pPr>
            <a:lvl3pPr>
              <a:defRPr/>
            </a:lvl3pPr>
            <a:lvl4pPr>
              <a:defRPr sz="1600"/>
            </a:lvl4pPr>
            <a:lvl5pPr>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8400" y="914400"/>
            <a:ext cx="5791200" cy="5257800"/>
          </a:xfrm>
        </p:spPr>
        <p:txBody>
          <a:bodyPr/>
          <a:lstStyle>
            <a:lvl1pPr>
              <a:defRPr baseline="0"/>
            </a:lvl1pPr>
            <a:lvl2pPr>
              <a:defRPr/>
            </a:lvl2pPr>
            <a:lvl3pPr>
              <a:defRPr baseline="0"/>
            </a:lvl3pPr>
            <a:lvl4pPr>
              <a:defRPr sz="1600" baseline="0"/>
            </a:lvl4pPr>
            <a:lvl5pPr>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152400" y="1"/>
            <a:ext cx="11887200" cy="838200"/>
          </a:xfrm>
          <a:prstGeom prst="rect">
            <a:avLst/>
          </a:prstGeom>
        </p:spPr>
        <p:txBody>
          <a:bodyPr anchor="b"/>
          <a:lstStyle>
            <a:lvl1pPr>
              <a:defRPr baseline="0"/>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529D9C32-7161-4F46-BFB7-6F3595BE6586}" type="datetimeFigureOut">
              <a:rPr lang="en-US"/>
              <a:pPr>
                <a:defRPr/>
              </a:pPr>
              <a:t>2/15/2024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09C189B3-7280-4858-A849-F123FE9B7AFE}" type="slidenum">
              <a:rPr lang="en-US" altLang="en-US"/>
              <a:pPr/>
              <a:t>‹#›</a:t>
            </a:fld>
            <a:endParaRPr lang="en-US" altLang="en-US" dirty="0"/>
          </a:p>
        </p:txBody>
      </p:sp>
    </p:spTree>
    <p:extLst>
      <p:ext uri="{BB962C8B-B14F-4D97-AF65-F5344CB8AC3E}">
        <p14:creationId xmlns:p14="http://schemas.microsoft.com/office/powerpoint/2010/main" val="221938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52400" y="1"/>
            <a:ext cx="11887200" cy="838200"/>
          </a:xfrm>
          <a:prstGeom prst="rect">
            <a:avLst/>
          </a:prstGeom>
        </p:spPr>
        <p:txBody>
          <a:bodyPr anchor="b"/>
          <a:lstStyle>
            <a:lvl1pPr>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76FFA50-5EDF-4291-B611-BC0A06523A8A}" type="datetimeFigureOut">
              <a:rPr lang="en-US"/>
              <a:pPr>
                <a:defRPr/>
              </a:pPr>
              <a:t>2/15/2024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99EC75A3-98A6-476C-A07A-A9559F010CEE}" type="slidenum">
              <a:rPr lang="en-US" altLang="en-US"/>
              <a:pPr/>
              <a:t>‹#›</a:t>
            </a:fld>
            <a:endParaRPr lang="en-US" altLang="en-US" dirty="0"/>
          </a:p>
        </p:txBody>
      </p:sp>
    </p:spTree>
    <p:extLst>
      <p:ext uri="{BB962C8B-B14F-4D97-AF65-F5344CB8AC3E}">
        <p14:creationId xmlns:p14="http://schemas.microsoft.com/office/powerpoint/2010/main" val="62612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1"/>
          <p:cNvSpPr>
            <a:spLocks noGrp="1"/>
          </p:cNvSpPr>
          <p:nvPr>
            <p:ph type="title"/>
          </p:nvPr>
        </p:nvSpPr>
        <p:spPr>
          <a:xfrm>
            <a:off x="963084" y="4406901"/>
            <a:ext cx="10363200" cy="1362075"/>
          </a:xfrm>
          <a:prstGeom prst="rect">
            <a:avLst/>
          </a:prstGeom>
        </p:spPr>
        <p:txBody>
          <a:bodyPr/>
          <a:lstStyle/>
          <a:p>
            <a:r>
              <a:rPr lang="en-US"/>
              <a:t>Click to edit Master title style</a:t>
            </a:r>
          </a:p>
        </p:txBody>
      </p:sp>
      <p:sp>
        <p:nvSpPr>
          <p:cNvPr id="7" name="Text Placeholder 2"/>
          <p:cNvSpPr>
            <a:spLocks noGrp="1"/>
          </p:cNvSpPr>
          <p:nvPr>
            <p:ph type="body" idx="1"/>
          </p:nvPr>
        </p:nvSpPr>
        <p:spPr>
          <a:xfrm>
            <a:off x="963084" y="2906713"/>
            <a:ext cx="10363200" cy="1500187"/>
          </a:xfrm>
        </p:spPr>
        <p:txBody>
          <a:body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9977EC-570E-4D78-92AA-9BFCFC9DC30C}"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fld id="{BFE374F3-93AC-4F5B-A53C-B7F9EE84DB64}" type="slidenum">
              <a:rPr lang="en-US" altLang="en-US"/>
              <a:pPr/>
              <a:t>‹#›</a:t>
            </a:fld>
            <a:endParaRPr lang="en-US" altLang="en-US" dirty="0"/>
          </a:p>
        </p:txBody>
      </p:sp>
    </p:spTree>
    <p:extLst>
      <p:ext uri="{BB962C8B-B14F-4D97-AF65-F5344CB8AC3E}">
        <p14:creationId xmlns:p14="http://schemas.microsoft.com/office/powerpoint/2010/main" val="11941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43000"/>
            <a:ext cx="9906000" cy="2387600"/>
          </a:xfrm>
          <a:prstGeom prst="rect">
            <a:avLst/>
          </a:prstGeom>
        </p:spPr>
        <p:txBody>
          <a:bodyPr anchor="b"/>
          <a:lstStyle>
            <a:lvl1pPr algn="ctr">
              <a:defRPr sz="4400" b="1" baseline="0"/>
            </a:lvl1pPr>
          </a:lstStyle>
          <a:p>
            <a:r>
              <a:rPr lang="en-US"/>
              <a:t>Click to edit Master title style</a:t>
            </a:r>
            <a:endParaRPr lang="en-US" dirty="0"/>
          </a:p>
        </p:txBody>
      </p:sp>
      <p:sp>
        <p:nvSpPr>
          <p:cNvPr id="3" name="Subtitle 2"/>
          <p:cNvSpPr>
            <a:spLocks noGrp="1"/>
          </p:cNvSpPr>
          <p:nvPr>
            <p:ph type="subTitle" idx="1"/>
          </p:nvPr>
        </p:nvSpPr>
        <p:spPr>
          <a:xfrm>
            <a:off x="1143000" y="3581400"/>
            <a:ext cx="9906000" cy="2133600"/>
          </a:xfrm>
          <a:prstGeom prst="rect">
            <a:avLst/>
          </a:prstGeom>
        </p:spPr>
        <p:txBody>
          <a:bodyPr/>
          <a:lstStyle>
            <a:lvl1pPr marL="0" indent="0" algn="ctr">
              <a:spcBef>
                <a:spcPts val="600"/>
              </a:spcBef>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1370B1D-D65D-457A-9485-011B6DF16E6F}"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3052B978-46FD-44B7-873B-B5B2B8A66EF6}" type="slidenum">
              <a:rPr lang="en-US" altLang="en-US"/>
              <a:pPr/>
              <a:t>‹#›</a:t>
            </a:fld>
            <a:endParaRPr lang="en-US" altLang="en-US" dirty="0"/>
          </a:p>
        </p:txBody>
      </p:sp>
    </p:spTree>
    <p:extLst>
      <p:ext uri="{BB962C8B-B14F-4D97-AF65-F5344CB8AC3E}">
        <p14:creationId xmlns:p14="http://schemas.microsoft.com/office/powerpoint/2010/main" val="170327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43000"/>
            <a:ext cx="9906000" cy="2387600"/>
          </a:xfrm>
          <a:prstGeom prst="rect">
            <a:avLst/>
          </a:prstGeom>
        </p:spPr>
        <p:txBody>
          <a:bodyPr anchor="b"/>
          <a:lstStyle>
            <a:lvl1pPr algn="ctr">
              <a:defRPr sz="4400" b="1" baseline="0"/>
            </a:lvl1pPr>
          </a:lstStyle>
          <a:p>
            <a:r>
              <a:rPr lang="en-US"/>
              <a:t>Click to edit Master title style</a:t>
            </a:r>
            <a:endParaRPr lang="en-US" dirty="0"/>
          </a:p>
        </p:txBody>
      </p:sp>
      <p:sp>
        <p:nvSpPr>
          <p:cNvPr id="3" name="Subtitle 2"/>
          <p:cNvSpPr>
            <a:spLocks noGrp="1"/>
          </p:cNvSpPr>
          <p:nvPr>
            <p:ph type="subTitle" idx="1"/>
          </p:nvPr>
        </p:nvSpPr>
        <p:spPr>
          <a:xfrm>
            <a:off x="1143000" y="3581400"/>
            <a:ext cx="9906000" cy="2133600"/>
          </a:xfrm>
          <a:prstGeom prst="rect">
            <a:avLst/>
          </a:prstGeom>
        </p:spPr>
        <p:txBody>
          <a:bodyPr/>
          <a:lstStyle>
            <a:lvl1pPr marL="0" indent="0" algn="ctr">
              <a:spcBef>
                <a:spcPts val="600"/>
              </a:spcBef>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1370B1D-D65D-457A-9485-011B6DF16E6F}" type="datetimeFigureOut">
              <a:rPr lang="en-US"/>
              <a:pPr>
                <a:defRPr/>
              </a:pPr>
              <a:t>2/15/2024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3052B978-46FD-44B7-873B-B5B2B8A66EF6}" type="slidenum">
              <a:rPr lang="en-US" altLang="en-US"/>
              <a:pPr/>
              <a:t>‹#›</a:t>
            </a:fld>
            <a:endParaRPr lang="en-US" altLang="en-US" dirty="0"/>
          </a:p>
        </p:txBody>
      </p:sp>
    </p:spTree>
    <p:extLst>
      <p:ext uri="{BB962C8B-B14F-4D97-AF65-F5344CB8AC3E}">
        <p14:creationId xmlns:p14="http://schemas.microsoft.com/office/powerpoint/2010/main" val="383919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8A21AC-F0F2-42AA-8235-25798F4E6EFF}" type="datetimeFigureOut">
              <a:rPr lang="en-US"/>
              <a:pPr>
                <a:defRPr/>
              </a:pPr>
              <a:t>2/15/2024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D1B03C44-1EDD-4768-B342-26B200AB4D12}" type="slidenum">
              <a:rPr lang="en-US" altLang="en-US"/>
              <a:pPr/>
              <a:t>‹#›</a:t>
            </a:fld>
            <a:endParaRPr lang="en-US" altLang="en-US" dirty="0"/>
          </a:p>
        </p:txBody>
      </p:sp>
    </p:spTree>
    <p:extLst>
      <p:ext uri="{BB962C8B-B14F-4D97-AF65-F5344CB8AC3E}">
        <p14:creationId xmlns:p14="http://schemas.microsoft.com/office/powerpoint/2010/main" val="4160936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12713" y="-1944688"/>
            <a:ext cx="12417426" cy="107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152400" y="1066800"/>
            <a:ext cx="11887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First level (Calibri Light 28)</a:t>
            </a:r>
          </a:p>
          <a:p>
            <a:pPr lvl="1"/>
            <a:r>
              <a:rPr lang="en-US" altLang="en-US"/>
              <a:t>Second level (Calibri Light 24)</a:t>
            </a:r>
          </a:p>
          <a:p>
            <a:pPr lvl="2"/>
            <a:r>
              <a:rPr lang="en-US" altLang="en-US"/>
              <a:t>Third level (Calibri Light 20)</a:t>
            </a:r>
          </a:p>
          <a:p>
            <a:pPr lvl="3"/>
            <a:r>
              <a:rPr lang="en-US" altLang="en-US"/>
              <a:t>Fourth level (Calibri Light 16)</a:t>
            </a:r>
          </a:p>
          <a:p>
            <a:pPr lvl="4"/>
            <a:r>
              <a:rPr lang="en-US" altLang="en-US"/>
              <a:t>Fifth level (Calibri Light 12)</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CEE35ECE-9946-417C-B6CA-4D936ABBBC76}" type="datetimeFigureOut">
              <a:rPr lang="en-US"/>
              <a:pPr>
                <a:defRPr/>
              </a:pPr>
              <a:t>2/15/2024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D96B05C-3E0B-4E27-83DB-C80B2AED8C1D}" type="slidenum">
              <a:rPr lang="en-US" altLang="en-US"/>
              <a:pPr/>
              <a:t>‹#›</a:t>
            </a:fld>
            <a:endParaRPr lang="en-US" altLang="en-US" dirty="0"/>
          </a:p>
        </p:txBody>
      </p:sp>
      <p:cxnSp>
        <p:nvCxnSpPr>
          <p:cNvPr id="11" name="Straight Connector 10"/>
          <p:cNvCxnSpPr/>
          <p:nvPr/>
        </p:nvCxnSpPr>
        <p:spPr>
          <a:xfrm>
            <a:off x="0" y="838200"/>
            <a:ext cx="1066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28600" y="0"/>
            <a:ext cx="10515600" cy="838200"/>
          </a:xfrm>
          <a:prstGeom prst="rect">
            <a:avLst/>
          </a:prstGeom>
        </p:spPr>
        <p:txBody>
          <a:bodyPr anchor="b"/>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fontAlgn="auto">
              <a:spcAft>
                <a:spcPts val="0"/>
              </a:spcAft>
              <a:defRPr/>
            </a:pPr>
            <a:endParaRPr lang="en-US" dirty="0"/>
          </a:p>
        </p:txBody>
      </p:sp>
      <p:cxnSp>
        <p:nvCxnSpPr>
          <p:cNvPr id="13" name="Straight Connector 12"/>
          <p:cNvCxnSpPr/>
          <p:nvPr userDrawn="1"/>
        </p:nvCxnSpPr>
        <p:spPr>
          <a:xfrm>
            <a:off x="0" y="838200"/>
            <a:ext cx="1066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228600" y="0"/>
            <a:ext cx="10515600" cy="838200"/>
          </a:xfrm>
          <a:prstGeom prst="rect">
            <a:avLst/>
          </a:prstGeom>
        </p:spPr>
        <p:txBody>
          <a:bodyPr anchor="b"/>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fontAlgn="auto">
              <a:spcAft>
                <a:spcPts val="0"/>
              </a:spcAft>
              <a:defRPr/>
            </a:pPr>
            <a:endParaRPr lang="en-US" dirty="0"/>
          </a:p>
        </p:txBody>
      </p:sp>
      <p:pic>
        <p:nvPicPr>
          <p:cNvPr id="12" name="Picture 1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668000" y="5846711"/>
            <a:ext cx="1219200" cy="385010"/>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4" r:id="rId5"/>
  </p:sldLayoutIdLst>
  <p:txStyles>
    <p:titleStyle>
      <a:lvl1pPr algn="l" rtl="0" eaLnBrk="0" fontAlgn="base" hangingPunct="0">
        <a:lnSpc>
          <a:spcPct val="90000"/>
        </a:lnSpc>
        <a:spcBef>
          <a:spcPct val="0"/>
        </a:spcBef>
        <a:spcAft>
          <a:spcPct val="0"/>
        </a:spcAft>
        <a:defRPr sz="4400" kern="1200">
          <a:solidFill>
            <a:srgbClr val="002060"/>
          </a:solidFill>
          <a:latin typeface="+mj-lt"/>
          <a:ea typeface="+mj-ea"/>
          <a:cs typeface="+mj-cs"/>
        </a:defRPr>
      </a:lvl1pPr>
      <a:lvl2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5pPr>
      <a:lvl6pPr marL="457200" algn="l" rtl="0" fontAlgn="base">
        <a:lnSpc>
          <a:spcPct val="90000"/>
        </a:lnSpc>
        <a:spcBef>
          <a:spcPct val="0"/>
        </a:spcBef>
        <a:spcAft>
          <a:spcPct val="0"/>
        </a:spcAft>
        <a:defRPr sz="4400">
          <a:solidFill>
            <a:srgbClr val="002060"/>
          </a:solidFill>
          <a:latin typeface="Calibri Light" panose="020F0302020204030204" pitchFamily="34" charset="0"/>
        </a:defRPr>
      </a:lvl6pPr>
      <a:lvl7pPr marL="914400" algn="l" rtl="0" fontAlgn="base">
        <a:lnSpc>
          <a:spcPct val="90000"/>
        </a:lnSpc>
        <a:spcBef>
          <a:spcPct val="0"/>
        </a:spcBef>
        <a:spcAft>
          <a:spcPct val="0"/>
        </a:spcAft>
        <a:defRPr sz="4400">
          <a:solidFill>
            <a:srgbClr val="002060"/>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002060"/>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00206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206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2060"/>
          </a:solidFill>
          <a:latin typeface="+mj-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2060"/>
          </a:solidFill>
          <a:latin typeface="+mj-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713" y="-1944688"/>
            <a:ext cx="12417426" cy="107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838F929A-380E-479A-B212-948A94A20121}" type="datetimeFigureOut">
              <a:rPr lang="en-US"/>
              <a:pPr>
                <a:defRPr/>
              </a:pPr>
              <a:t>2/15/2024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DC9405E-E720-4331-94AE-2B3749B3FB15}" type="slidenum">
              <a:rPr lang="en-US" altLang="en-US"/>
              <a:pPr/>
              <a:t>‹#›</a:t>
            </a:fld>
            <a:endParaRPr lang="en-US" altLang="en-US" dirty="0"/>
          </a:p>
        </p:txBody>
      </p:sp>
      <p:sp>
        <p:nvSpPr>
          <p:cNvPr id="7" name="Rounded Rectangle 6"/>
          <p:cNvSpPr/>
          <p:nvPr userDrawn="1"/>
        </p:nvSpPr>
        <p:spPr>
          <a:xfrm>
            <a:off x="1181100" y="1123950"/>
            <a:ext cx="9829800" cy="4610100"/>
          </a:xfrm>
          <a:prstGeom prst="roundRect">
            <a:avLst/>
          </a:prstGeom>
          <a:no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 bg1="lt1" tx1="dk1" bg2="lt2" tx2="dk2" accent1="accent1" accent2="accent2" accent3="accent3" accent4="accent4" accent5="accent5" accent6="accent6" hlink="hlink" folHlink="folHlink"/>
  <p:sldLayoutIdLst>
    <p:sldLayoutId id="2147483692" r:id="rId1"/>
  </p:sldLayoutIdLst>
  <p:txStyles>
    <p:titleStyle>
      <a:lvl1pPr algn="l" rtl="0" eaLnBrk="0" fontAlgn="base" hangingPunct="0">
        <a:lnSpc>
          <a:spcPct val="90000"/>
        </a:lnSpc>
        <a:spcBef>
          <a:spcPct val="0"/>
        </a:spcBef>
        <a:spcAft>
          <a:spcPct val="0"/>
        </a:spcAft>
        <a:defRPr sz="4400" kern="1200">
          <a:solidFill>
            <a:srgbClr val="002060"/>
          </a:solidFill>
          <a:latin typeface="+mj-lt"/>
          <a:ea typeface="+mj-ea"/>
          <a:cs typeface="+mj-cs"/>
        </a:defRPr>
      </a:lvl1pPr>
      <a:lvl2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5pPr>
      <a:lvl6pPr marL="457200" algn="l" rtl="0" fontAlgn="base">
        <a:lnSpc>
          <a:spcPct val="90000"/>
        </a:lnSpc>
        <a:spcBef>
          <a:spcPct val="0"/>
        </a:spcBef>
        <a:spcAft>
          <a:spcPct val="0"/>
        </a:spcAft>
        <a:defRPr sz="4400">
          <a:solidFill>
            <a:srgbClr val="002060"/>
          </a:solidFill>
          <a:latin typeface="Calibri Light" panose="020F0302020204030204" pitchFamily="34" charset="0"/>
        </a:defRPr>
      </a:lvl6pPr>
      <a:lvl7pPr marL="914400" algn="l" rtl="0" fontAlgn="base">
        <a:lnSpc>
          <a:spcPct val="90000"/>
        </a:lnSpc>
        <a:spcBef>
          <a:spcPct val="0"/>
        </a:spcBef>
        <a:spcAft>
          <a:spcPct val="0"/>
        </a:spcAft>
        <a:defRPr sz="4400">
          <a:solidFill>
            <a:srgbClr val="002060"/>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002060"/>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00206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206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2060"/>
          </a:solidFill>
          <a:latin typeface="+mj-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2060"/>
          </a:solidFill>
          <a:latin typeface="+mj-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713" y="-1944688"/>
            <a:ext cx="12417426" cy="107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681471E-BD94-4899-96A2-9E92C5E5A74D}" type="datetimeFigureOut">
              <a:rPr lang="en-US"/>
              <a:pPr>
                <a:defRPr/>
              </a:pPr>
              <a:t>2/15/2024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FDF70BC-DD4C-4E35-AAEA-90C81434FD0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l" rtl="0" eaLnBrk="0" fontAlgn="base" hangingPunct="0">
        <a:lnSpc>
          <a:spcPct val="90000"/>
        </a:lnSpc>
        <a:spcBef>
          <a:spcPct val="0"/>
        </a:spcBef>
        <a:spcAft>
          <a:spcPct val="0"/>
        </a:spcAft>
        <a:defRPr sz="4400" kern="1200">
          <a:solidFill>
            <a:srgbClr val="002060"/>
          </a:solidFill>
          <a:latin typeface="+mj-lt"/>
          <a:ea typeface="+mj-ea"/>
          <a:cs typeface="+mj-cs"/>
        </a:defRPr>
      </a:lvl1pPr>
      <a:lvl2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5pPr>
      <a:lvl6pPr marL="457200" algn="l" rtl="0" fontAlgn="base">
        <a:lnSpc>
          <a:spcPct val="90000"/>
        </a:lnSpc>
        <a:spcBef>
          <a:spcPct val="0"/>
        </a:spcBef>
        <a:spcAft>
          <a:spcPct val="0"/>
        </a:spcAft>
        <a:defRPr sz="4400">
          <a:solidFill>
            <a:srgbClr val="002060"/>
          </a:solidFill>
          <a:latin typeface="Calibri Light" panose="020F0302020204030204" pitchFamily="34" charset="0"/>
        </a:defRPr>
      </a:lvl6pPr>
      <a:lvl7pPr marL="914400" algn="l" rtl="0" fontAlgn="base">
        <a:lnSpc>
          <a:spcPct val="90000"/>
        </a:lnSpc>
        <a:spcBef>
          <a:spcPct val="0"/>
        </a:spcBef>
        <a:spcAft>
          <a:spcPct val="0"/>
        </a:spcAft>
        <a:defRPr sz="4400">
          <a:solidFill>
            <a:srgbClr val="002060"/>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002060"/>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00206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206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2060"/>
          </a:solidFill>
          <a:latin typeface="+mj-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2060"/>
          </a:solidFill>
          <a:latin typeface="+mj-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hyperlink" Target="https://www.in.gov/indot/about-indot/central-office/welcome-to-the-crawfordsville-district/"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5334000"/>
            <a:ext cx="12573000" cy="2209800"/>
          </a:xfrm>
        </p:spPr>
        <p:txBody>
          <a:bodyPr/>
          <a:lstStyle/>
          <a:p>
            <a:r>
              <a:rPr lang="en-US" dirty="0"/>
              <a:t>State Road (SR ) 225 over Wabash River</a:t>
            </a:r>
            <a:br>
              <a:rPr lang="en-US" dirty="0"/>
            </a:br>
            <a:r>
              <a:rPr lang="en-US" dirty="0"/>
              <a:t>Bridge Rehabilitation</a:t>
            </a:r>
            <a:br>
              <a:rPr lang="en-US" sz="3600" dirty="0"/>
            </a:br>
            <a:r>
              <a:rPr lang="en-US" sz="3600" dirty="0"/>
              <a:t>Tippecanoe County</a:t>
            </a:r>
            <a:br>
              <a:rPr lang="en-US" sz="3200" b="0" dirty="0">
                <a:latin typeface="+mn-lt"/>
              </a:rPr>
            </a:br>
            <a:r>
              <a:rPr lang="en-US" sz="3200" b="0" dirty="0">
                <a:latin typeface="+mn-lt"/>
              </a:rPr>
              <a:t>Des. No. </a:t>
            </a:r>
            <a:r>
              <a:rPr lang="en-US" sz="3200" b="0" i="0" dirty="0">
                <a:solidFill>
                  <a:schemeClr val="accent5">
                    <a:lumMod val="50000"/>
                  </a:schemeClr>
                </a:solidFill>
                <a:effectLst/>
                <a:latin typeface="+mn-lt"/>
              </a:rPr>
              <a:t> 2002077</a:t>
            </a:r>
            <a:br>
              <a:rPr lang="en-US" sz="3200" b="0" i="0" dirty="0">
                <a:solidFill>
                  <a:schemeClr val="accent5">
                    <a:lumMod val="50000"/>
                  </a:schemeClr>
                </a:solidFill>
                <a:effectLst/>
                <a:latin typeface="+mn-lt"/>
              </a:rPr>
            </a:br>
            <a:br>
              <a:rPr lang="en-US" sz="4000" b="0" dirty="0">
                <a:latin typeface="+mn-lt"/>
              </a:rPr>
            </a:br>
            <a:br>
              <a:rPr lang="en-US" sz="2600" b="0" dirty="0"/>
            </a:br>
            <a:br>
              <a:rPr lang="en-US" sz="2600" b="0" dirty="0"/>
            </a:br>
            <a:r>
              <a:rPr lang="en-US" sz="2600" b="1" dirty="0"/>
              <a:t>Indiana Department of Transportation</a:t>
            </a:r>
            <a:br>
              <a:rPr lang="en-US" sz="2600" b="1" dirty="0"/>
            </a:br>
            <a:r>
              <a:rPr lang="en-US" sz="2600" dirty="0"/>
              <a:t>March 4, 2024</a:t>
            </a:r>
            <a:br>
              <a:rPr lang="en-US" sz="2600" b="1" dirty="0"/>
            </a:br>
            <a:r>
              <a:rPr lang="en-US" sz="2600" b="1" dirty="0"/>
              <a:t>6:00 pm</a:t>
            </a:r>
            <a:br>
              <a:rPr lang="en-US" sz="2600" b="1" dirty="0"/>
            </a:br>
            <a:r>
              <a:rPr lang="en-US" sz="2600" b="1" dirty="0"/>
              <a:t>Battle Ground Elementary</a:t>
            </a:r>
            <a:br>
              <a:rPr lang="en-US" sz="2600" dirty="0"/>
            </a:br>
            <a:br>
              <a:rPr lang="en-US" sz="3200" b="0" dirty="0"/>
            </a:br>
            <a:endParaRPr lang="en-US" sz="4000" b="0" dirty="0"/>
          </a:p>
        </p:txBody>
      </p:sp>
    </p:spTree>
    <p:extLst>
      <p:ext uri="{BB962C8B-B14F-4D97-AF65-F5344CB8AC3E}">
        <p14:creationId xmlns:p14="http://schemas.microsoft.com/office/powerpoint/2010/main" val="2097325406"/>
      </p:ext>
    </p:extLst>
  </p:cSld>
  <p:clrMapOvr>
    <a:masterClrMapping/>
  </p:clrMapOvr>
  <p:transition spd="slow" advTm="12463">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1395D0-CCCB-49AA-84DD-558DEF58B798}"/>
              </a:ext>
            </a:extLst>
          </p:cNvPr>
          <p:cNvSpPr>
            <a:spLocks noGrp="1"/>
          </p:cNvSpPr>
          <p:nvPr>
            <p:ph sz="half" idx="1"/>
          </p:nvPr>
        </p:nvSpPr>
        <p:spPr>
          <a:xfrm>
            <a:off x="152400" y="914399"/>
            <a:ext cx="7467600" cy="5943599"/>
          </a:xfrm>
        </p:spPr>
        <p:txBody>
          <a:bodyPr/>
          <a:lstStyle/>
          <a:p>
            <a:pPr>
              <a:lnSpc>
                <a:spcPct val="100000"/>
              </a:lnSpc>
              <a:spcBef>
                <a:spcPts val="600"/>
              </a:spcBef>
              <a:spcAft>
                <a:spcPts val="600"/>
              </a:spcAft>
            </a:pPr>
            <a:r>
              <a:rPr lang="en-US" sz="2000" dirty="0"/>
              <a:t>National Bridge Inventory (NBI)#: 029150</a:t>
            </a:r>
          </a:p>
          <a:p>
            <a:pPr>
              <a:lnSpc>
                <a:spcPct val="100000"/>
              </a:lnSpc>
              <a:spcBef>
                <a:spcPts val="600"/>
              </a:spcBef>
              <a:spcAft>
                <a:spcPts val="600"/>
              </a:spcAft>
            </a:pPr>
            <a:r>
              <a:rPr lang="en-US" sz="2000" dirty="0"/>
              <a:t>Built in 1912 and rehabilitated eight times between 1954 and 2014</a:t>
            </a:r>
          </a:p>
          <a:p>
            <a:pPr>
              <a:lnSpc>
                <a:spcPct val="100000"/>
              </a:lnSpc>
              <a:spcBef>
                <a:spcPts val="600"/>
              </a:spcBef>
              <a:spcAft>
                <a:spcPts val="600"/>
              </a:spcAft>
            </a:pPr>
            <a:r>
              <a:rPr lang="en-US" sz="2000" dirty="0"/>
              <a:t>Four-span, Steel, Pratt Truss Bridge</a:t>
            </a:r>
          </a:p>
          <a:p>
            <a:pPr lvl="1">
              <a:lnSpc>
                <a:spcPct val="100000"/>
              </a:lnSpc>
              <a:spcBef>
                <a:spcPts val="600"/>
              </a:spcBef>
              <a:spcAft>
                <a:spcPts val="600"/>
              </a:spcAft>
            </a:pPr>
            <a:r>
              <a:rPr lang="en-US" sz="1600" dirty="0"/>
              <a:t>4 equal spans at 158 feet </a:t>
            </a:r>
          </a:p>
          <a:p>
            <a:pPr lvl="1">
              <a:lnSpc>
                <a:spcPct val="100000"/>
              </a:lnSpc>
              <a:spcBef>
                <a:spcPts val="600"/>
              </a:spcBef>
              <a:spcAft>
                <a:spcPts val="600"/>
              </a:spcAft>
            </a:pPr>
            <a:r>
              <a:rPr lang="en-US" sz="1600" dirty="0"/>
              <a:t>Total structure length of 664’</a:t>
            </a:r>
          </a:p>
          <a:p>
            <a:pPr lvl="1">
              <a:lnSpc>
                <a:spcPct val="100000"/>
              </a:lnSpc>
              <a:spcBef>
                <a:spcPts val="600"/>
              </a:spcBef>
              <a:spcAft>
                <a:spcPts val="600"/>
              </a:spcAft>
            </a:pPr>
            <a:r>
              <a:rPr lang="en-US" sz="1600" dirty="0"/>
              <a:t>2 spans primarily over Wabash River </a:t>
            </a:r>
          </a:p>
          <a:p>
            <a:pPr>
              <a:lnSpc>
                <a:spcPct val="100000"/>
              </a:lnSpc>
              <a:spcBef>
                <a:spcPts val="600"/>
              </a:spcBef>
              <a:spcAft>
                <a:spcPts val="600"/>
              </a:spcAft>
            </a:pPr>
            <a:r>
              <a:rPr lang="en-US" sz="2000" dirty="0"/>
              <a:t>Bridge is determined individually eligible for the National Register of Historic Places (NRHP) under Criterion C for its engineering significance</a:t>
            </a:r>
          </a:p>
          <a:p>
            <a:pPr>
              <a:lnSpc>
                <a:spcPct val="100000"/>
              </a:lnSpc>
              <a:spcBef>
                <a:spcPts val="600"/>
              </a:spcBef>
              <a:spcAft>
                <a:spcPts val="600"/>
              </a:spcAft>
            </a:pPr>
            <a:r>
              <a:rPr lang="en-US" sz="2000" dirty="0"/>
              <a:t>A “Select” Bridge </a:t>
            </a:r>
          </a:p>
          <a:p>
            <a:pPr lvl="1">
              <a:lnSpc>
                <a:spcPct val="100000"/>
              </a:lnSpc>
              <a:spcBef>
                <a:spcPts val="600"/>
              </a:spcBef>
              <a:spcAft>
                <a:spcPts val="600"/>
              </a:spcAft>
            </a:pPr>
            <a:r>
              <a:rPr lang="en-US" sz="1600" dirty="0"/>
              <a:t>Excellent examples of a given type of bridge</a:t>
            </a:r>
          </a:p>
          <a:p>
            <a:pPr lvl="1">
              <a:lnSpc>
                <a:spcPct val="100000"/>
              </a:lnSpc>
              <a:spcBef>
                <a:spcPts val="600"/>
              </a:spcBef>
              <a:spcAft>
                <a:spcPts val="600"/>
              </a:spcAft>
            </a:pPr>
            <a:r>
              <a:rPr lang="en-US" sz="1600" dirty="0"/>
              <a:t>Classified as most suitable for preservation</a:t>
            </a:r>
          </a:p>
          <a:p>
            <a:pPr lvl="1">
              <a:lnSpc>
                <a:spcPct val="100000"/>
              </a:lnSpc>
              <a:spcBef>
                <a:spcPts val="600"/>
              </a:spcBef>
              <a:spcAft>
                <a:spcPts val="600"/>
              </a:spcAft>
            </a:pPr>
            <a:r>
              <a:rPr lang="en-US" sz="1600" dirty="0"/>
              <a:t>FHWA will not consider demolition to be a prudent alternative and will not participate in a project that results in the demolition of a Select Bridge</a:t>
            </a:r>
            <a:endParaRPr lang="en-US" sz="2000" dirty="0"/>
          </a:p>
          <a:p>
            <a:pPr lvl="1">
              <a:lnSpc>
                <a:spcPct val="100000"/>
              </a:lnSpc>
              <a:spcBef>
                <a:spcPts val="600"/>
              </a:spcBef>
              <a:spcAft>
                <a:spcPts val="600"/>
              </a:spcAft>
            </a:pPr>
            <a:r>
              <a:rPr lang="en-US" sz="1600" dirty="0"/>
              <a:t>Bridge must be preserved</a:t>
            </a:r>
          </a:p>
          <a:p>
            <a:pPr>
              <a:lnSpc>
                <a:spcPct val="100000"/>
              </a:lnSpc>
              <a:spcBef>
                <a:spcPts val="600"/>
              </a:spcBef>
              <a:spcAft>
                <a:spcPts val="600"/>
              </a:spcAft>
            </a:pPr>
            <a:endParaRPr lang="en-US" sz="2000" dirty="0"/>
          </a:p>
          <a:p>
            <a:pPr>
              <a:lnSpc>
                <a:spcPct val="100000"/>
              </a:lnSpc>
              <a:spcBef>
                <a:spcPts val="600"/>
              </a:spcBef>
              <a:spcAft>
                <a:spcPts val="600"/>
              </a:spcAft>
            </a:pPr>
            <a:endParaRPr lang="en-US" sz="2000" dirty="0"/>
          </a:p>
          <a:p>
            <a:pPr>
              <a:lnSpc>
                <a:spcPct val="100000"/>
              </a:lnSpc>
              <a:spcBef>
                <a:spcPts val="600"/>
              </a:spcBef>
              <a:spcAft>
                <a:spcPts val="1200"/>
              </a:spcAft>
            </a:pPr>
            <a:endParaRPr lang="en-US" dirty="0"/>
          </a:p>
        </p:txBody>
      </p:sp>
      <p:pic>
        <p:nvPicPr>
          <p:cNvPr id="6" name="Content Placeholder 5">
            <a:extLst>
              <a:ext uri="{FF2B5EF4-FFF2-40B4-BE49-F238E27FC236}">
                <a16:creationId xmlns:a16="http://schemas.microsoft.com/office/drawing/2014/main" id="{901B7773-79BD-3A1E-40E0-0EEEC5A365D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510439" y="1676400"/>
            <a:ext cx="4521200" cy="3390900"/>
          </a:xfrm>
          <a:ln>
            <a:solidFill>
              <a:schemeClr val="tx1"/>
            </a:solidFill>
          </a:ln>
        </p:spPr>
      </p:pic>
      <p:sp>
        <p:nvSpPr>
          <p:cNvPr id="4" name="Title 3">
            <a:extLst>
              <a:ext uri="{FF2B5EF4-FFF2-40B4-BE49-F238E27FC236}">
                <a16:creationId xmlns:a16="http://schemas.microsoft.com/office/drawing/2014/main" id="{29D8345E-042B-4F8F-B982-18C06C46427F}"/>
              </a:ext>
            </a:extLst>
          </p:cNvPr>
          <p:cNvSpPr>
            <a:spLocks noGrp="1"/>
          </p:cNvSpPr>
          <p:nvPr>
            <p:ph type="title"/>
          </p:nvPr>
        </p:nvSpPr>
        <p:spPr/>
        <p:txBody>
          <a:bodyPr/>
          <a:lstStyle/>
          <a:p>
            <a:r>
              <a:rPr lang="en-US" altLang="en-US" b="1" dirty="0"/>
              <a:t>SR 225 Bridge over Wabash River</a:t>
            </a:r>
            <a:endParaRPr lang="en-US" dirty="0">
              <a:solidFill>
                <a:schemeClr val="tx1"/>
              </a:solidFill>
            </a:endParaRPr>
          </a:p>
        </p:txBody>
      </p:sp>
    </p:spTree>
    <p:extLst>
      <p:ext uri="{BB962C8B-B14F-4D97-AF65-F5344CB8AC3E}">
        <p14:creationId xmlns:p14="http://schemas.microsoft.com/office/powerpoint/2010/main" val="4224368329"/>
      </p:ext>
    </p:extLst>
  </p:cSld>
  <p:clrMapOvr>
    <a:masterClrMapping/>
  </p:clrMapOvr>
  <p:transition spd="slow" advTm="24628">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90DDD5-7C96-B9C3-A3D8-07B7A455D42E}"/>
              </a:ext>
            </a:extLst>
          </p:cNvPr>
          <p:cNvSpPr>
            <a:spLocks noGrp="1"/>
          </p:cNvSpPr>
          <p:nvPr>
            <p:ph sz="half" idx="1"/>
          </p:nvPr>
        </p:nvSpPr>
        <p:spPr>
          <a:xfrm>
            <a:off x="152400" y="914400"/>
            <a:ext cx="11887200" cy="4724400"/>
          </a:xfrm>
        </p:spPr>
        <p:txBody>
          <a:bodyPr/>
          <a:lstStyle/>
          <a:p>
            <a:pPr>
              <a:lnSpc>
                <a:spcPct val="150000"/>
              </a:lnSpc>
              <a:buClr>
                <a:srgbClr val="002060"/>
              </a:buClr>
            </a:pPr>
            <a:r>
              <a:rPr lang="en-US" dirty="0"/>
              <a:t>Following the Alternative Analysis per the Historic Bridges Programmatic Agreement (PA)</a:t>
            </a:r>
          </a:p>
          <a:p>
            <a:pPr lvl="1">
              <a:lnSpc>
                <a:spcPct val="150000"/>
              </a:lnSpc>
              <a:buClr>
                <a:srgbClr val="002060"/>
              </a:buClr>
            </a:pPr>
            <a:r>
              <a:rPr lang="en-US" dirty="0"/>
              <a:t>Will a rehabilitation meet the purpose and need?</a:t>
            </a:r>
          </a:p>
          <a:p>
            <a:pPr lvl="1">
              <a:lnSpc>
                <a:spcPct val="150000"/>
              </a:lnSpc>
              <a:buClr>
                <a:srgbClr val="002060"/>
              </a:buClr>
            </a:pPr>
            <a:r>
              <a:rPr lang="en-US" dirty="0"/>
              <a:t>Is it cost effective as compared to a new bridge?</a:t>
            </a:r>
          </a:p>
          <a:p>
            <a:pPr lvl="2">
              <a:lnSpc>
                <a:spcPct val="150000"/>
              </a:lnSpc>
              <a:buClr>
                <a:srgbClr val="002060"/>
              </a:buClr>
            </a:pPr>
            <a:r>
              <a:rPr lang="en-US" sz="2200" dirty="0"/>
              <a:t>Cost of rehabilitation compared to the estimated</a:t>
            </a:r>
            <a:br>
              <a:rPr lang="en-US" sz="2200" dirty="0"/>
            </a:br>
            <a:r>
              <a:rPr lang="en-US" sz="2200" dirty="0"/>
              <a:t>increase in the bridge life.</a:t>
            </a:r>
          </a:p>
          <a:p>
            <a:pPr lvl="1">
              <a:lnSpc>
                <a:spcPct val="150000"/>
              </a:lnSpc>
              <a:buClr>
                <a:srgbClr val="002060"/>
              </a:buClr>
            </a:pPr>
            <a:r>
              <a:rPr lang="en-US" dirty="0"/>
              <a:t>If yes, then no other alternatives</a:t>
            </a:r>
            <a:br>
              <a:rPr lang="en-US" dirty="0"/>
            </a:br>
            <a:r>
              <a:rPr lang="en-US" dirty="0"/>
              <a:t>considered.</a:t>
            </a:r>
          </a:p>
          <a:p>
            <a:pPr marL="457200" lvl="1" indent="0">
              <a:buClr>
                <a:srgbClr val="002060"/>
              </a:buClr>
              <a:buNone/>
            </a:pPr>
            <a:endParaRPr lang="en-US" dirty="0"/>
          </a:p>
          <a:p>
            <a:endParaRPr lang="en-US" dirty="0"/>
          </a:p>
        </p:txBody>
      </p:sp>
      <p:sp>
        <p:nvSpPr>
          <p:cNvPr id="4" name="Title 3">
            <a:extLst>
              <a:ext uri="{FF2B5EF4-FFF2-40B4-BE49-F238E27FC236}">
                <a16:creationId xmlns:a16="http://schemas.microsoft.com/office/drawing/2014/main" id="{C305609C-7004-40A5-28BE-60B9805A91AF}"/>
              </a:ext>
            </a:extLst>
          </p:cNvPr>
          <p:cNvSpPr>
            <a:spLocks noGrp="1"/>
          </p:cNvSpPr>
          <p:nvPr>
            <p:ph type="title"/>
          </p:nvPr>
        </p:nvSpPr>
        <p:spPr/>
        <p:txBody>
          <a:bodyPr/>
          <a:lstStyle/>
          <a:p>
            <a:r>
              <a:rPr lang="en-US" altLang="en-US" b="1" dirty="0"/>
              <a:t>Historic Select Bridge</a:t>
            </a:r>
            <a:endParaRPr lang="en-US" dirty="0"/>
          </a:p>
        </p:txBody>
      </p:sp>
      <p:pic>
        <p:nvPicPr>
          <p:cNvPr id="5" name="Picture 2" descr="C:\Users\MWright\AppData\Local\Microsoft\Windows\Temporary Internet Files\Content.IE5\Q6TZ29I2\large-Balance-Scale-66.6-4937[1].gif">
            <a:extLst>
              <a:ext uri="{FF2B5EF4-FFF2-40B4-BE49-F238E27FC236}">
                <a16:creationId xmlns:a16="http://schemas.microsoft.com/office/drawing/2014/main" id="{FBC96D59-BF56-60FC-3F4B-98D729E639FC}"/>
              </a:ext>
            </a:extLst>
          </p:cNvPr>
          <p:cNvPicPr>
            <a:picLocks noChangeAspect="1" noChangeArrowheads="1"/>
          </p:cNvPicPr>
          <p:nvPr/>
        </p:nvPicPr>
        <p:blipFill>
          <a:blip r:embed="rId3" cstate="print"/>
          <a:srcRect/>
          <a:stretch>
            <a:fillRect/>
          </a:stretch>
        </p:blipFill>
        <p:spPr bwMode="auto">
          <a:xfrm>
            <a:off x="6629400" y="4708560"/>
            <a:ext cx="2514600" cy="1626107"/>
          </a:xfrm>
          <a:prstGeom prst="rect">
            <a:avLst/>
          </a:prstGeom>
          <a:noFill/>
        </p:spPr>
      </p:pic>
      <p:sp>
        <p:nvSpPr>
          <p:cNvPr id="6" name="TextBox 5">
            <a:extLst>
              <a:ext uri="{FF2B5EF4-FFF2-40B4-BE49-F238E27FC236}">
                <a16:creationId xmlns:a16="http://schemas.microsoft.com/office/drawing/2014/main" id="{A0D09917-0351-C2D8-290C-3801C2A68002}"/>
              </a:ext>
            </a:extLst>
          </p:cNvPr>
          <p:cNvSpPr txBox="1"/>
          <p:nvPr/>
        </p:nvSpPr>
        <p:spPr>
          <a:xfrm>
            <a:off x="5295900" y="5181600"/>
            <a:ext cx="1600200" cy="1200329"/>
          </a:xfrm>
          <a:prstGeom prst="rect">
            <a:avLst/>
          </a:prstGeom>
          <a:noFill/>
          <a:effectLst>
            <a:innerShdw blurRad="114300">
              <a:prstClr val="black"/>
            </a:innerShdw>
          </a:effectLst>
          <a:scene3d>
            <a:camera prst="orthographicFront">
              <a:rot lat="0" lon="0" rev="300000"/>
            </a:camera>
            <a:lightRig rig="threePt" dir="t"/>
          </a:scene3d>
        </p:spPr>
        <p:txBody>
          <a:bodyPr wrap="square" rtlCol="0">
            <a:spAutoFit/>
          </a:bodyPr>
          <a:lstStyle/>
          <a:p>
            <a:r>
              <a:rPr lang="en-US" b="1" dirty="0"/>
              <a:t>Feasible</a:t>
            </a:r>
          </a:p>
          <a:p>
            <a:r>
              <a:rPr lang="en-US" dirty="0"/>
              <a:t>Meet</a:t>
            </a:r>
          </a:p>
          <a:p>
            <a:r>
              <a:rPr lang="en-US" dirty="0"/>
              <a:t>engineering requirements</a:t>
            </a:r>
          </a:p>
        </p:txBody>
      </p:sp>
      <p:sp>
        <p:nvSpPr>
          <p:cNvPr id="7" name="TextBox 6">
            <a:extLst>
              <a:ext uri="{FF2B5EF4-FFF2-40B4-BE49-F238E27FC236}">
                <a16:creationId xmlns:a16="http://schemas.microsoft.com/office/drawing/2014/main" id="{1FC3C45D-E87D-AFF2-6A7C-1328A9BE0AC1}"/>
              </a:ext>
            </a:extLst>
          </p:cNvPr>
          <p:cNvSpPr txBox="1"/>
          <p:nvPr/>
        </p:nvSpPr>
        <p:spPr>
          <a:xfrm rot="443458">
            <a:off x="8915400" y="5135433"/>
            <a:ext cx="1981200" cy="646331"/>
          </a:xfrm>
          <a:prstGeom prst="rect">
            <a:avLst/>
          </a:prstGeom>
          <a:noFill/>
          <a:scene3d>
            <a:camera prst="orthographicFront">
              <a:rot lat="0" lon="0" rev="21299999"/>
            </a:camera>
            <a:lightRig rig="threePt" dir="t"/>
          </a:scene3d>
        </p:spPr>
        <p:txBody>
          <a:bodyPr wrap="square" rtlCol="0">
            <a:spAutoFit/>
          </a:bodyPr>
          <a:lstStyle/>
          <a:p>
            <a:r>
              <a:rPr lang="en-US" b="1" dirty="0"/>
              <a:t>Prudent</a:t>
            </a:r>
          </a:p>
          <a:p>
            <a:r>
              <a:rPr lang="en-US" dirty="0"/>
              <a:t>  Cost effective</a:t>
            </a:r>
          </a:p>
        </p:txBody>
      </p:sp>
    </p:spTree>
    <p:extLst>
      <p:ext uri="{BB962C8B-B14F-4D97-AF65-F5344CB8AC3E}">
        <p14:creationId xmlns:p14="http://schemas.microsoft.com/office/powerpoint/2010/main" val="2883289512"/>
      </p:ext>
    </p:extLst>
  </p:cSld>
  <p:clrMapOvr>
    <a:masterClrMapping/>
  </p:clrMapOvr>
  <p:transition spd="slow" advTm="25438">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7C9E54-721F-027A-45ED-3BB0E8D66E45}"/>
              </a:ext>
            </a:extLst>
          </p:cNvPr>
          <p:cNvSpPr>
            <a:spLocks noGrp="1"/>
          </p:cNvSpPr>
          <p:nvPr>
            <p:ph sz="half" idx="1"/>
          </p:nvPr>
        </p:nvSpPr>
        <p:spPr>
          <a:xfrm>
            <a:off x="152400" y="914400"/>
            <a:ext cx="10515600" cy="5638800"/>
          </a:xfrm>
        </p:spPr>
        <p:txBody>
          <a:bodyPr/>
          <a:lstStyle/>
          <a:p>
            <a:pPr>
              <a:lnSpc>
                <a:spcPct val="150000"/>
              </a:lnSpc>
              <a:buClr>
                <a:srgbClr val="002060"/>
              </a:buClr>
            </a:pPr>
            <a:r>
              <a:rPr lang="en-US" dirty="0"/>
              <a:t>Rehabilitation is the preferred alternative </a:t>
            </a:r>
          </a:p>
          <a:p>
            <a:pPr>
              <a:lnSpc>
                <a:spcPct val="150000"/>
              </a:lnSpc>
              <a:buClr>
                <a:srgbClr val="002060"/>
              </a:buClr>
            </a:pPr>
            <a:r>
              <a:rPr lang="en-US" dirty="0"/>
              <a:t>The Secretary of the Interior defines rehabilitation as </a:t>
            </a:r>
          </a:p>
          <a:p>
            <a:pPr lvl="1">
              <a:lnSpc>
                <a:spcPct val="150000"/>
              </a:lnSpc>
              <a:buClr>
                <a:srgbClr val="002060"/>
              </a:buClr>
            </a:pPr>
            <a:r>
              <a:rPr lang="en-US" dirty="0"/>
              <a:t>“the act or process of making possible a compatible use for a property through repair, alterations, and additions while preserving those portions or features which convey its historical, cultural, or architectural values.”</a:t>
            </a:r>
          </a:p>
          <a:p>
            <a:pPr>
              <a:lnSpc>
                <a:spcPct val="150000"/>
              </a:lnSpc>
              <a:buClr>
                <a:srgbClr val="002060"/>
              </a:buClr>
            </a:pPr>
            <a:r>
              <a:rPr lang="en-US" dirty="0"/>
              <a:t>Will follow the Historic Bridges PA</a:t>
            </a:r>
          </a:p>
          <a:p>
            <a:pPr lvl="1">
              <a:lnSpc>
                <a:spcPct val="150000"/>
              </a:lnSpc>
              <a:buClr>
                <a:srgbClr val="002060"/>
              </a:buClr>
            </a:pPr>
            <a:r>
              <a:rPr lang="en-US" dirty="0"/>
              <a:t>Standard Treatment Approach for Historic Bridges</a:t>
            </a:r>
          </a:p>
        </p:txBody>
      </p:sp>
      <p:sp>
        <p:nvSpPr>
          <p:cNvPr id="4" name="Title 3">
            <a:extLst>
              <a:ext uri="{FF2B5EF4-FFF2-40B4-BE49-F238E27FC236}">
                <a16:creationId xmlns:a16="http://schemas.microsoft.com/office/drawing/2014/main" id="{03DC130F-78E3-D01D-E7D6-E4CD0F6A256B}"/>
              </a:ext>
            </a:extLst>
          </p:cNvPr>
          <p:cNvSpPr>
            <a:spLocks noGrp="1"/>
          </p:cNvSpPr>
          <p:nvPr>
            <p:ph type="title"/>
          </p:nvPr>
        </p:nvSpPr>
        <p:spPr/>
        <p:txBody>
          <a:bodyPr/>
          <a:lstStyle/>
          <a:p>
            <a:r>
              <a:rPr lang="en-US" altLang="en-US" b="1" dirty="0"/>
              <a:t>Bridge Alternative Analysis</a:t>
            </a:r>
            <a:endParaRPr lang="en-US" dirty="0"/>
          </a:p>
        </p:txBody>
      </p:sp>
    </p:spTree>
    <p:extLst>
      <p:ext uri="{BB962C8B-B14F-4D97-AF65-F5344CB8AC3E}">
        <p14:creationId xmlns:p14="http://schemas.microsoft.com/office/powerpoint/2010/main" val="2085101532"/>
      </p:ext>
    </p:extLst>
  </p:cSld>
  <p:clrMapOvr>
    <a:masterClrMapping/>
  </p:clrMapOvr>
  <p:transition spd="slow" advTm="29643">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61F65-2222-018B-EDA4-6719F6966350}"/>
              </a:ext>
            </a:extLst>
          </p:cNvPr>
          <p:cNvSpPr>
            <a:spLocks noGrp="1"/>
          </p:cNvSpPr>
          <p:nvPr>
            <p:ph sz="half" idx="1"/>
          </p:nvPr>
        </p:nvSpPr>
        <p:spPr>
          <a:xfrm>
            <a:off x="152400" y="914400"/>
            <a:ext cx="6858000" cy="5867400"/>
          </a:xfrm>
        </p:spPr>
        <p:txBody>
          <a:bodyPr/>
          <a:lstStyle/>
          <a:p>
            <a:r>
              <a:rPr lang="en-US" dirty="0"/>
              <a:t>Project Need</a:t>
            </a:r>
          </a:p>
          <a:p>
            <a:pPr lvl="1"/>
            <a:r>
              <a:rPr lang="en-US" dirty="0"/>
              <a:t>Structure Condition</a:t>
            </a:r>
          </a:p>
          <a:p>
            <a:pPr lvl="2"/>
            <a:r>
              <a:rPr lang="en-US" dirty="0"/>
              <a:t>Truss members and gusset plates in poor condition</a:t>
            </a:r>
          </a:p>
          <a:p>
            <a:pPr marL="914400" lvl="2" indent="0">
              <a:buNone/>
            </a:pPr>
            <a:r>
              <a:rPr lang="en-US" dirty="0"/>
              <a:t>     due to roadway drainage runoff</a:t>
            </a:r>
          </a:p>
          <a:p>
            <a:pPr lvl="1"/>
            <a:r>
              <a:rPr lang="en-US" dirty="0"/>
              <a:t>Load Capacity &amp; Structural Deficiencies</a:t>
            </a:r>
          </a:p>
          <a:p>
            <a:pPr lvl="2"/>
            <a:r>
              <a:rPr lang="en-US" dirty="0"/>
              <a:t>HS-15 Design Load Factor Rating = 0</a:t>
            </a:r>
          </a:p>
          <a:p>
            <a:pPr lvl="2"/>
            <a:r>
              <a:rPr lang="en-US" dirty="0"/>
              <a:t>Cracking and weathering of Abutments</a:t>
            </a:r>
          </a:p>
          <a:p>
            <a:r>
              <a:rPr lang="en-US" dirty="0"/>
              <a:t>Project Purpose</a:t>
            </a:r>
          </a:p>
          <a:p>
            <a:pPr lvl="1"/>
            <a:r>
              <a:rPr lang="en-US" dirty="0"/>
              <a:t>Preserve the integrity of the structure</a:t>
            </a:r>
          </a:p>
          <a:p>
            <a:pPr lvl="1"/>
            <a:r>
              <a:rPr lang="en-US" dirty="0"/>
              <a:t>Improve portions of the bridge as required to increase the load capacity of the bridge to improve its condition </a:t>
            </a:r>
          </a:p>
          <a:p>
            <a:pPr lvl="2"/>
            <a:r>
              <a:rPr lang="en-US" dirty="0"/>
              <a:t>Meet an HS-15 Loading</a:t>
            </a:r>
          </a:p>
          <a:p>
            <a:pPr lvl="2"/>
            <a:r>
              <a:rPr lang="en-US" dirty="0"/>
              <a:t>protect the members that are at risk of future deterioration</a:t>
            </a:r>
          </a:p>
        </p:txBody>
      </p:sp>
      <p:sp>
        <p:nvSpPr>
          <p:cNvPr id="4" name="Title 3">
            <a:extLst>
              <a:ext uri="{FF2B5EF4-FFF2-40B4-BE49-F238E27FC236}">
                <a16:creationId xmlns:a16="http://schemas.microsoft.com/office/drawing/2014/main" id="{9A046D84-D50A-491E-94FF-1DBD3ED8F796}"/>
              </a:ext>
            </a:extLst>
          </p:cNvPr>
          <p:cNvSpPr>
            <a:spLocks noGrp="1"/>
          </p:cNvSpPr>
          <p:nvPr>
            <p:ph type="title"/>
          </p:nvPr>
        </p:nvSpPr>
        <p:spPr/>
        <p:txBody>
          <a:bodyPr/>
          <a:lstStyle/>
          <a:p>
            <a:r>
              <a:rPr lang="en-US" altLang="en-US" b="1" dirty="0"/>
              <a:t>Purpose &amp; Need  SR 225 over Wabash River</a:t>
            </a:r>
            <a:endParaRPr lang="en-US" dirty="0"/>
          </a:p>
        </p:txBody>
      </p:sp>
      <p:pic>
        <p:nvPicPr>
          <p:cNvPr id="6" name="Picture 5">
            <a:extLst>
              <a:ext uri="{FF2B5EF4-FFF2-40B4-BE49-F238E27FC236}">
                <a16:creationId xmlns:a16="http://schemas.microsoft.com/office/drawing/2014/main" id="{9B293277-87AF-A9E0-3572-93B56DC9A097}"/>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405" t="411" r="3739" b="29503"/>
          <a:stretch/>
        </p:blipFill>
        <p:spPr>
          <a:xfrm>
            <a:off x="7086600" y="1371600"/>
            <a:ext cx="4953000" cy="3448542"/>
          </a:xfrm>
          <a:prstGeom prst="rect">
            <a:avLst/>
          </a:prstGeom>
          <a:ln>
            <a:solidFill>
              <a:schemeClr val="tx1"/>
            </a:solidFill>
          </a:ln>
        </p:spPr>
      </p:pic>
    </p:spTree>
    <p:extLst>
      <p:ext uri="{BB962C8B-B14F-4D97-AF65-F5344CB8AC3E}">
        <p14:creationId xmlns:p14="http://schemas.microsoft.com/office/powerpoint/2010/main" val="153967990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5E4DA7-58DE-CF37-0ECB-7DF7CAD23A99}"/>
              </a:ext>
            </a:extLst>
          </p:cNvPr>
          <p:cNvSpPr>
            <a:spLocks noGrp="1"/>
          </p:cNvSpPr>
          <p:nvPr>
            <p:ph sz="half" idx="1"/>
          </p:nvPr>
        </p:nvSpPr>
        <p:spPr>
          <a:xfrm>
            <a:off x="304800" y="1050025"/>
            <a:ext cx="6705600" cy="5257800"/>
          </a:xfrm>
        </p:spPr>
        <p:txBody>
          <a:bodyPr/>
          <a:lstStyle/>
          <a:p>
            <a:pPr>
              <a:spcAft>
                <a:spcPts val="1200"/>
              </a:spcAft>
            </a:pPr>
            <a:r>
              <a:rPr lang="en-US" sz="2600" dirty="0"/>
              <a:t>The bridge deck is experiencing cracking, leaching, and spalling with up to 17% delamination per span. </a:t>
            </a:r>
          </a:p>
          <a:p>
            <a:pPr>
              <a:spcAft>
                <a:spcPts val="1200"/>
              </a:spcAft>
            </a:pPr>
            <a:r>
              <a:rPr lang="en-US" sz="2600" dirty="0"/>
              <a:t>There is widespread deterioration of truss members and gusset plates due to existing curbs not able to protect the truss members from roadway drainage runoff. </a:t>
            </a:r>
          </a:p>
          <a:p>
            <a:endParaRPr lang="en-US" dirty="0"/>
          </a:p>
        </p:txBody>
      </p:sp>
      <p:sp>
        <p:nvSpPr>
          <p:cNvPr id="4" name="Title 3">
            <a:extLst>
              <a:ext uri="{FF2B5EF4-FFF2-40B4-BE49-F238E27FC236}">
                <a16:creationId xmlns:a16="http://schemas.microsoft.com/office/drawing/2014/main" id="{5511C41C-F96E-56DE-C0EB-5C51C82DC0B2}"/>
              </a:ext>
            </a:extLst>
          </p:cNvPr>
          <p:cNvSpPr>
            <a:spLocks noGrp="1"/>
          </p:cNvSpPr>
          <p:nvPr>
            <p:ph type="title"/>
          </p:nvPr>
        </p:nvSpPr>
        <p:spPr/>
        <p:txBody>
          <a:bodyPr/>
          <a:lstStyle/>
          <a:p>
            <a:r>
              <a:rPr lang="en-US" altLang="en-US" b="1" dirty="0"/>
              <a:t>Existing Conditions  SR 225 over Wabash River</a:t>
            </a:r>
            <a:endParaRPr lang="en-US" dirty="0">
              <a:highlight>
                <a:srgbClr val="FFFF00"/>
              </a:highlight>
            </a:endParaRPr>
          </a:p>
        </p:txBody>
      </p:sp>
      <p:pic>
        <p:nvPicPr>
          <p:cNvPr id="12" name="Picture 11">
            <a:extLst>
              <a:ext uri="{FF2B5EF4-FFF2-40B4-BE49-F238E27FC236}">
                <a16:creationId xmlns:a16="http://schemas.microsoft.com/office/drawing/2014/main" id="{0CCED478-FA02-6668-CBA7-1944BCFFCF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79860" y="4146359"/>
            <a:ext cx="3454399" cy="2590800"/>
          </a:xfrm>
          <a:prstGeom prst="rect">
            <a:avLst/>
          </a:prstGeom>
          <a:ln>
            <a:solidFill>
              <a:schemeClr val="tx1"/>
            </a:solidFill>
          </a:ln>
        </p:spPr>
      </p:pic>
      <p:pic>
        <p:nvPicPr>
          <p:cNvPr id="5" name="Picture 4">
            <a:extLst>
              <a:ext uri="{FF2B5EF4-FFF2-40B4-BE49-F238E27FC236}">
                <a16:creationId xmlns:a16="http://schemas.microsoft.com/office/drawing/2014/main" id="{64C1E472-EDE0-F09F-20F5-4837C14731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9860" y="912124"/>
            <a:ext cx="4250140" cy="3187605"/>
          </a:xfrm>
          <a:prstGeom prst="rect">
            <a:avLst/>
          </a:prstGeom>
          <a:ln>
            <a:solidFill>
              <a:schemeClr val="tx1"/>
            </a:solidFill>
          </a:ln>
        </p:spPr>
      </p:pic>
      <p:pic>
        <p:nvPicPr>
          <p:cNvPr id="6" name="Picture 5" descr="Close-up of a metal structure&#10;&#10;Description automatically generated">
            <a:extLst>
              <a:ext uri="{FF2B5EF4-FFF2-40B4-BE49-F238E27FC236}">
                <a16:creationId xmlns:a16="http://schemas.microsoft.com/office/drawing/2014/main" id="{A4A19B41-7428-6B87-E980-B6D7CBE9B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146359"/>
            <a:ext cx="3454400" cy="2590800"/>
          </a:xfrm>
          <a:prstGeom prst="rect">
            <a:avLst/>
          </a:prstGeom>
          <a:ln>
            <a:solidFill>
              <a:schemeClr val="tx1"/>
            </a:solidFill>
          </a:ln>
        </p:spPr>
      </p:pic>
      <p:pic>
        <p:nvPicPr>
          <p:cNvPr id="8" name="Picture 7" descr="Close-up of a rusted metal beam&#10;&#10;Description automatically generated">
            <a:extLst>
              <a:ext uri="{FF2B5EF4-FFF2-40B4-BE49-F238E27FC236}">
                <a16:creationId xmlns:a16="http://schemas.microsoft.com/office/drawing/2014/main" id="{0B89A6B2-D894-2527-2178-4CD6A8C4EA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107414" y="4455144"/>
            <a:ext cx="2630973" cy="1973230"/>
          </a:xfrm>
          <a:prstGeom prst="rect">
            <a:avLst/>
          </a:prstGeom>
          <a:ln>
            <a:solidFill>
              <a:schemeClr val="tx1"/>
            </a:solidFill>
          </a:ln>
        </p:spPr>
      </p:pic>
    </p:spTree>
    <p:extLst>
      <p:ext uri="{BB962C8B-B14F-4D97-AF65-F5344CB8AC3E}">
        <p14:creationId xmlns:p14="http://schemas.microsoft.com/office/powerpoint/2010/main" val="189074812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bridge&#10;&#10;Description automatically generated">
            <a:extLst>
              <a:ext uri="{FF2B5EF4-FFF2-40B4-BE49-F238E27FC236}">
                <a16:creationId xmlns:a16="http://schemas.microsoft.com/office/drawing/2014/main" id="{BAE9A607-DE1E-B0E0-4422-A8D8ADFA1B7E}"/>
              </a:ext>
            </a:extLst>
          </p:cNvPr>
          <p:cNvPicPr>
            <a:picLocks noChangeAspect="1"/>
          </p:cNvPicPr>
          <p:nvPr/>
        </p:nvPicPr>
        <p:blipFill rotWithShape="1">
          <a:blip r:embed="rId3">
            <a:extLst>
              <a:ext uri="{28A0092B-C50C-407E-A947-70E740481C1C}">
                <a14:useLocalDpi xmlns:a14="http://schemas.microsoft.com/office/drawing/2010/main" val="0"/>
              </a:ext>
            </a:extLst>
          </a:blip>
          <a:srcRect l="11176" t="8022" r="22680" b="60058"/>
          <a:stretch/>
        </p:blipFill>
        <p:spPr>
          <a:xfrm>
            <a:off x="381000" y="3657600"/>
            <a:ext cx="10249172" cy="3200400"/>
          </a:xfrm>
          <a:prstGeom prst="rect">
            <a:avLst/>
          </a:prstGeom>
        </p:spPr>
      </p:pic>
      <p:cxnSp>
        <p:nvCxnSpPr>
          <p:cNvPr id="23" name="Straight Connector 22">
            <a:extLst>
              <a:ext uri="{FF2B5EF4-FFF2-40B4-BE49-F238E27FC236}">
                <a16:creationId xmlns:a16="http://schemas.microsoft.com/office/drawing/2014/main" id="{530F7C0C-7B7B-6A20-F25C-B9398C14104A}"/>
              </a:ext>
            </a:extLst>
          </p:cNvPr>
          <p:cNvCxnSpPr>
            <a:cxnSpLocks/>
          </p:cNvCxnSpPr>
          <p:nvPr/>
        </p:nvCxnSpPr>
        <p:spPr>
          <a:xfrm flipH="1">
            <a:off x="6278889" y="3995951"/>
            <a:ext cx="1033272" cy="1376149"/>
          </a:xfrm>
          <a:prstGeom prst="line">
            <a:avLst/>
          </a:prstGeom>
          <a:ln w="53975">
            <a:solidFill>
              <a:srgbClr val="0000FF">
                <a:alpha val="36000"/>
              </a:srgbClr>
            </a:solidFill>
            <a:tailEnd type="none"/>
          </a:ln>
        </p:spPr>
        <p:style>
          <a:lnRef idx="1">
            <a:schemeClr val="accent6"/>
          </a:lnRef>
          <a:fillRef idx="0">
            <a:schemeClr val="accent6"/>
          </a:fillRef>
          <a:effectRef idx="0">
            <a:schemeClr val="accent6"/>
          </a:effectRef>
          <a:fontRef idx="minor">
            <a:schemeClr val="tx1"/>
          </a:fontRef>
        </p:style>
      </p:cxnSp>
      <p:sp>
        <p:nvSpPr>
          <p:cNvPr id="2" name="Content Placeholder 1">
            <a:extLst>
              <a:ext uri="{FF2B5EF4-FFF2-40B4-BE49-F238E27FC236}">
                <a16:creationId xmlns:a16="http://schemas.microsoft.com/office/drawing/2014/main" id="{345E4DA7-58DE-CF37-0ECB-7DF7CAD23A99}"/>
              </a:ext>
            </a:extLst>
          </p:cNvPr>
          <p:cNvSpPr>
            <a:spLocks noGrp="1"/>
          </p:cNvSpPr>
          <p:nvPr>
            <p:ph sz="half" idx="1"/>
          </p:nvPr>
        </p:nvSpPr>
        <p:spPr>
          <a:xfrm>
            <a:off x="304799" y="1050025"/>
            <a:ext cx="9242561" cy="5257800"/>
          </a:xfrm>
        </p:spPr>
        <p:txBody>
          <a:bodyPr/>
          <a:lstStyle/>
          <a:p>
            <a:pPr>
              <a:spcAft>
                <a:spcPts val="1200"/>
              </a:spcAft>
            </a:pPr>
            <a:r>
              <a:rPr lang="en-US" dirty="0"/>
              <a:t>A substantial number of the truss and superstructure members do not have a load capacity meeting the Indiana Design Manual requirements</a:t>
            </a:r>
          </a:p>
          <a:p>
            <a:pPr>
              <a:spcAft>
                <a:spcPts val="1200"/>
              </a:spcAft>
            </a:pPr>
            <a:r>
              <a:rPr lang="en-US" sz="2800" dirty="0">
                <a:effectLst/>
                <a:ea typeface="Times New Roman" panose="02020603050405020304" pitchFamily="18" charset="0"/>
              </a:rPr>
              <a:t>Replace or repair truss gusset plates, bearings, verticals, diagonals, low chords, low chord splices, bottom lateral connections and bracing, stringers, and floor beams</a:t>
            </a:r>
          </a:p>
          <a:p>
            <a:pPr>
              <a:spcAft>
                <a:spcPts val="1200"/>
              </a:spcAft>
            </a:pPr>
            <a:endParaRPr lang="en-US" dirty="0"/>
          </a:p>
          <a:p>
            <a:endParaRPr lang="en-US" dirty="0"/>
          </a:p>
        </p:txBody>
      </p:sp>
      <p:sp>
        <p:nvSpPr>
          <p:cNvPr id="4" name="Title 3">
            <a:extLst>
              <a:ext uri="{FF2B5EF4-FFF2-40B4-BE49-F238E27FC236}">
                <a16:creationId xmlns:a16="http://schemas.microsoft.com/office/drawing/2014/main" id="{5511C41C-F96E-56DE-C0EB-5C51C82DC0B2}"/>
              </a:ext>
            </a:extLst>
          </p:cNvPr>
          <p:cNvSpPr>
            <a:spLocks noGrp="1"/>
          </p:cNvSpPr>
          <p:nvPr>
            <p:ph type="title"/>
          </p:nvPr>
        </p:nvSpPr>
        <p:spPr/>
        <p:txBody>
          <a:bodyPr/>
          <a:lstStyle/>
          <a:p>
            <a:r>
              <a:rPr lang="en-US" altLang="en-US" b="1" dirty="0"/>
              <a:t>Existing Conditions  SR 225 over Wabash River</a:t>
            </a:r>
            <a:endParaRPr lang="en-US" dirty="0">
              <a:highlight>
                <a:srgbClr val="FFFF00"/>
              </a:highlight>
            </a:endParaRPr>
          </a:p>
        </p:txBody>
      </p:sp>
      <p:pic>
        <p:nvPicPr>
          <p:cNvPr id="8" name="Picture 7" descr="A drawing of a bridge&#10;&#10;Description automatically generated">
            <a:extLst>
              <a:ext uri="{FF2B5EF4-FFF2-40B4-BE49-F238E27FC236}">
                <a16:creationId xmlns:a16="http://schemas.microsoft.com/office/drawing/2014/main" id="{1B5FD7B8-397E-2755-664F-DD1E10D5A9FF}"/>
              </a:ext>
            </a:extLst>
          </p:cNvPr>
          <p:cNvPicPr>
            <a:picLocks noChangeAspect="1"/>
          </p:cNvPicPr>
          <p:nvPr/>
        </p:nvPicPr>
        <p:blipFill rotWithShape="1">
          <a:blip r:embed="rId3">
            <a:extLst>
              <a:ext uri="{28A0092B-C50C-407E-A947-70E740481C1C}">
                <a14:useLocalDpi xmlns:a14="http://schemas.microsoft.com/office/drawing/2010/main" val="0"/>
              </a:ext>
            </a:extLst>
          </a:blip>
          <a:srcRect l="85288" t="12387" r="3860" b="72124"/>
          <a:stretch/>
        </p:blipFill>
        <p:spPr>
          <a:xfrm>
            <a:off x="9467986" y="897625"/>
            <a:ext cx="2571614" cy="2374739"/>
          </a:xfrm>
          <a:prstGeom prst="rect">
            <a:avLst/>
          </a:prstGeom>
        </p:spPr>
      </p:pic>
      <p:sp>
        <p:nvSpPr>
          <p:cNvPr id="9" name="Rectangle 8">
            <a:extLst>
              <a:ext uri="{FF2B5EF4-FFF2-40B4-BE49-F238E27FC236}">
                <a16:creationId xmlns:a16="http://schemas.microsoft.com/office/drawing/2014/main" id="{148D24A7-DC32-F29E-C930-1B9297A52BBE}"/>
              </a:ext>
            </a:extLst>
          </p:cNvPr>
          <p:cNvSpPr/>
          <p:nvPr/>
        </p:nvSpPr>
        <p:spPr>
          <a:xfrm>
            <a:off x="9753600" y="1219200"/>
            <a:ext cx="1066800" cy="228600"/>
          </a:xfrm>
          <a:prstGeom prst="rect">
            <a:avLst/>
          </a:prstGeom>
          <a:solidFill>
            <a:srgbClr val="0000FF">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3F8716E-509E-36D5-42BB-A547A91619C9}"/>
              </a:ext>
            </a:extLst>
          </p:cNvPr>
          <p:cNvCxnSpPr>
            <a:cxnSpLocks/>
          </p:cNvCxnSpPr>
          <p:nvPr/>
        </p:nvCxnSpPr>
        <p:spPr>
          <a:xfrm>
            <a:off x="2819400" y="3995951"/>
            <a:ext cx="1066800" cy="1376149"/>
          </a:xfrm>
          <a:prstGeom prst="line">
            <a:avLst/>
          </a:prstGeom>
          <a:ln w="53975">
            <a:solidFill>
              <a:srgbClr val="0000FF">
                <a:alpha val="36000"/>
              </a:srgbClr>
            </a:solidFill>
            <a:tailEnd type="none"/>
          </a:ln>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BEEE0B14-7323-F720-09F3-B2C8BF0C0DB6}"/>
              </a:ext>
            </a:extLst>
          </p:cNvPr>
          <p:cNvCxnSpPr>
            <a:cxnSpLocks/>
          </p:cNvCxnSpPr>
          <p:nvPr/>
        </p:nvCxnSpPr>
        <p:spPr>
          <a:xfrm>
            <a:off x="3943352" y="3995951"/>
            <a:ext cx="1066800" cy="1376149"/>
          </a:xfrm>
          <a:prstGeom prst="line">
            <a:avLst/>
          </a:prstGeom>
          <a:ln w="53975">
            <a:solidFill>
              <a:srgbClr val="0000FF">
                <a:alpha val="36000"/>
              </a:srgbClr>
            </a:solidFill>
            <a:tailEnd type="none"/>
          </a:ln>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EE4165E9-C67A-7B5A-F5AC-170E3B6A1083}"/>
              </a:ext>
            </a:extLst>
          </p:cNvPr>
          <p:cNvCxnSpPr>
            <a:cxnSpLocks/>
          </p:cNvCxnSpPr>
          <p:nvPr/>
        </p:nvCxnSpPr>
        <p:spPr>
          <a:xfrm>
            <a:off x="1695448" y="3995951"/>
            <a:ext cx="1066800" cy="1376149"/>
          </a:xfrm>
          <a:prstGeom prst="line">
            <a:avLst/>
          </a:prstGeom>
          <a:ln w="53975">
            <a:solidFill>
              <a:srgbClr val="0000FF">
                <a:alpha val="36000"/>
              </a:srgbClr>
            </a:solidFill>
            <a:tailEnd type="none"/>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E72DE279-C13B-8AA2-3155-16A3A7F29F7E}"/>
              </a:ext>
            </a:extLst>
          </p:cNvPr>
          <p:cNvCxnSpPr>
            <a:cxnSpLocks/>
          </p:cNvCxnSpPr>
          <p:nvPr/>
        </p:nvCxnSpPr>
        <p:spPr>
          <a:xfrm flipH="1">
            <a:off x="5162686" y="3995951"/>
            <a:ext cx="1024128" cy="1376149"/>
          </a:xfrm>
          <a:prstGeom prst="line">
            <a:avLst/>
          </a:prstGeom>
          <a:ln w="53975">
            <a:solidFill>
              <a:srgbClr val="0000FF">
                <a:alpha val="36000"/>
              </a:srgbClr>
            </a:solidFill>
            <a:tailEnd type="none"/>
          </a:ln>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A46985E0-606F-1148-6A19-FA5DC13A0D8C}"/>
              </a:ext>
            </a:extLst>
          </p:cNvPr>
          <p:cNvCxnSpPr>
            <a:cxnSpLocks/>
          </p:cNvCxnSpPr>
          <p:nvPr/>
        </p:nvCxnSpPr>
        <p:spPr>
          <a:xfrm flipH="1">
            <a:off x="7406339" y="3995951"/>
            <a:ext cx="1033272" cy="1376149"/>
          </a:xfrm>
          <a:prstGeom prst="line">
            <a:avLst/>
          </a:prstGeom>
          <a:ln w="53975">
            <a:solidFill>
              <a:srgbClr val="0000FF">
                <a:alpha val="36000"/>
              </a:srgbClr>
            </a:solidFill>
            <a:tailEnd type="none"/>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731F011A-F6BE-D162-F75A-8AFBD6FC8A32}"/>
              </a:ext>
            </a:extLst>
          </p:cNvPr>
          <p:cNvCxnSpPr>
            <a:cxnSpLocks/>
          </p:cNvCxnSpPr>
          <p:nvPr/>
        </p:nvCxnSpPr>
        <p:spPr>
          <a:xfrm>
            <a:off x="2838450" y="5473463"/>
            <a:ext cx="4473711" cy="0"/>
          </a:xfrm>
          <a:prstGeom prst="line">
            <a:avLst/>
          </a:prstGeom>
          <a:ln w="53975">
            <a:solidFill>
              <a:srgbClr val="0000FF">
                <a:alpha val="36000"/>
              </a:srgbClr>
            </a:solidFill>
            <a:tailEnd type="none"/>
          </a:ln>
        </p:spPr>
        <p:style>
          <a:lnRef idx="1">
            <a:schemeClr val="accent6"/>
          </a:lnRef>
          <a:fillRef idx="0">
            <a:schemeClr val="accent6"/>
          </a:fillRef>
          <a:effectRef idx="0">
            <a:schemeClr val="accent6"/>
          </a:effectRef>
          <a:fontRef idx="minor">
            <a:schemeClr val="tx1"/>
          </a:fontRef>
        </p:style>
      </p:cxnSp>
      <p:sp>
        <p:nvSpPr>
          <p:cNvPr id="31" name="Rectangle 30">
            <a:extLst>
              <a:ext uri="{FF2B5EF4-FFF2-40B4-BE49-F238E27FC236}">
                <a16:creationId xmlns:a16="http://schemas.microsoft.com/office/drawing/2014/main" id="{F72677E1-A580-BCD0-E28E-83DC8A13D3F8}"/>
              </a:ext>
            </a:extLst>
          </p:cNvPr>
          <p:cNvSpPr/>
          <p:nvPr/>
        </p:nvSpPr>
        <p:spPr>
          <a:xfrm>
            <a:off x="9753600" y="1513574"/>
            <a:ext cx="1066800" cy="228600"/>
          </a:xfrm>
          <a:prstGeom prst="rect">
            <a:avLst/>
          </a:prstGeom>
          <a:solidFill>
            <a:srgbClr val="00B050">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6BF65D85-95FC-6734-07B9-07EEB96274B5}"/>
              </a:ext>
            </a:extLst>
          </p:cNvPr>
          <p:cNvCxnSpPr>
            <a:cxnSpLocks/>
          </p:cNvCxnSpPr>
          <p:nvPr/>
        </p:nvCxnSpPr>
        <p:spPr>
          <a:xfrm>
            <a:off x="8229600" y="5460763"/>
            <a:ext cx="250961" cy="0"/>
          </a:xfrm>
          <a:prstGeom prst="line">
            <a:avLst/>
          </a:prstGeom>
          <a:ln w="53975">
            <a:solidFill>
              <a:srgbClr val="00B050">
                <a:alpha val="36000"/>
              </a:srgbClr>
            </a:solidFill>
            <a:tailEnd type="none"/>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E4BD3CD6-7F4D-6500-3BD3-312BACDFAE4F}"/>
              </a:ext>
            </a:extLst>
          </p:cNvPr>
          <p:cNvCxnSpPr>
            <a:cxnSpLocks/>
          </p:cNvCxnSpPr>
          <p:nvPr/>
        </p:nvCxnSpPr>
        <p:spPr>
          <a:xfrm flipV="1">
            <a:off x="8448811" y="5291351"/>
            <a:ext cx="0" cy="182112"/>
          </a:xfrm>
          <a:prstGeom prst="line">
            <a:avLst/>
          </a:prstGeom>
          <a:ln w="53975">
            <a:solidFill>
              <a:srgbClr val="00B050">
                <a:alpha val="36000"/>
              </a:srgbClr>
            </a:solidFill>
            <a:tailEnd type="none"/>
          </a:ln>
        </p:spPr>
        <p:style>
          <a:lnRef idx="1">
            <a:schemeClr val="accent6"/>
          </a:lnRef>
          <a:fillRef idx="0">
            <a:schemeClr val="accent6"/>
          </a:fillRef>
          <a:effectRef idx="0">
            <a:schemeClr val="accent6"/>
          </a:effectRef>
          <a:fontRef idx="minor">
            <a:schemeClr val="tx1"/>
          </a:fontRef>
        </p:style>
      </p:cxnSp>
      <p:cxnSp>
        <p:nvCxnSpPr>
          <p:cNvPr id="36" name="Straight Connector 35">
            <a:extLst>
              <a:ext uri="{FF2B5EF4-FFF2-40B4-BE49-F238E27FC236}">
                <a16:creationId xmlns:a16="http://schemas.microsoft.com/office/drawing/2014/main" id="{A4E6732D-9AE9-6044-0593-4AA9476B9830}"/>
              </a:ext>
            </a:extLst>
          </p:cNvPr>
          <p:cNvCxnSpPr>
            <a:cxnSpLocks/>
          </p:cNvCxnSpPr>
          <p:nvPr/>
        </p:nvCxnSpPr>
        <p:spPr>
          <a:xfrm>
            <a:off x="9296400" y="5454413"/>
            <a:ext cx="250961" cy="0"/>
          </a:xfrm>
          <a:prstGeom prst="line">
            <a:avLst/>
          </a:prstGeom>
          <a:ln w="53975">
            <a:solidFill>
              <a:srgbClr val="00B050">
                <a:alpha val="36000"/>
              </a:srgbClr>
            </a:solidFill>
            <a:tailEnd type="non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3245404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5FBBDC-D5E4-1542-DDCB-B1ED00AE7555}"/>
              </a:ext>
            </a:extLst>
          </p:cNvPr>
          <p:cNvSpPr>
            <a:spLocks noGrp="1"/>
          </p:cNvSpPr>
          <p:nvPr>
            <p:ph sz="half" idx="1"/>
          </p:nvPr>
        </p:nvSpPr>
        <p:spPr>
          <a:xfrm>
            <a:off x="152400" y="914399"/>
            <a:ext cx="8077200" cy="5915025"/>
          </a:xfrm>
        </p:spPr>
        <p:txBody>
          <a:bodyPr/>
          <a:lstStyle/>
          <a:p>
            <a:pPr marL="342900" marR="0" lvl="0" indent="-342900" algn="just">
              <a:spcBef>
                <a:spcPts val="12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Remove the existing concrete deck, curbs, approach slabs, railing, and portions of </a:t>
            </a:r>
            <a:r>
              <a:rPr lang="en-US" sz="2400" dirty="0" err="1">
                <a:effectLst/>
                <a:ea typeface="Times New Roman" panose="02020603050405020304" pitchFamily="18" charset="0"/>
              </a:rPr>
              <a:t>mudwalls</a:t>
            </a:r>
            <a:endParaRPr lang="en-US" sz="2400" dirty="0">
              <a:effectLst/>
              <a:ea typeface="Times New Roman" panose="02020603050405020304" pitchFamily="18" charset="0"/>
            </a:endParaRPr>
          </a:p>
          <a:p>
            <a:pPr marL="342900" marR="0" lvl="0" indent="-342900" algn="just">
              <a:spcBef>
                <a:spcPts val="12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Reset truss bearings</a:t>
            </a:r>
          </a:p>
          <a:p>
            <a:pPr marL="342900" marR="0" lvl="0" indent="-342900" algn="just">
              <a:spcBef>
                <a:spcPts val="12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Clean and paint truss and stringers</a:t>
            </a:r>
          </a:p>
          <a:p>
            <a:pPr marL="342900" marR="0" lvl="0" indent="-342900" algn="just">
              <a:spcBef>
                <a:spcPts val="12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Replace or patch portions of abutments and wings</a:t>
            </a:r>
          </a:p>
          <a:p>
            <a:pPr marL="342900" marR="0" lvl="0" indent="-342900" algn="just">
              <a:spcBef>
                <a:spcPts val="12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Construct deck, rails, portions of </a:t>
            </a:r>
            <a:r>
              <a:rPr lang="en-US" sz="2400" dirty="0" err="1">
                <a:effectLst/>
                <a:ea typeface="Times New Roman" panose="02020603050405020304" pitchFamily="18" charset="0"/>
              </a:rPr>
              <a:t>mudwalls</a:t>
            </a:r>
            <a:r>
              <a:rPr lang="en-US" sz="2400" dirty="0">
                <a:effectLst/>
                <a:ea typeface="Times New Roman" panose="02020603050405020304" pitchFamily="18" charset="0"/>
              </a:rPr>
              <a:t>, joints, portions of bridge seats, and approach slabs</a:t>
            </a:r>
          </a:p>
          <a:p>
            <a:pPr marL="342900" marR="0" lvl="0" indent="-342900" algn="just">
              <a:spcBef>
                <a:spcPts val="12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cs typeface="Arial" panose="020B0604020202020204" pitchFamily="34" charset="0"/>
              </a:rPr>
              <a:t>Transition milling to tie into the bridge at each end and surface sealing the approach roadways</a:t>
            </a:r>
          </a:p>
        </p:txBody>
      </p:sp>
      <p:sp>
        <p:nvSpPr>
          <p:cNvPr id="4" name="Title 3">
            <a:extLst>
              <a:ext uri="{FF2B5EF4-FFF2-40B4-BE49-F238E27FC236}">
                <a16:creationId xmlns:a16="http://schemas.microsoft.com/office/drawing/2014/main" id="{037E423F-5713-8BFC-8419-B6A8E4A6B7B6}"/>
              </a:ext>
            </a:extLst>
          </p:cNvPr>
          <p:cNvSpPr>
            <a:spLocks noGrp="1"/>
          </p:cNvSpPr>
          <p:nvPr>
            <p:ph type="title"/>
          </p:nvPr>
        </p:nvSpPr>
        <p:spPr/>
        <p:txBody>
          <a:bodyPr/>
          <a:lstStyle/>
          <a:p>
            <a:r>
              <a:rPr lang="en-US" altLang="en-US" b="1" dirty="0"/>
              <a:t>Proposed Work - SR 225 over Wabash River</a:t>
            </a:r>
            <a:endParaRPr lang="en-US" dirty="0"/>
          </a:p>
        </p:txBody>
      </p:sp>
      <p:pic>
        <p:nvPicPr>
          <p:cNvPr id="17" name="Picture 16">
            <a:extLst>
              <a:ext uri="{FF2B5EF4-FFF2-40B4-BE49-F238E27FC236}">
                <a16:creationId xmlns:a16="http://schemas.microsoft.com/office/drawing/2014/main" id="{E8066095-D2CD-DBB3-5D39-290B5ADBD472}"/>
              </a:ext>
            </a:extLst>
          </p:cNvPr>
          <p:cNvPicPr>
            <a:picLocks noChangeAspect="1"/>
          </p:cNvPicPr>
          <p:nvPr/>
        </p:nvPicPr>
        <p:blipFill>
          <a:blip r:embed="rId3"/>
          <a:stretch>
            <a:fillRect/>
          </a:stretch>
        </p:blipFill>
        <p:spPr>
          <a:xfrm>
            <a:off x="8357144" y="1676400"/>
            <a:ext cx="3551960" cy="2667000"/>
          </a:xfrm>
          <a:prstGeom prst="rect">
            <a:avLst/>
          </a:prstGeom>
          <a:ln>
            <a:solidFill>
              <a:schemeClr val="tx1"/>
            </a:solidFill>
          </a:ln>
        </p:spPr>
      </p:pic>
    </p:spTree>
    <p:extLst>
      <p:ext uri="{BB962C8B-B14F-4D97-AF65-F5344CB8AC3E}">
        <p14:creationId xmlns:p14="http://schemas.microsoft.com/office/powerpoint/2010/main" val="183821859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5FBBDC-D5E4-1542-DDCB-B1ED00AE7555}"/>
              </a:ext>
            </a:extLst>
          </p:cNvPr>
          <p:cNvSpPr>
            <a:spLocks noGrp="1"/>
          </p:cNvSpPr>
          <p:nvPr>
            <p:ph sz="half" idx="1"/>
          </p:nvPr>
        </p:nvSpPr>
        <p:spPr>
          <a:xfrm>
            <a:off x="152400" y="914399"/>
            <a:ext cx="8077200" cy="5915025"/>
          </a:xfrm>
        </p:spPr>
        <p:txBody>
          <a:bodyPr/>
          <a:lstStyle/>
          <a:p>
            <a:pPr marL="342900" marR="0" lvl="0" indent="-342900" algn="just">
              <a:spcBef>
                <a:spcPts val="600"/>
              </a:spcBef>
              <a:spcAft>
                <a:spcPts val="1200"/>
              </a:spcAft>
              <a:buFont typeface="Arial" panose="020B0604020202020204" pitchFamily="34" charset="0"/>
              <a:buChar char="•"/>
              <a:tabLst>
                <a:tab pos="2743200" algn="ctr"/>
                <a:tab pos="5486400" algn="r"/>
                <a:tab pos="457200" algn="l"/>
              </a:tabLst>
            </a:pPr>
            <a:r>
              <a:rPr lang="en-US" sz="2400" dirty="0">
                <a:effectLst/>
                <a:latin typeface="+mn-lt"/>
                <a:ea typeface="Times New Roman" panose="02020603050405020304" pitchFamily="18" charset="0"/>
              </a:rPr>
              <a:t>	</a:t>
            </a:r>
            <a:r>
              <a:rPr lang="en-US" sz="2400" dirty="0">
                <a:effectLst/>
                <a:ea typeface="Times New Roman" panose="02020603050405020304" pitchFamily="18" charset="0"/>
              </a:rPr>
              <a:t>Place revetment riprap on geotextiles around the wingwalls </a:t>
            </a:r>
          </a:p>
          <a:p>
            <a:pPr marL="342900" marR="0" lvl="0" indent="-342900" algn="just">
              <a:spcBef>
                <a:spcPts val="6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Place Class 1 Riprap around Piers 2 and 4</a:t>
            </a:r>
          </a:p>
          <a:p>
            <a:pPr marL="342900" marR="0" lvl="0" indent="-342900" algn="just">
              <a:spcBef>
                <a:spcPts val="6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	Construct riprap drainage turnouts at all four corners of the bridge</a:t>
            </a:r>
          </a:p>
          <a:p>
            <a:pPr marL="342900" marR="0" lvl="0" indent="-342900" algn="just">
              <a:spcBef>
                <a:spcPts val="6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	Construct wildlife crossings composed of compacted No. 53 stone against both abutments </a:t>
            </a:r>
          </a:p>
          <a:p>
            <a:pPr marL="342900" marR="0" lvl="0" indent="-342900" algn="just">
              <a:spcBef>
                <a:spcPts val="600"/>
              </a:spcBef>
              <a:spcAft>
                <a:spcPts val="1200"/>
              </a:spcAft>
              <a:buFont typeface="Arial" panose="020B0604020202020204" pitchFamily="34" charset="0"/>
              <a:buChar char="•"/>
              <a:tabLst>
                <a:tab pos="2743200" algn="ctr"/>
                <a:tab pos="5486400" algn="r"/>
                <a:tab pos="457200" algn="l"/>
              </a:tabLst>
            </a:pPr>
            <a:endParaRPr lang="en-US" sz="2400" dirty="0">
              <a:effectLst/>
              <a:ea typeface="Times New Roman" panose="02020603050405020304" pitchFamily="18" charset="0"/>
              <a:cs typeface="Arial" panose="020B0604020202020204" pitchFamily="34" charset="0"/>
            </a:endParaRPr>
          </a:p>
        </p:txBody>
      </p:sp>
      <p:sp>
        <p:nvSpPr>
          <p:cNvPr id="4" name="Title 3">
            <a:extLst>
              <a:ext uri="{FF2B5EF4-FFF2-40B4-BE49-F238E27FC236}">
                <a16:creationId xmlns:a16="http://schemas.microsoft.com/office/drawing/2014/main" id="{037E423F-5713-8BFC-8419-B6A8E4A6B7B6}"/>
              </a:ext>
            </a:extLst>
          </p:cNvPr>
          <p:cNvSpPr>
            <a:spLocks noGrp="1"/>
          </p:cNvSpPr>
          <p:nvPr>
            <p:ph type="title"/>
          </p:nvPr>
        </p:nvSpPr>
        <p:spPr/>
        <p:txBody>
          <a:bodyPr/>
          <a:lstStyle/>
          <a:p>
            <a:r>
              <a:rPr lang="en-US" altLang="en-US" b="1" dirty="0"/>
              <a:t>Proposed Work - SR 225 over Wabash River</a:t>
            </a:r>
            <a:endParaRPr lang="en-US" dirty="0"/>
          </a:p>
        </p:txBody>
      </p:sp>
      <p:pic>
        <p:nvPicPr>
          <p:cNvPr id="10" name="Picture 9">
            <a:extLst>
              <a:ext uri="{FF2B5EF4-FFF2-40B4-BE49-F238E27FC236}">
                <a16:creationId xmlns:a16="http://schemas.microsoft.com/office/drawing/2014/main" id="{DF41010A-D2DC-85E1-3ABA-5E25CBB976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3897096"/>
            <a:ext cx="5913187" cy="1436904"/>
          </a:xfrm>
          <a:prstGeom prst="rect">
            <a:avLst/>
          </a:prstGeom>
        </p:spPr>
      </p:pic>
      <p:pic>
        <p:nvPicPr>
          <p:cNvPr id="3" name="Picture 2">
            <a:extLst>
              <a:ext uri="{FF2B5EF4-FFF2-40B4-BE49-F238E27FC236}">
                <a16:creationId xmlns:a16="http://schemas.microsoft.com/office/drawing/2014/main" id="{0B2675C3-BE30-9756-C8FF-DA7B0C5945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53150" y="3935196"/>
            <a:ext cx="5774716" cy="1386167"/>
          </a:xfrm>
          <a:prstGeom prst="rect">
            <a:avLst/>
          </a:prstGeom>
        </p:spPr>
      </p:pic>
    </p:spTree>
    <p:extLst>
      <p:ext uri="{BB962C8B-B14F-4D97-AF65-F5344CB8AC3E}">
        <p14:creationId xmlns:p14="http://schemas.microsoft.com/office/powerpoint/2010/main" val="156509401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5FBBDC-D5E4-1542-DDCB-B1ED00AE7555}"/>
              </a:ext>
            </a:extLst>
          </p:cNvPr>
          <p:cNvSpPr>
            <a:spLocks noGrp="1"/>
          </p:cNvSpPr>
          <p:nvPr>
            <p:ph sz="half" idx="1"/>
          </p:nvPr>
        </p:nvSpPr>
        <p:spPr>
          <a:xfrm>
            <a:off x="152400" y="914399"/>
            <a:ext cx="8077200" cy="5915025"/>
          </a:xfrm>
        </p:spPr>
        <p:txBody>
          <a:bodyPr/>
          <a:lstStyle/>
          <a:p>
            <a:pPr marL="342900" indent="-342900" algn="just">
              <a:spcBef>
                <a:spcPts val="600"/>
              </a:spcBef>
              <a:spcAft>
                <a:spcPts val="1200"/>
              </a:spcAft>
              <a:tabLst>
                <a:tab pos="2743200" algn="ctr"/>
                <a:tab pos="5486400" algn="r"/>
                <a:tab pos="457200" algn="l"/>
              </a:tabLst>
            </a:pPr>
            <a:r>
              <a:rPr lang="en-US" sz="2400" dirty="0">
                <a:effectLst/>
                <a:ea typeface="Times New Roman" panose="02020603050405020304" pitchFamily="18" charset="0"/>
              </a:rPr>
              <a:t>	Paint the structural steel to match the existing color</a:t>
            </a:r>
          </a:p>
          <a:p>
            <a:pPr marL="342900" marR="0" lvl="0" indent="-342900" algn="just">
              <a:spcBef>
                <a:spcPts val="600"/>
              </a:spcBef>
              <a:spcAft>
                <a:spcPts val="1200"/>
              </a:spcAft>
              <a:buFont typeface="Arial" panose="020B0604020202020204" pitchFamily="34" charset="0"/>
              <a:buChar char="•"/>
              <a:tabLst>
                <a:tab pos="2743200" algn="ctr"/>
                <a:tab pos="5486400" algn="r"/>
                <a:tab pos="457200" algn="l"/>
              </a:tabLst>
            </a:pPr>
            <a:r>
              <a:rPr lang="en-US" sz="2400" dirty="0">
                <a:effectLst/>
                <a:ea typeface="Times New Roman" panose="02020603050405020304" pitchFamily="18" charset="0"/>
              </a:rPr>
              <a:t>Replace the existing railing with PF-1 railing</a:t>
            </a:r>
          </a:p>
          <a:p>
            <a:pPr marL="342900" marR="0" lvl="0" indent="-342900" algn="just">
              <a:spcBef>
                <a:spcPts val="600"/>
              </a:spcBef>
              <a:spcAft>
                <a:spcPts val="1200"/>
              </a:spcAft>
              <a:buFont typeface="Arial" panose="020B0604020202020204" pitchFamily="34" charset="0"/>
              <a:buChar char="•"/>
              <a:tabLst>
                <a:tab pos="2743200" algn="ctr"/>
                <a:tab pos="5486400" algn="r"/>
                <a:tab pos="457200" algn="l"/>
              </a:tabLst>
            </a:pPr>
            <a:r>
              <a:rPr lang="en-US" sz="2400" dirty="0">
                <a:ea typeface="Times New Roman" panose="02020603050405020304" pitchFamily="18" charset="0"/>
                <a:cs typeface="Arial" panose="020B0604020202020204" pitchFamily="34" charset="0"/>
              </a:rPr>
              <a:t>Roadway would remain one lane with Traffic Signal</a:t>
            </a:r>
            <a:endParaRPr lang="en-US" sz="2400" dirty="0">
              <a:effectLst/>
              <a:ea typeface="Times New Roman" panose="02020603050405020304" pitchFamily="18" charset="0"/>
              <a:cs typeface="Arial" panose="020B0604020202020204" pitchFamily="34" charset="0"/>
            </a:endParaRPr>
          </a:p>
        </p:txBody>
      </p:sp>
      <p:sp>
        <p:nvSpPr>
          <p:cNvPr id="4" name="Title 3">
            <a:extLst>
              <a:ext uri="{FF2B5EF4-FFF2-40B4-BE49-F238E27FC236}">
                <a16:creationId xmlns:a16="http://schemas.microsoft.com/office/drawing/2014/main" id="{037E423F-5713-8BFC-8419-B6A8E4A6B7B6}"/>
              </a:ext>
            </a:extLst>
          </p:cNvPr>
          <p:cNvSpPr>
            <a:spLocks noGrp="1"/>
          </p:cNvSpPr>
          <p:nvPr>
            <p:ph type="title"/>
          </p:nvPr>
        </p:nvSpPr>
        <p:spPr/>
        <p:txBody>
          <a:bodyPr/>
          <a:lstStyle/>
          <a:p>
            <a:r>
              <a:rPr lang="en-US" altLang="en-US" b="1" dirty="0"/>
              <a:t>Proposed Work - SR 225 over Wabash River</a:t>
            </a:r>
            <a:endParaRPr lang="en-US" dirty="0"/>
          </a:p>
        </p:txBody>
      </p:sp>
      <p:pic>
        <p:nvPicPr>
          <p:cNvPr id="6" name="Picture 5" descr="A traffic lights over a bridge&#10;&#10;Description automatically generated">
            <a:extLst>
              <a:ext uri="{FF2B5EF4-FFF2-40B4-BE49-F238E27FC236}">
                <a16:creationId xmlns:a16="http://schemas.microsoft.com/office/drawing/2014/main" id="{F747230B-3071-99ED-101F-E786ED25D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667000"/>
            <a:ext cx="4724400" cy="3543300"/>
          </a:xfrm>
          <a:prstGeom prst="rect">
            <a:avLst/>
          </a:prstGeom>
        </p:spPr>
      </p:pic>
      <p:pic>
        <p:nvPicPr>
          <p:cNvPr id="8" name="Picture 7" descr="A green bridge over a road&#10;&#10;Description automatically generated">
            <a:extLst>
              <a:ext uri="{FF2B5EF4-FFF2-40B4-BE49-F238E27FC236}">
                <a16:creationId xmlns:a16="http://schemas.microsoft.com/office/drawing/2014/main" id="{9320B492-5E05-2BA0-C3A5-962849D5B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667000"/>
            <a:ext cx="4724400" cy="3543300"/>
          </a:xfrm>
          <a:prstGeom prst="rect">
            <a:avLst/>
          </a:prstGeom>
        </p:spPr>
      </p:pic>
      <p:sp>
        <p:nvSpPr>
          <p:cNvPr id="3" name="TextBox 2">
            <a:extLst>
              <a:ext uri="{FF2B5EF4-FFF2-40B4-BE49-F238E27FC236}">
                <a16:creationId xmlns:a16="http://schemas.microsoft.com/office/drawing/2014/main" id="{A4A867FE-6FC7-546F-274D-F82E09BD3B55}"/>
              </a:ext>
            </a:extLst>
          </p:cNvPr>
          <p:cNvSpPr txBox="1"/>
          <p:nvPr/>
        </p:nvSpPr>
        <p:spPr>
          <a:xfrm>
            <a:off x="7924800" y="5029200"/>
            <a:ext cx="1143000" cy="461665"/>
          </a:xfrm>
          <a:prstGeom prst="rect">
            <a:avLst/>
          </a:prstGeom>
          <a:noFill/>
          <a:ln w="12700">
            <a:solidFill>
              <a:srgbClr val="FFFF00"/>
            </a:solidFill>
          </a:ln>
        </p:spPr>
        <p:txBody>
          <a:bodyPr wrap="square" rtlCol="0">
            <a:spAutoFit/>
          </a:bodyPr>
          <a:lstStyle/>
          <a:p>
            <a:r>
              <a:rPr lang="en-US" sz="1200" dirty="0">
                <a:solidFill>
                  <a:srgbClr val="FFFF00"/>
                </a:solidFill>
              </a:rPr>
              <a:t>Example PF-1 Bridge Railing</a:t>
            </a:r>
          </a:p>
        </p:txBody>
      </p:sp>
      <p:cxnSp>
        <p:nvCxnSpPr>
          <p:cNvPr id="5" name="Straight Arrow Connector 4">
            <a:extLst>
              <a:ext uri="{FF2B5EF4-FFF2-40B4-BE49-F238E27FC236}">
                <a16:creationId xmlns:a16="http://schemas.microsoft.com/office/drawing/2014/main" id="{CBE8ACCD-5E0B-46E4-3EB9-006FDF8CB1E8}"/>
              </a:ext>
            </a:extLst>
          </p:cNvPr>
          <p:cNvCxnSpPr>
            <a:cxnSpLocks/>
          </p:cNvCxnSpPr>
          <p:nvPr/>
        </p:nvCxnSpPr>
        <p:spPr>
          <a:xfrm flipV="1">
            <a:off x="8839200" y="4648200"/>
            <a:ext cx="381000" cy="381000"/>
          </a:xfrm>
          <a:prstGeom prst="straightConnector1">
            <a:avLst/>
          </a:prstGeom>
          <a:ln w="254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2174109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2AA010-D30C-AFFF-A015-3C03229EC1B7}"/>
              </a:ext>
            </a:extLst>
          </p:cNvPr>
          <p:cNvSpPr>
            <a:spLocks noGrp="1"/>
          </p:cNvSpPr>
          <p:nvPr>
            <p:ph sz="half" idx="1"/>
          </p:nvPr>
        </p:nvSpPr>
        <p:spPr>
          <a:xfrm>
            <a:off x="152400" y="1266657"/>
            <a:ext cx="6785054" cy="4409824"/>
          </a:xfrm>
        </p:spPr>
        <p:txBody>
          <a:bodyPr/>
          <a:lstStyle/>
          <a:p>
            <a:pPr>
              <a:spcAft>
                <a:spcPts val="1200"/>
              </a:spcAft>
            </a:pPr>
            <a:r>
              <a:rPr lang="en-US" sz="2800" dirty="0"/>
              <a:t>Official detour for through traffic will use Old SR 25, I-65, and North River Road/SR 43.</a:t>
            </a:r>
          </a:p>
          <a:p>
            <a:pPr>
              <a:spcAft>
                <a:spcPts val="1200"/>
              </a:spcAft>
            </a:pPr>
            <a:r>
              <a:rPr lang="en-US" sz="2800" dirty="0"/>
              <a:t>This detour adds four miles for motorists and is already in place since the May 2022 bridge closure to thru traffic due to structural damage.</a:t>
            </a:r>
          </a:p>
          <a:p>
            <a:endParaRPr lang="en-US" dirty="0"/>
          </a:p>
        </p:txBody>
      </p:sp>
      <p:sp>
        <p:nvSpPr>
          <p:cNvPr id="4" name="Title 3">
            <a:extLst>
              <a:ext uri="{FF2B5EF4-FFF2-40B4-BE49-F238E27FC236}">
                <a16:creationId xmlns:a16="http://schemas.microsoft.com/office/drawing/2014/main" id="{493FC995-2C41-8D08-4F32-043146EFE2E1}"/>
              </a:ext>
            </a:extLst>
          </p:cNvPr>
          <p:cNvSpPr>
            <a:spLocks noGrp="1"/>
          </p:cNvSpPr>
          <p:nvPr>
            <p:ph type="title"/>
          </p:nvPr>
        </p:nvSpPr>
        <p:spPr>
          <a:xfrm>
            <a:off x="0" y="1"/>
            <a:ext cx="12192000" cy="838200"/>
          </a:xfrm>
        </p:spPr>
        <p:txBody>
          <a:bodyPr/>
          <a:lstStyle/>
          <a:p>
            <a:r>
              <a:rPr lang="en-US" sz="4400" b="1" dirty="0"/>
              <a:t>Maintenance of Traffic (MOT)  SR 225</a:t>
            </a:r>
            <a:r>
              <a:rPr lang="en-US" b="1" dirty="0"/>
              <a:t> Bridge</a:t>
            </a:r>
            <a:endParaRPr lang="en-US" dirty="0"/>
          </a:p>
        </p:txBody>
      </p:sp>
      <p:pic>
        <p:nvPicPr>
          <p:cNvPr id="6" name="Picture 5">
            <a:extLst>
              <a:ext uri="{FF2B5EF4-FFF2-40B4-BE49-F238E27FC236}">
                <a16:creationId xmlns:a16="http://schemas.microsoft.com/office/drawing/2014/main" id="{5F20D19B-9FA7-7391-589D-4F43436B50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83000" y="1266657"/>
            <a:ext cx="4471715" cy="4409823"/>
          </a:xfrm>
          <a:prstGeom prst="rect">
            <a:avLst/>
          </a:prstGeom>
        </p:spPr>
      </p:pic>
      <p:sp>
        <p:nvSpPr>
          <p:cNvPr id="23" name="TextBox 22">
            <a:extLst>
              <a:ext uri="{FF2B5EF4-FFF2-40B4-BE49-F238E27FC236}">
                <a16:creationId xmlns:a16="http://schemas.microsoft.com/office/drawing/2014/main" id="{9C2E6776-60C2-9A94-22E7-BE82EB46E878}"/>
              </a:ext>
            </a:extLst>
          </p:cNvPr>
          <p:cNvSpPr txBox="1"/>
          <p:nvPr/>
        </p:nvSpPr>
        <p:spPr>
          <a:xfrm rot="4599448">
            <a:off x="8738943" y="4099658"/>
            <a:ext cx="605115" cy="276999"/>
          </a:xfrm>
          <a:prstGeom prst="rect">
            <a:avLst/>
          </a:prstGeom>
          <a:noFill/>
        </p:spPr>
        <p:txBody>
          <a:bodyPr wrap="square" rtlCol="0">
            <a:spAutoFit/>
          </a:bodyPr>
          <a:lstStyle/>
          <a:p>
            <a:pPr algn="ctr"/>
            <a:r>
              <a:rPr lang="en-US" sz="1200" dirty="0">
                <a:solidFill>
                  <a:srgbClr val="FFFFFF"/>
                </a:solidFill>
              </a:rPr>
              <a:t>I-65</a:t>
            </a:r>
            <a:endParaRPr lang="en-US" sz="1600" dirty="0">
              <a:solidFill>
                <a:srgbClr val="FFFFFF"/>
              </a:solidFill>
            </a:endParaRPr>
          </a:p>
        </p:txBody>
      </p:sp>
      <p:pic>
        <p:nvPicPr>
          <p:cNvPr id="5" name="Picture 4">
            <a:extLst>
              <a:ext uri="{FF2B5EF4-FFF2-40B4-BE49-F238E27FC236}">
                <a16:creationId xmlns:a16="http://schemas.microsoft.com/office/drawing/2014/main" id="{054278E8-1868-FA4E-7419-AA5F9C973D7E}"/>
              </a:ext>
            </a:extLst>
          </p:cNvPr>
          <p:cNvPicPr>
            <a:picLocks noChangeAspect="1"/>
          </p:cNvPicPr>
          <p:nvPr/>
        </p:nvPicPr>
        <p:blipFill>
          <a:blip r:embed="rId4"/>
          <a:stretch>
            <a:fillRect/>
          </a:stretch>
        </p:blipFill>
        <p:spPr>
          <a:xfrm>
            <a:off x="11554715" y="4238157"/>
            <a:ext cx="417837" cy="1438323"/>
          </a:xfrm>
          <a:prstGeom prst="rect">
            <a:avLst/>
          </a:prstGeom>
        </p:spPr>
      </p:pic>
      <p:sp>
        <p:nvSpPr>
          <p:cNvPr id="7" name="TextBox 6">
            <a:extLst>
              <a:ext uri="{FF2B5EF4-FFF2-40B4-BE49-F238E27FC236}">
                <a16:creationId xmlns:a16="http://schemas.microsoft.com/office/drawing/2014/main" id="{5B0C970E-DE73-A38F-7575-FC643FE0D15A}"/>
              </a:ext>
            </a:extLst>
          </p:cNvPr>
          <p:cNvSpPr txBox="1"/>
          <p:nvPr/>
        </p:nvSpPr>
        <p:spPr>
          <a:xfrm rot="5400000">
            <a:off x="7665435" y="1808556"/>
            <a:ext cx="1515682" cy="261610"/>
          </a:xfrm>
          <a:prstGeom prst="rect">
            <a:avLst/>
          </a:prstGeom>
          <a:noFill/>
        </p:spPr>
        <p:txBody>
          <a:bodyPr wrap="square" rtlCol="0">
            <a:spAutoFit/>
          </a:bodyPr>
          <a:lstStyle/>
          <a:p>
            <a:pPr algn="ctr"/>
            <a:r>
              <a:rPr lang="en-US" sz="1100" dirty="0">
                <a:solidFill>
                  <a:srgbClr val="FFFFFF"/>
                </a:solidFill>
              </a:rPr>
              <a:t>North River Road</a:t>
            </a:r>
            <a:endParaRPr lang="en-US" sz="1400" dirty="0">
              <a:solidFill>
                <a:srgbClr val="FFFFFF"/>
              </a:solidFill>
            </a:endParaRPr>
          </a:p>
        </p:txBody>
      </p:sp>
      <p:sp>
        <p:nvSpPr>
          <p:cNvPr id="19" name="TextBox 18">
            <a:extLst>
              <a:ext uri="{FF2B5EF4-FFF2-40B4-BE49-F238E27FC236}">
                <a16:creationId xmlns:a16="http://schemas.microsoft.com/office/drawing/2014/main" id="{2955909E-7EB7-6FDE-8915-033FE1C34EF9}"/>
              </a:ext>
            </a:extLst>
          </p:cNvPr>
          <p:cNvSpPr txBox="1"/>
          <p:nvPr/>
        </p:nvSpPr>
        <p:spPr>
          <a:xfrm rot="18485400">
            <a:off x="9422932" y="3849123"/>
            <a:ext cx="1515682" cy="261610"/>
          </a:xfrm>
          <a:prstGeom prst="rect">
            <a:avLst/>
          </a:prstGeom>
          <a:noFill/>
        </p:spPr>
        <p:txBody>
          <a:bodyPr wrap="square" rtlCol="0">
            <a:spAutoFit/>
          </a:bodyPr>
          <a:lstStyle/>
          <a:p>
            <a:pPr algn="ctr"/>
            <a:r>
              <a:rPr lang="en-US" sz="1100" dirty="0">
                <a:solidFill>
                  <a:srgbClr val="FFFFFF"/>
                </a:solidFill>
              </a:rPr>
              <a:t>Old State Road 25</a:t>
            </a:r>
            <a:endParaRPr lang="en-US" sz="1400" dirty="0">
              <a:solidFill>
                <a:srgbClr val="FFFFFF"/>
              </a:solidFill>
            </a:endParaRPr>
          </a:p>
        </p:txBody>
      </p:sp>
      <p:sp>
        <p:nvSpPr>
          <p:cNvPr id="22" name="TextBox 21">
            <a:extLst>
              <a:ext uri="{FF2B5EF4-FFF2-40B4-BE49-F238E27FC236}">
                <a16:creationId xmlns:a16="http://schemas.microsoft.com/office/drawing/2014/main" id="{1894166C-6D7B-3BBF-6C60-0E64ECBC9214}"/>
              </a:ext>
            </a:extLst>
          </p:cNvPr>
          <p:cNvSpPr txBox="1"/>
          <p:nvPr/>
        </p:nvSpPr>
        <p:spPr>
          <a:xfrm rot="2871235">
            <a:off x="9363852" y="2411968"/>
            <a:ext cx="1403215" cy="276999"/>
          </a:xfrm>
          <a:prstGeom prst="rect">
            <a:avLst/>
          </a:prstGeom>
          <a:noFill/>
        </p:spPr>
        <p:txBody>
          <a:bodyPr wrap="square" rtlCol="0">
            <a:spAutoFit/>
          </a:bodyPr>
          <a:lstStyle/>
          <a:p>
            <a:pPr algn="ctr"/>
            <a:r>
              <a:rPr lang="en-US" sz="1200" dirty="0">
                <a:solidFill>
                  <a:srgbClr val="FFFFFF"/>
                </a:solidFill>
              </a:rPr>
              <a:t>SR 225</a:t>
            </a:r>
            <a:endParaRPr lang="en-US" sz="1600" dirty="0">
              <a:solidFill>
                <a:srgbClr val="FFFFFF"/>
              </a:solidFill>
            </a:endParaRPr>
          </a:p>
        </p:txBody>
      </p:sp>
      <p:sp>
        <p:nvSpPr>
          <p:cNvPr id="24" name="TextBox 23">
            <a:extLst>
              <a:ext uri="{FF2B5EF4-FFF2-40B4-BE49-F238E27FC236}">
                <a16:creationId xmlns:a16="http://schemas.microsoft.com/office/drawing/2014/main" id="{A9B18110-3A8B-5153-E74E-9697202E2821}"/>
              </a:ext>
            </a:extLst>
          </p:cNvPr>
          <p:cNvSpPr txBox="1"/>
          <p:nvPr/>
        </p:nvSpPr>
        <p:spPr>
          <a:xfrm>
            <a:off x="10549838" y="2076513"/>
            <a:ext cx="782679" cy="461665"/>
          </a:xfrm>
          <a:prstGeom prst="rect">
            <a:avLst/>
          </a:prstGeom>
          <a:ln w="25400">
            <a:solidFill>
              <a:srgbClr val="0000FF"/>
            </a:solidFill>
          </a:ln>
        </p:spPr>
        <p:style>
          <a:lnRef idx="2">
            <a:schemeClr val="accent6"/>
          </a:lnRef>
          <a:fillRef idx="1">
            <a:schemeClr val="lt1"/>
          </a:fillRef>
          <a:effectRef idx="0">
            <a:schemeClr val="accent6"/>
          </a:effectRef>
          <a:fontRef idx="minor">
            <a:schemeClr val="dk1"/>
          </a:fontRef>
        </p:style>
        <p:txBody>
          <a:bodyPr wrap="square" rtlCol="0" anchor="ctr" anchorCtr="1">
            <a:spAutoFit/>
          </a:bodyPr>
          <a:lstStyle/>
          <a:p>
            <a:r>
              <a:rPr lang="en-US" sz="1200" dirty="0">
                <a:solidFill>
                  <a:srgbClr val="3333CC"/>
                </a:solidFill>
              </a:rPr>
              <a:t>Project Location</a:t>
            </a:r>
          </a:p>
        </p:txBody>
      </p:sp>
      <p:cxnSp>
        <p:nvCxnSpPr>
          <p:cNvPr id="25" name="Straight Arrow Connector 24">
            <a:extLst>
              <a:ext uri="{FF2B5EF4-FFF2-40B4-BE49-F238E27FC236}">
                <a16:creationId xmlns:a16="http://schemas.microsoft.com/office/drawing/2014/main" id="{2B4CF5CF-54D9-4736-8BEF-16178A3487DF}"/>
              </a:ext>
            </a:extLst>
          </p:cNvPr>
          <p:cNvCxnSpPr>
            <a:cxnSpLocks/>
            <a:stCxn id="24" idx="2"/>
          </p:cNvCxnSpPr>
          <p:nvPr/>
        </p:nvCxnSpPr>
        <p:spPr>
          <a:xfrm flipH="1">
            <a:off x="10483296" y="2538178"/>
            <a:ext cx="457882" cy="428456"/>
          </a:xfrm>
          <a:prstGeom prst="straightConnector1">
            <a:avLst/>
          </a:prstGeom>
          <a:ln>
            <a:solidFill>
              <a:srgbClr val="0000FF"/>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5725609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dirty="0"/>
              <a:t>Agenda</a:t>
            </a:r>
          </a:p>
        </p:txBody>
      </p:sp>
      <p:sp>
        <p:nvSpPr>
          <p:cNvPr id="8" name="Content Placeholder 7"/>
          <p:cNvSpPr>
            <a:spLocks noGrp="1"/>
          </p:cNvSpPr>
          <p:nvPr>
            <p:ph idx="1"/>
          </p:nvPr>
        </p:nvSpPr>
        <p:spPr>
          <a:xfrm>
            <a:off x="172278" y="914400"/>
            <a:ext cx="11887200" cy="5105400"/>
          </a:xfrm>
        </p:spPr>
        <p:txBody>
          <a:bodyPr rtlCol="0">
            <a:normAutofit fontScale="92500"/>
          </a:bodyPr>
          <a:lstStyle/>
          <a:p>
            <a:pPr eaLnBrk="1" fontAlgn="auto" hangingPunct="1">
              <a:spcAft>
                <a:spcPts val="1200"/>
              </a:spcAft>
              <a:defRPr/>
            </a:pPr>
            <a:r>
              <a:rPr lang="en-US" dirty="0">
                <a:cs typeface="Tahoma" pitchFamily="34" charset="0"/>
              </a:rPr>
              <a:t>Welcome &amp; Introductions</a:t>
            </a:r>
          </a:p>
          <a:p>
            <a:pPr eaLnBrk="1" fontAlgn="auto" hangingPunct="1">
              <a:spcAft>
                <a:spcPts val="1200"/>
              </a:spcAft>
              <a:defRPr/>
            </a:pPr>
            <a:r>
              <a:rPr lang="en-US" dirty="0">
                <a:cs typeface="Tahoma" pitchFamily="34" charset="0"/>
              </a:rPr>
              <a:t>Project Overview</a:t>
            </a:r>
          </a:p>
          <a:p>
            <a:pPr eaLnBrk="1" fontAlgn="auto" hangingPunct="1">
              <a:spcAft>
                <a:spcPts val="1200"/>
              </a:spcAft>
              <a:defRPr/>
            </a:pPr>
            <a:r>
              <a:rPr lang="en-US" dirty="0">
                <a:cs typeface="Tahoma" pitchFamily="34" charset="0"/>
              </a:rPr>
              <a:t>Proposed Improvements</a:t>
            </a:r>
          </a:p>
          <a:p>
            <a:pPr eaLnBrk="1" fontAlgn="auto" hangingPunct="1">
              <a:spcAft>
                <a:spcPts val="1200"/>
              </a:spcAft>
              <a:defRPr/>
            </a:pPr>
            <a:r>
              <a:rPr lang="en-US" dirty="0">
                <a:cs typeface="Tahoma" pitchFamily="34" charset="0"/>
              </a:rPr>
              <a:t>What to Expect During Construction</a:t>
            </a:r>
          </a:p>
          <a:p>
            <a:pPr eaLnBrk="1" fontAlgn="auto" hangingPunct="1">
              <a:spcAft>
                <a:spcPts val="1200"/>
              </a:spcAft>
              <a:defRPr/>
            </a:pPr>
            <a:r>
              <a:rPr lang="en-US" dirty="0">
                <a:cs typeface="Tahoma" pitchFamily="34" charset="0"/>
              </a:rPr>
              <a:t>Final Steps</a:t>
            </a:r>
          </a:p>
          <a:p>
            <a:pPr eaLnBrk="1" fontAlgn="auto" hangingPunct="1">
              <a:spcAft>
                <a:spcPts val="1200"/>
              </a:spcAft>
              <a:defRPr/>
            </a:pPr>
            <a:r>
              <a:rPr lang="en-US" dirty="0">
                <a:cs typeface="Tahoma" pitchFamily="34" charset="0"/>
              </a:rPr>
              <a:t>Adjourn Formal Meeting</a:t>
            </a:r>
          </a:p>
          <a:p>
            <a:pPr eaLnBrk="1" fontAlgn="auto" hangingPunct="1">
              <a:spcAft>
                <a:spcPts val="1200"/>
              </a:spcAft>
              <a:defRPr/>
            </a:pPr>
            <a:r>
              <a:rPr lang="en-US" dirty="0">
                <a:cs typeface="Tahoma" pitchFamily="34" charset="0"/>
              </a:rPr>
              <a:t>We Want Your Feedback</a:t>
            </a:r>
          </a:p>
          <a:p>
            <a:pPr lvl="1" eaLnBrk="1" fontAlgn="auto" hangingPunct="1">
              <a:spcAft>
                <a:spcPts val="1200"/>
              </a:spcAft>
              <a:defRPr/>
            </a:pPr>
            <a:r>
              <a:rPr lang="en-US" dirty="0">
                <a:cs typeface="Tahoma" pitchFamily="34" charset="0"/>
              </a:rPr>
              <a:t>You are invited to the display area for Q &amp; A with the project team after the hearing is adjourned</a:t>
            </a:r>
          </a:p>
          <a:p>
            <a:pPr lvl="1" eaLnBrk="1" fontAlgn="auto" hangingPunct="1">
              <a:spcAft>
                <a:spcPts val="1200"/>
              </a:spcAft>
              <a:defRPr/>
            </a:pPr>
            <a:endParaRPr lang="en-US" dirty="0">
              <a:cs typeface="Tahoma" pitchFamily="34" charset="0"/>
            </a:endParaRPr>
          </a:p>
          <a:p>
            <a:pPr marL="0" indent="0" eaLnBrk="1" fontAlgn="auto" hangingPunct="1">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val="467421487"/>
      </p:ext>
    </p:extLst>
  </p:cSld>
  <p:clrMapOvr>
    <a:masterClrMapping/>
  </p:clrMapOvr>
  <p:transition spd="slow" advTm="50118">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02583-73DF-E856-A40F-50AF8DCE0F59}"/>
              </a:ext>
            </a:extLst>
          </p:cNvPr>
          <p:cNvSpPr>
            <a:spLocks noGrp="1"/>
          </p:cNvSpPr>
          <p:nvPr>
            <p:ph sz="half" idx="1"/>
          </p:nvPr>
        </p:nvSpPr>
        <p:spPr>
          <a:xfrm>
            <a:off x="208547" y="1143000"/>
            <a:ext cx="5791200" cy="4191000"/>
          </a:xfrm>
        </p:spPr>
        <p:txBody>
          <a:bodyPr/>
          <a:lstStyle/>
          <a:p>
            <a:pPr>
              <a:spcBef>
                <a:spcPts val="1200"/>
              </a:spcBef>
              <a:spcAft>
                <a:spcPts val="1200"/>
              </a:spcAft>
            </a:pPr>
            <a:r>
              <a:rPr lang="en-US" sz="2800" dirty="0"/>
              <a:t>Bid and Letting in November 2024</a:t>
            </a:r>
          </a:p>
          <a:p>
            <a:pPr>
              <a:spcBef>
                <a:spcPts val="1200"/>
              </a:spcBef>
              <a:spcAft>
                <a:spcPts val="1200"/>
              </a:spcAft>
            </a:pPr>
            <a:r>
              <a:rPr lang="en-US" sz="2800" dirty="0"/>
              <a:t>Construction is anticipated to start in January 2025 and be completed by Fall 2026</a:t>
            </a:r>
          </a:p>
          <a:p>
            <a:pPr marL="0" indent="0">
              <a:buNone/>
            </a:pPr>
            <a:endParaRPr lang="en-US" dirty="0"/>
          </a:p>
        </p:txBody>
      </p:sp>
      <p:sp>
        <p:nvSpPr>
          <p:cNvPr id="4" name="Title 3">
            <a:extLst>
              <a:ext uri="{FF2B5EF4-FFF2-40B4-BE49-F238E27FC236}">
                <a16:creationId xmlns:a16="http://schemas.microsoft.com/office/drawing/2014/main" id="{B54E3B3A-0840-1AD6-542F-38724E368FF4}"/>
              </a:ext>
            </a:extLst>
          </p:cNvPr>
          <p:cNvSpPr>
            <a:spLocks noGrp="1"/>
          </p:cNvSpPr>
          <p:nvPr>
            <p:ph type="title"/>
          </p:nvPr>
        </p:nvSpPr>
        <p:spPr>
          <a:xfrm>
            <a:off x="0" y="1"/>
            <a:ext cx="12192000" cy="838200"/>
          </a:xfrm>
        </p:spPr>
        <p:txBody>
          <a:bodyPr/>
          <a:lstStyle/>
          <a:p>
            <a:r>
              <a:rPr lang="en-US" sz="4400" b="1" dirty="0"/>
              <a:t>Construction Timeline  SR </a:t>
            </a:r>
            <a:r>
              <a:rPr lang="en-US" b="1" dirty="0"/>
              <a:t>225 over</a:t>
            </a:r>
            <a:r>
              <a:rPr lang="en-US" sz="4400" b="1" dirty="0"/>
              <a:t> Wabash River </a:t>
            </a:r>
            <a:endParaRPr lang="en-US" dirty="0"/>
          </a:p>
        </p:txBody>
      </p:sp>
      <p:pic>
        <p:nvPicPr>
          <p:cNvPr id="6" name="Picture 5">
            <a:extLst>
              <a:ext uri="{FF2B5EF4-FFF2-40B4-BE49-F238E27FC236}">
                <a16:creationId xmlns:a16="http://schemas.microsoft.com/office/drawing/2014/main" id="{019F5111-AF5C-5FEB-E44D-FDEAB28258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19800" y="1143000"/>
            <a:ext cx="5588000" cy="4191000"/>
          </a:xfrm>
          <a:prstGeom prst="rect">
            <a:avLst/>
          </a:prstGeom>
        </p:spPr>
      </p:pic>
    </p:spTree>
    <p:extLst>
      <p:ext uri="{BB962C8B-B14F-4D97-AF65-F5344CB8AC3E}">
        <p14:creationId xmlns:p14="http://schemas.microsoft.com/office/powerpoint/2010/main" val="92191469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dirty="0"/>
              <a:t>Next Steps </a:t>
            </a:r>
          </a:p>
        </p:txBody>
      </p:sp>
      <p:sp>
        <p:nvSpPr>
          <p:cNvPr id="8" name="Content Placeholder 7"/>
          <p:cNvSpPr>
            <a:spLocks noGrp="1"/>
          </p:cNvSpPr>
          <p:nvPr>
            <p:ph idx="1"/>
          </p:nvPr>
        </p:nvSpPr>
        <p:spPr>
          <a:xfrm>
            <a:off x="152400" y="914400"/>
            <a:ext cx="7391400" cy="5791200"/>
          </a:xfrm>
        </p:spPr>
        <p:txBody>
          <a:bodyPr rtlCol="0">
            <a:normAutofit fontScale="77500" lnSpcReduction="20000"/>
          </a:bodyPr>
          <a:lstStyle/>
          <a:p>
            <a:pPr eaLnBrk="1" hangingPunct="1">
              <a:lnSpc>
                <a:spcPct val="120000"/>
              </a:lnSpc>
              <a:spcBef>
                <a:spcPts val="0"/>
              </a:spcBef>
              <a:spcAft>
                <a:spcPts val="1200"/>
              </a:spcAft>
              <a:defRPr/>
            </a:pPr>
            <a:r>
              <a:rPr lang="en-US" sz="2400" b="1" dirty="0">
                <a:cs typeface="Tahoma" pitchFamily="34" charset="0"/>
              </a:rPr>
              <a:t>Public and project stakeholder input</a:t>
            </a:r>
          </a:p>
          <a:p>
            <a:pPr indent="58738" eaLnBrk="1" hangingPunct="1">
              <a:lnSpc>
                <a:spcPct val="120000"/>
              </a:lnSpc>
              <a:spcBef>
                <a:spcPts val="0"/>
              </a:spcBef>
              <a:spcAft>
                <a:spcPts val="1200"/>
              </a:spcAft>
              <a:defRPr/>
            </a:pPr>
            <a:r>
              <a:rPr lang="en-US" sz="2500" dirty="0">
                <a:cs typeface="Tahoma" pitchFamily="34" charset="0"/>
              </a:rPr>
              <a:t> Comment Period Ends March 19, 2024</a:t>
            </a:r>
          </a:p>
          <a:p>
            <a:pPr indent="58738" eaLnBrk="1" hangingPunct="1">
              <a:lnSpc>
                <a:spcPct val="120000"/>
              </a:lnSpc>
              <a:spcBef>
                <a:spcPts val="0"/>
              </a:spcBef>
              <a:spcAft>
                <a:spcPts val="1200"/>
              </a:spcAft>
              <a:defRPr/>
            </a:pPr>
            <a:r>
              <a:rPr lang="en-US" sz="2500" dirty="0">
                <a:cs typeface="Tahoma" pitchFamily="34" charset="0"/>
              </a:rPr>
              <a:t> Submit comments via options described in the project handout</a:t>
            </a:r>
          </a:p>
          <a:p>
            <a:pPr eaLnBrk="1" hangingPunct="1">
              <a:lnSpc>
                <a:spcPct val="120000"/>
              </a:lnSpc>
              <a:spcBef>
                <a:spcPts val="0"/>
              </a:spcBef>
              <a:spcAft>
                <a:spcPts val="1200"/>
              </a:spcAft>
              <a:buClr>
                <a:srgbClr val="002060"/>
              </a:buClr>
              <a:defRPr/>
            </a:pPr>
            <a:r>
              <a:rPr lang="en-US" sz="2400" b="1" dirty="0">
                <a:cs typeface="Tahoma" pitchFamily="34" charset="0"/>
              </a:rPr>
              <a:t>INDOT review and evaluation</a:t>
            </a:r>
          </a:p>
          <a:p>
            <a:pPr lvl="1" eaLnBrk="1" hangingPunct="1">
              <a:lnSpc>
                <a:spcPct val="120000"/>
              </a:lnSpc>
              <a:spcBef>
                <a:spcPts val="0"/>
              </a:spcBef>
              <a:spcAft>
                <a:spcPts val="600"/>
              </a:spcAft>
              <a:buClr>
                <a:srgbClr val="002060"/>
              </a:buClr>
              <a:buSzPct val="60000"/>
              <a:defRPr/>
            </a:pPr>
            <a:r>
              <a:rPr lang="en-US" dirty="0">
                <a:cs typeface="Tahoma" pitchFamily="34" charset="0"/>
              </a:rPr>
              <a:t>All comments are given full consideration during the decision-making process.</a:t>
            </a:r>
          </a:p>
          <a:p>
            <a:pPr lvl="1" eaLnBrk="1" hangingPunct="1">
              <a:lnSpc>
                <a:spcPct val="120000"/>
              </a:lnSpc>
              <a:spcBef>
                <a:spcPts val="0"/>
              </a:spcBef>
              <a:spcAft>
                <a:spcPts val="600"/>
              </a:spcAft>
              <a:buClr>
                <a:srgbClr val="002060"/>
              </a:buClr>
              <a:buSzPct val="60000"/>
              <a:defRPr/>
            </a:pPr>
            <a:r>
              <a:rPr lang="en-US" dirty="0">
                <a:cs typeface="Tahoma" pitchFamily="34" charset="0"/>
              </a:rPr>
              <a:t>Certification of Public Involvement</a:t>
            </a:r>
          </a:p>
          <a:p>
            <a:pPr lvl="1" eaLnBrk="1" hangingPunct="1">
              <a:lnSpc>
                <a:spcPct val="120000"/>
              </a:lnSpc>
              <a:spcBef>
                <a:spcPts val="0"/>
              </a:spcBef>
              <a:spcAft>
                <a:spcPts val="600"/>
              </a:spcAft>
              <a:buClr>
                <a:srgbClr val="002060"/>
              </a:buClr>
              <a:buSzPct val="60000"/>
              <a:defRPr/>
            </a:pPr>
            <a:r>
              <a:rPr lang="en-US" dirty="0">
                <a:cs typeface="Tahoma" pitchFamily="34" charset="0"/>
              </a:rPr>
              <a:t>Address comments, finalize and approve the environmental document, and complete the project design.</a:t>
            </a:r>
          </a:p>
          <a:p>
            <a:pPr eaLnBrk="1" hangingPunct="1">
              <a:lnSpc>
                <a:spcPct val="120000"/>
              </a:lnSpc>
              <a:spcBef>
                <a:spcPts val="0"/>
              </a:spcBef>
              <a:spcAft>
                <a:spcPts val="1200"/>
              </a:spcAft>
              <a:buClr>
                <a:srgbClr val="002060"/>
              </a:buClr>
              <a:defRPr/>
            </a:pPr>
            <a:r>
              <a:rPr lang="en-US" sz="2400" b="1" dirty="0">
                <a:cs typeface="Tahoma" pitchFamily="34" charset="0"/>
              </a:rPr>
              <a:t>Communicate a decision</a:t>
            </a:r>
          </a:p>
          <a:p>
            <a:pPr lvl="1" eaLnBrk="1" hangingPunct="1">
              <a:lnSpc>
                <a:spcPct val="120000"/>
              </a:lnSpc>
              <a:spcBef>
                <a:spcPts val="0"/>
              </a:spcBef>
              <a:spcAft>
                <a:spcPts val="1200"/>
              </a:spcAft>
              <a:buClr>
                <a:srgbClr val="3333CC"/>
              </a:buClr>
              <a:buSzPct val="60000"/>
              <a:defRPr/>
            </a:pPr>
            <a:r>
              <a:rPr lang="en-US" dirty="0">
                <a:cs typeface="Tahoma" pitchFamily="34" charset="0"/>
              </a:rPr>
              <a:t>INDOT will notify project stakeholders of the decision.</a:t>
            </a:r>
          </a:p>
          <a:p>
            <a:pPr lvl="1" eaLnBrk="1" hangingPunct="1">
              <a:lnSpc>
                <a:spcPct val="120000"/>
              </a:lnSpc>
              <a:spcBef>
                <a:spcPts val="0"/>
              </a:spcBef>
              <a:spcAft>
                <a:spcPts val="1200"/>
              </a:spcAft>
              <a:buClr>
                <a:srgbClr val="3333CC"/>
              </a:buClr>
              <a:buSzPct val="60000"/>
              <a:defRPr/>
            </a:pPr>
            <a:r>
              <a:rPr lang="en-US" dirty="0">
                <a:cs typeface="Tahoma" pitchFamily="34" charset="0"/>
              </a:rPr>
              <a:t>Work through local media, social media outlets, and a legal notice.</a:t>
            </a:r>
          </a:p>
          <a:p>
            <a:pPr lvl="1" eaLnBrk="1" hangingPunct="1">
              <a:lnSpc>
                <a:spcPct val="120000"/>
              </a:lnSpc>
              <a:spcBef>
                <a:spcPts val="0"/>
              </a:spcBef>
              <a:spcAft>
                <a:spcPts val="1200"/>
              </a:spcAft>
              <a:buClr>
                <a:srgbClr val="3333CC"/>
              </a:buClr>
              <a:buSzPct val="60000"/>
              <a:defRPr/>
            </a:pPr>
            <a:r>
              <a:rPr lang="en-US" dirty="0">
                <a:cs typeface="Tahoma" pitchFamily="34" charset="0"/>
              </a:rPr>
              <a:t>Make project documents accessible via repositories.</a:t>
            </a:r>
          </a:p>
          <a:p>
            <a:pPr eaLnBrk="1" hangingPunct="1">
              <a:lnSpc>
                <a:spcPct val="120000"/>
              </a:lnSpc>
              <a:spcBef>
                <a:spcPts val="0"/>
              </a:spcBef>
              <a:spcAft>
                <a:spcPts val="1200"/>
              </a:spcAft>
              <a:buClr>
                <a:srgbClr val="002060"/>
              </a:buClr>
              <a:defRPr/>
            </a:pPr>
            <a:r>
              <a:rPr lang="en-US" sz="2400" b="1" dirty="0">
                <a:cs typeface="Tahoma" pitchFamily="34" charset="0"/>
              </a:rPr>
              <a:t>Questions? Contact the Public Involvement Team. </a:t>
            </a:r>
          </a:p>
          <a:p>
            <a:pPr marL="0" indent="0" eaLnBrk="1" fontAlgn="auto" hangingPunct="1">
              <a:spcAft>
                <a:spcPts val="0"/>
              </a:spcAft>
              <a:buFont typeface="Arial" panose="020B0604020202020204" pitchFamily="34" charset="0"/>
              <a:buNone/>
              <a:defRPr/>
            </a:pPr>
            <a:endParaRPr lang="en-US" dirty="0"/>
          </a:p>
        </p:txBody>
      </p:sp>
      <p:pic>
        <p:nvPicPr>
          <p:cNvPr id="3" name="Picture 2">
            <a:extLst>
              <a:ext uri="{FF2B5EF4-FFF2-40B4-BE49-F238E27FC236}">
                <a16:creationId xmlns:a16="http://schemas.microsoft.com/office/drawing/2014/main" id="{C1642627-C402-A759-134D-A46B4A7237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1400" y="1753406"/>
            <a:ext cx="4470400" cy="3346887"/>
          </a:xfrm>
          <a:prstGeom prst="rect">
            <a:avLst/>
          </a:prstGeom>
          <a:ln>
            <a:solidFill>
              <a:schemeClr val="tx1"/>
            </a:solidFill>
          </a:ln>
        </p:spPr>
      </p:pic>
    </p:spTree>
    <p:extLst>
      <p:ext uri="{BB962C8B-B14F-4D97-AF65-F5344CB8AC3E}">
        <p14:creationId xmlns:p14="http://schemas.microsoft.com/office/powerpoint/2010/main" val="2921959765"/>
      </p:ext>
    </p:extLst>
  </p:cSld>
  <p:clrMapOvr>
    <a:masterClrMapping/>
  </p:clrMapOvr>
  <p:transition spd="slow" advTm="35834">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273622-801B-185B-7041-27CB731A3252}"/>
              </a:ext>
            </a:extLst>
          </p:cNvPr>
          <p:cNvSpPr>
            <a:spLocks noGrp="1"/>
          </p:cNvSpPr>
          <p:nvPr>
            <p:ph type="title"/>
          </p:nvPr>
        </p:nvSpPr>
        <p:spPr/>
        <p:txBody>
          <a:bodyPr/>
          <a:lstStyle/>
          <a:p>
            <a:r>
              <a:rPr lang="en-US" b="1" dirty="0"/>
              <a:t>Comment Session</a:t>
            </a:r>
          </a:p>
        </p:txBody>
      </p:sp>
      <p:sp>
        <p:nvSpPr>
          <p:cNvPr id="5" name="Content Placeholder 2">
            <a:extLst>
              <a:ext uri="{FF2B5EF4-FFF2-40B4-BE49-F238E27FC236}">
                <a16:creationId xmlns:a16="http://schemas.microsoft.com/office/drawing/2014/main" id="{3EFF2DF3-7F20-FE46-3E66-85ACE9ACEF2E}"/>
              </a:ext>
            </a:extLst>
          </p:cNvPr>
          <p:cNvSpPr>
            <a:spLocks noGrp="1"/>
          </p:cNvSpPr>
          <p:nvPr>
            <p:ph sz="half" idx="1"/>
          </p:nvPr>
        </p:nvSpPr>
        <p:spPr>
          <a:xfrm>
            <a:off x="457200" y="1600200"/>
            <a:ext cx="6781800" cy="4525963"/>
          </a:xfrm>
        </p:spPr>
        <p:txBody>
          <a:bodyPr>
            <a:normAutofit/>
          </a:bodyPr>
          <a:lstStyle/>
          <a:p>
            <a:pPr marL="514350" indent="-514350">
              <a:lnSpc>
                <a:spcPct val="90000"/>
              </a:lnSpc>
              <a:spcAft>
                <a:spcPts val="1200"/>
              </a:spcAft>
              <a:buFont typeface="+mj-lt"/>
              <a:buAutoNum type="arabicPeriod"/>
            </a:pPr>
            <a:r>
              <a:rPr lang="en-US" sz="2600" dirty="0"/>
              <a:t>Speakers sign-in sheet.</a:t>
            </a:r>
          </a:p>
          <a:p>
            <a:pPr marL="514350" indent="-514350">
              <a:lnSpc>
                <a:spcPct val="90000"/>
              </a:lnSpc>
              <a:spcAft>
                <a:spcPts val="1200"/>
              </a:spcAft>
              <a:buFont typeface="+mj-lt"/>
              <a:buAutoNum type="arabicPeriod"/>
            </a:pPr>
            <a:r>
              <a:rPr lang="en-US" sz="2600" dirty="0"/>
              <a:t>Open to the floor for additional public comment.</a:t>
            </a:r>
          </a:p>
          <a:p>
            <a:pPr marL="514350" indent="-514350">
              <a:lnSpc>
                <a:spcPct val="90000"/>
              </a:lnSpc>
              <a:spcAft>
                <a:spcPts val="1200"/>
              </a:spcAft>
              <a:buFont typeface="+mj-lt"/>
              <a:buAutoNum type="arabicPeriod"/>
            </a:pPr>
            <a:r>
              <a:rPr lang="en-US" sz="2600" dirty="0"/>
              <a:t>Please come forward to the podium so that we may accurately record your statements.</a:t>
            </a:r>
          </a:p>
          <a:p>
            <a:pPr marL="514350" indent="-514350">
              <a:lnSpc>
                <a:spcPct val="90000"/>
              </a:lnSpc>
              <a:spcAft>
                <a:spcPts val="1200"/>
              </a:spcAft>
              <a:buFont typeface="+mj-lt"/>
              <a:buAutoNum type="arabicPeriod"/>
            </a:pPr>
            <a:r>
              <a:rPr lang="en-US" sz="2600" dirty="0"/>
              <a:t>Please be courteous and mindful of appropriate language.</a:t>
            </a:r>
          </a:p>
          <a:p>
            <a:pPr>
              <a:lnSpc>
                <a:spcPct val="90000"/>
              </a:lnSpc>
            </a:pPr>
            <a:endParaRPr lang="en-US" sz="2600" dirty="0"/>
          </a:p>
        </p:txBody>
      </p:sp>
      <p:pic>
        <p:nvPicPr>
          <p:cNvPr id="6" name="Picture 5">
            <a:extLst>
              <a:ext uri="{FF2B5EF4-FFF2-40B4-BE49-F238E27FC236}">
                <a16:creationId xmlns:a16="http://schemas.microsoft.com/office/drawing/2014/main" id="{60F6A369-DC4B-5A88-9473-DF2F0B5C2336}"/>
              </a:ext>
            </a:extLst>
          </p:cNvPr>
          <p:cNvPicPr>
            <a:picLocks noChangeAspect="1"/>
          </p:cNvPicPr>
          <p:nvPr/>
        </p:nvPicPr>
        <p:blipFill>
          <a:blip r:embed="rId2"/>
          <a:stretch>
            <a:fillRect/>
          </a:stretch>
        </p:blipFill>
        <p:spPr>
          <a:xfrm>
            <a:off x="8153400" y="1219200"/>
            <a:ext cx="2451991" cy="4745219"/>
          </a:xfrm>
          <a:prstGeom prst="rect">
            <a:avLst/>
          </a:prstGeom>
        </p:spPr>
      </p:pic>
    </p:spTree>
    <p:extLst>
      <p:ext uri="{BB962C8B-B14F-4D97-AF65-F5344CB8AC3E}">
        <p14:creationId xmlns:p14="http://schemas.microsoft.com/office/powerpoint/2010/main" val="651296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sz="half" idx="1"/>
          </p:nvPr>
        </p:nvSpPr>
        <p:spPr>
          <a:xfrm>
            <a:off x="152400" y="1143000"/>
            <a:ext cx="7848600" cy="5146593"/>
          </a:xfrm>
        </p:spPr>
        <p:txBody>
          <a:bodyPr/>
          <a:lstStyle/>
          <a:p>
            <a:pPr eaLnBrk="1" hangingPunct="1">
              <a:spcAft>
                <a:spcPts val="1200"/>
              </a:spcAft>
              <a:defRPr/>
            </a:pPr>
            <a:r>
              <a:rPr lang="en-US" altLang="en-US" sz="2000" dirty="0"/>
              <a:t>An announcement of this public hearing was posted to INDOT’s website and ran in a local paper.</a:t>
            </a:r>
          </a:p>
          <a:p>
            <a:pPr eaLnBrk="1" hangingPunct="1">
              <a:spcAft>
                <a:spcPts val="1200"/>
              </a:spcAft>
              <a:defRPr/>
            </a:pPr>
            <a:r>
              <a:rPr lang="en-US" altLang="en-US" sz="2000" dirty="0"/>
              <a:t>A copy of the presentation and project documentation is available online via INDOT’s Crawfordsville website.</a:t>
            </a:r>
          </a:p>
          <a:p>
            <a:pPr eaLnBrk="1" hangingPunct="1">
              <a:defRPr/>
            </a:pPr>
            <a:r>
              <a:rPr lang="en-US" sz="2000" dirty="0">
                <a:cs typeface="Tahoma" pitchFamily="34" charset="0"/>
              </a:rPr>
              <a:t>Follow Crawfordsville on X and Facebook!</a:t>
            </a:r>
          </a:p>
          <a:p>
            <a:pPr lvl="1" eaLnBrk="1" hangingPunct="1">
              <a:defRPr/>
            </a:pPr>
            <a:r>
              <a:rPr lang="en-US" sz="1600" dirty="0">
                <a:cs typeface="Tahoma" pitchFamily="34" charset="0"/>
              </a:rPr>
              <a:t>INDOT West Central on Facebook</a:t>
            </a:r>
          </a:p>
          <a:p>
            <a:pPr lvl="1" eaLnBrk="1" hangingPunct="1">
              <a:defRPr/>
            </a:pPr>
            <a:r>
              <a:rPr lang="en-US" sz="1600" dirty="0">
                <a:cs typeface="Tahoma" pitchFamily="34" charset="0"/>
              </a:rPr>
              <a:t>@INDOT_WCentral on X</a:t>
            </a:r>
            <a:endParaRPr lang="en-US" sz="2000" dirty="0">
              <a:cs typeface="Tahoma" pitchFamily="34" charset="0"/>
            </a:endParaRPr>
          </a:p>
          <a:p>
            <a:pPr marL="0" indent="0">
              <a:buNone/>
            </a:pPr>
            <a:endParaRPr lang="en-US" sz="2000" b="1" dirty="0">
              <a:solidFill>
                <a:srgbClr val="000066"/>
              </a:solidFill>
              <a:cs typeface="Tahoma" pitchFamily="34" charset="0"/>
            </a:endParaRPr>
          </a:p>
          <a:p>
            <a:pPr marL="0" indent="0">
              <a:buNone/>
            </a:pPr>
            <a:endParaRPr lang="en-US" sz="2000" b="1" dirty="0">
              <a:solidFill>
                <a:srgbClr val="000066"/>
              </a:solidFill>
              <a:cs typeface="Tahoma" pitchFamily="34" charset="0"/>
            </a:endParaRPr>
          </a:p>
          <a:p>
            <a:pPr marL="0" indent="0">
              <a:buNone/>
            </a:pPr>
            <a:endParaRPr lang="en-US" sz="2000" b="1" dirty="0">
              <a:solidFill>
                <a:srgbClr val="000066"/>
              </a:solidFill>
              <a:cs typeface="Tahoma" pitchFamily="34" charset="0"/>
            </a:endParaRPr>
          </a:p>
          <a:p>
            <a:pPr marL="0" indent="0">
              <a:buNone/>
            </a:pPr>
            <a:endParaRPr lang="en-US" sz="2000" b="1" dirty="0">
              <a:solidFill>
                <a:srgbClr val="000066"/>
              </a:solidFill>
              <a:cs typeface="Tahoma" pitchFamily="34" charset="0"/>
            </a:endParaRPr>
          </a:p>
          <a:p>
            <a:pPr marL="0" indent="0">
              <a:buNone/>
            </a:pPr>
            <a:endParaRPr lang="en-US" sz="2000" b="1" dirty="0">
              <a:solidFill>
                <a:srgbClr val="000066"/>
              </a:solidFill>
              <a:cs typeface="Tahoma" pitchFamily="34" charset="0"/>
            </a:endParaRPr>
          </a:p>
          <a:p>
            <a:pPr marL="0" indent="0">
              <a:buNone/>
            </a:pPr>
            <a:r>
              <a:rPr lang="en-US" sz="2000" b="1" dirty="0">
                <a:solidFill>
                  <a:srgbClr val="000066"/>
                </a:solidFill>
                <a:cs typeface="Tahoma" pitchFamily="34" charset="0"/>
              </a:rPr>
              <a:t>855-463-6848 • INDOT4U.com • INDOT@indot.in.gov</a:t>
            </a:r>
          </a:p>
          <a:p>
            <a:pPr marL="0" indent="0" eaLnBrk="1" hangingPunct="1">
              <a:buFont typeface="Arial" panose="020B0604020202020204" pitchFamily="34" charset="0"/>
              <a:buNone/>
              <a:defRPr/>
            </a:pPr>
            <a:endParaRPr lang="en-US" altLang="en-US" sz="1400" dirty="0"/>
          </a:p>
        </p:txBody>
      </p:sp>
      <p:sp>
        <p:nvSpPr>
          <p:cNvPr id="12291" name="Title 3"/>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dirty="0"/>
              <a:t>Project Resource Locations</a:t>
            </a:r>
          </a:p>
        </p:txBody>
      </p:sp>
      <p:pic>
        <p:nvPicPr>
          <p:cNvPr id="5" name="Content Placeholder 4" descr="District Mappt.PNG"/>
          <p:cNvPicPr>
            <a:picLocks noGrp="1" noChangeAspect="1"/>
          </p:cNvPicPr>
          <p:nvPr>
            <p:ph sz="half" idx="2"/>
          </p:nvPr>
        </p:nvPicPr>
        <p:blipFill>
          <a:blip r:embed="rId3" cstate="print">
            <a:clrChange>
              <a:clrFrom>
                <a:srgbClr val="FFFFFF"/>
              </a:clrFrom>
              <a:clrTo>
                <a:srgbClr val="FFFFFF">
                  <a:alpha val="0"/>
                </a:srgbClr>
              </a:clrTo>
            </a:clrChange>
          </a:blip>
          <a:stretch>
            <a:fillRect/>
          </a:stretch>
        </p:blipFill>
        <p:spPr>
          <a:xfrm>
            <a:off x="8045725" y="1143000"/>
            <a:ext cx="3363008" cy="5257800"/>
          </a:xfrm>
          <a:prstGeom prst="rect">
            <a:avLst/>
          </a:prstGeom>
        </p:spPr>
      </p:pic>
      <p:pic>
        <p:nvPicPr>
          <p:cNvPr id="6" name="Picture 5"/>
          <p:cNvPicPr>
            <a:picLocks noChangeAspect="1"/>
          </p:cNvPicPr>
          <p:nvPr/>
        </p:nvPicPr>
        <p:blipFill>
          <a:blip r:embed="rId4"/>
          <a:stretch>
            <a:fillRect/>
          </a:stretch>
        </p:blipFill>
        <p:spPr>
          <a:xfrm>
            <a:off x="5764974" y="5405253"/>
            <a:ext cx="2257698" cy="995547"/>
          </a:xfrm>
          <a:prstGeom prst="rect">
            <a:avLst/>
          </a:prstGeom>
        </p:spPr>
      </p:pic>
    </p:spTree>
    <p:extLst>
      <p:ext uri="{BB962C8B-B14F-4D97-AF65-F5344CB8AC3E}">
        <p14:creationId xmlns:p14="http://schemas.microsoft.com/office/powerpoint/2010/main" val="4190474907"/>
      </p:ext>
    </p:extLst>
  </p:cSld>
  <p:clrMapOvr>
    <a:masterClrMapping/>
  </p:clrMapOvr>
  <p:transition spd="slow" advTm="9676">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dirty="0"/>
              <a:t>Contact Information for Comments</a:t>
            </a:r>
          </a:p>
        </p:txBody>
      </p:sp>
      <p:graphicFrame>
        <p:nvGraphicFramePr>
          <p:cNvPr id="2" name="Content Placeholder 2">
            <a:extLst>
              <a:ext uri="{FF2B5EF4-FFF2-40B4-BE49-F238E27FC236}">
                <a16:creationId xmlns:a16="http://schemas.microsoft.com/office/drawing/2014/main" id="{C3916AA2-CB44-B6CF-6B78-A9B7B220B924}"/>
              </a:ext>
            </a:extLst>
          </p:cNvPr>
          <p:cNvGraphicFramePr>
            <a:graphicFrameLocks/>
          </p:cNvGraphicFramePr>
          <p:nvPr>
            <p:extLst>
              <p:ext uri="{D42A27DB-BD31-4B8C-83A1-F6EECF244321}">
                <p14:modId xmlns:p14="http://schemas.microsoft.com/office/powerpoint/2010/main" val="196850629"/>
              </p:ext>
            </p:extLst>
          </p:nvPr>
        </p:nvGraphicFramePr>
        <p:xfrm>
          <a:off x="304800" y="1098550"/>
          <a:ext cx="115062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0A826F4-08DB-6728-BF13-A5410F35D4B7}"/>
              </a:ext>
            </a:extLst>
          </p:cNvPr>
          <p:cNvSpPr txBox="1"/>
          <p:nvPr/>
        </p:nvSpPr>
        <p:spPr>
          <a:xfrm>
            <a:off x="4495800" y="1447800"/>
            <a:ext cx="4114800" cy="1323439"/>
          </a:xfrm>
          <a:prstGeom prst="rect">
            <a:avLst/>
          </a:prstGeom>
          <a:noFill/>
        </p:spPr>
        <p:txBody>
          <a:bodyPr wrap="square" rtlCol="0">
            <a:spAutoFit/>
          </a:bodyPr>
          <a:lstStyle/>
          <a:p>
            <a:pPr marR="0" lvl="0">
              <a:spcBef>
                <a:spcPts val="0"/>
              </a:spcBef>
              <a:spcAft>
                <a:spcPts val="0"/>
              </a:spcAft>
              <a:tabLst>
                <a:tab pos="685800" algn="l"/>
              </a:tabLst>
            </a:pPr>
            <a:r>
              <a:rPr lang="en-US" sz="2000" b="1" dirty="0">
                <a:effectLst/>
                <a:latin typeface="+mn-lt"/>
                <a:ea typeface="Times New Roman" panose="02020603050405020304" pitchFamily="18" charset="0"/>
              </a:rPr>
              <a:t>Arshad Ahmed</a:t>
            </a:r>
          </a:p>
          <a:p>
            <a:pPr marR="0" lvl="0">
              <a:spcBef>
                <a:spcPts val="0"/>
              </a:spcBef>
              <a:spcAft>
                <a:spcPts val="0"/>
              </a:spcAft>
              <a:tabLst>
                <a:tab pos="685800" algn="l"/>
              </a:tabLst>
            </a:pPr>
            <a:r>
              <a:rPr lang="en-US" sz="2000" b="1" dirty="0">
                <a:effectLst/>
                <a:latin typeface="+mn-lt"/>
                <a:ea typeface="Times New Roman" panose="02020603050405020304" pitchFamily="18" charset="0"/>
              </a:rPr>
              <a:t>INDOT Crawfordsville District Office</a:t>
            </a:r>
          </a:p>
          <a:p>
            <a:pPr marR="0" lvl="0">
              <a:spcBef>
                <a:spcPts val="0"/>
              </a:spcBef>
              <a:spcAft>
                <a:spcPts val="0"/>
              </a:spcAft>
              <a:tabLst>
                <a:tab pos="685800" algn="l"/>
              </a:tabLst>
            </a:pPr>
            <a:r>
              <a:rPr lang="en-US" sz="2000" b="1" dirty="0">
                <a:effectLst/>
                <a:latin typeface="+mn-lt"/>
                <a:ea typeface="Times New Roman" panose="02020603050405020304" pitchFamily="18" charset="0"/>
              </a:rPr>
              <a:t>41 West 300 North, Crawfordsville, IN 47933</a:t>
            </a:r>
          </a:p>
        </p:txBody>
      </p:sp>
    </p:spTree>
    <p:extLst>
      <p:ext uri="{BB962C8B-B14F-4D97-AF65-F5344CB8AC3E}">
        <p14:creationId xmlns:p14="http://schemas.microsoft.com/office/powerpoint/2010/main" val="530254375"/>
      </p:ext>
    </p:extLst>
  </p:cSld>
  <p:clrMapOvr>
    <a:masterClrMapping/>
  </p:clrMapOvr>
  <p:transition spd="slow" advTm="35745">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AD8852-762B-6C19-7666-897277C718B1}"/>
              </a:ext>
            </a:extLst>
          </p:cNvPr>
          <p:cNvSpPr>
            <a:spLocks noGrp="1"/>
          </p:cNvSpPr>
          <p:nvPr>
            <p:ph type="title"/>
          </p:nvPr>
        </p:nvSpPr>
        <p:spPr>
          <a:xfrm>
            <a:off x="152400" y="0"/>
            <a:ext cx="11887200" cy="838200"/>
          </a:xfrm>
        </p:spPr>
        <p:txBody>
          <a:bodyPr anchor="b">
            <a:normAutofit/>
          </a:bodyPr>
          <a:lstStyle/>
          <a:p>
            <a:pPr algn="ctr"/>
            <a:r>
              <a:rPr lang="en-US" sz="4400" b="1" dirty="0"/>
              <a:t>Thank You</a:t>
            </a:r>
          </a:p>
        </p:txBody>
      </p:sp>
      <p:grpSp>
        <p:nvGrpSpPr>
          <p:cNvPr id="6" name="Group 5">
            <a:extLst>
              <a:ext uri="{FF2B5EF4-FFF2-40B4-BE49-F238E27FC236}">
                <a16:creationId xmlns:a16="http://schemas.microsoft.com/office/drawing/2014/main" id="{684982AE-CD6F-AB8A-73EA-0BDDDBC53238}"/>
              </a:ext>
            </a:extLst>
          </p:cNvPr>
          <p:cNvGrpSpPr/>
          <p:nvPr/>
        </p:nvGrpSpPr>
        <p:grpSpPr>
          <a:xfrm>
            <a:off x="2057400" y="1295400"/>
            <a:ext cx="8305799" cy="4946344"/>
            <a:chOff x="1483997" y="1222527"/>
            <a:chExt cx="6176006" cy="4946344"/>
          </a:xfrm>
        </p:grpSpPr>
        <p:sp>
          <p:nvSpPr>
            <p:cNvPr id="7" name="Freeform: Shape 6">
              <a:extLst>
                <a:ext uri="{FF2B5EF4-FFF2-40B4-BE49-F238E27FC236}">
                  <a16:creationId xmlns:a16="http://schemas.microsoft.com/office/drawing/2014/main" id="{071988FE-5676-C4CB-AFE2-7D9BD7FC484C}"/>
                </a:ext>
              </a:extLst>
            </p:cNvPr>
            <p:cNvSpPr/>
            <p:nvPr/>
          </p:nvSpPr>
          <p:spPr>
            <a:xfrm rot="21600000">
              <a:off x="1883280" y="1222527"/>
              <a:ext cx="5776722" cy="798568"/>
            </a:xfrm>
            <a:custGeom>
              <a:avLst/>
              <a:gdLst>
                <a:gd name="connsiteX0" fmla="*/ 0 w 5776722"/>
                <a:gd name="connsiteY0" fmla="*/ 0 h 798566"/>
                <a:gd name="connsiteX1" fmla="*/ 5377439 w 5776722"/>
                <a:gd name="connsiteY1" fmla="*/ 0 h 798566"/>
                <a:gd name="connsiteX2" fmla="*/ 5776722 w 5776722"/>
                <a:gd name="connsiteY2" fmla="*/ 399283 h 798566"/>
                <a:gd name="connsiteX3" fmla="*/ 5377439 w 5776722"/>
                <a:gd name="connsiteY3" fmla="*/ 798566 h 798566"/>
                <a:gd name="connsiteX4" fmla="*/ 0 w 5776722"/>
                <a:gd name="connsiteY4" fmla="*/ 798566 h 798566"/>
                <a:gd name="connsiteX5" fmla="*/ 0 w 5776722"/>
                <a:gd name="connsiteY5" fmla="*/ 0 h 79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6722" h="798566">
                  <a:moveTo>
                    <a:pt x="5776722" y="798565"/>
                  </a:moveTo>
                  <a:lnTo>
                    <a:pt x="399283" y="798565"/>
                  </a:lnTo>
                  <a:lnTo>
                    <a:pt x="0" y="399283"/>
                  </a:lnTo>
                  <a:lnTo>
                    <a:pt x="399283" y="1"/>
                  </a:lnTo>
                  <a:lnTo>
                    <a:pt x="5776722" y="1"/>
                  </a:lnTo>
                  <a:lnTo>
                    <a:pt x="5776722" y="798565"/>
                  </a:lnTo>
                  <a:close/>
                </a:path>
              </a:pathLst>
            </a:custGeom>
            <a:solidFill>
              <a:schemeClr val="accent1">
                <a:lumMod val="40000"/>
                <a:lumOff val="60000"/>
              </a:schemeClr>
            </a:solid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51787" tIns="83821" rIns="156464" bIns="83821" numCol="1" spcCol="1270" anchor="ctr" anchorCtr="0">
              <a:noAutofit/>
            </a:bodyPr>
            <a:lstStyle/>
            <a:p>
              <a:pPr marL="0" lvl="0" indent="0" algn="ctr" defTabSz="977900">
                <a:lnSpc>
                  <a:spcPct val="90000"/>
                </a:lnSpc>
                <a:spcBef>
                  <a:spcPct val="0"/>
                </a:spcBef>
                <a:spcAft>
                  <a:spcPct val="35000"/>
                </a:spcAft>
                <a:buNone/>
              </a:pPr>
              <a:r>
                <a:rPr lang="en-US" sz="2200" kern="1200" dirty="0"/>
                <a:t>Please visit with project officials following the public comment session.</a:t>
              </a:r>
            </a:p>
          </p:txBody>
        </p:sp>
        <p:sp>
          <p:nvSpPr>
            <p:cNvPr id="8" name="Oval 7" descr="Chat with solid fill">
              <a:extLst>
                <a:ext uri="{FF2B5EF4-FFF2-40B4-BE49-F238E27FC236}">
                  <a16:creationId xmlns:a16="http://schemas.microsoft.com/office/drawing/2014/main" id="{BA187DD5-4D96-B4E7-CDA8-6C6DE3781AD1}"/>
                </a:ext>
              </a:extLst>
            </p:cNvPr>
            <p:cNvSpPr/>
            <p:nvPr/>
          </p:nvSpPr>
          <p:spPr>
            <a:xfrm>
              <a:off x="1483997" y="1222528"/>
              <a:ext cx="798566" cy="798566"/>
            </a:xfrm>
            <a:prstGeom prst="ellipse">
              <a:avLst/>
            </a:prstGeom>
            <a:blipFill>
              <a:blip r:embed="rId2">
                <a:duotone>
                  <a:schemeClr val="accent1">
                    <a:shade val="45000"/>
                    <a:satMod val="135000"/>
                  </a:schemeClr>
                  <a:prstClr val="white"/>
                </a:duotone>
                <a:lum/>
                <a:extLst>
                  <a:ext uri="{96DAC541-7B7A-43D3-8B79-37D633B846F1}">
                    <asvg:svgBlip xmlns:asvg="http://schemas.microsoft.com/office/drawing/2016/SVG/main" r:embed="rId3"/>
                  </a:ext>
                </a:extLst>
              </a:blip>
              <a:stretch>
                <a:fillRect/>
              </a:stretch>
            </a:blipFill>
            <a:ln>
              <a:no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9" name="Freeform: Shape 8">
              <a:extLst>
                <a:ext uri="{FF2B5EF4-FFF2-40B4-BE49-F238E27FC236}">
                  <a16:creationId xmlns:a16="http://schemas.microsoft.com/office/drawing/2014/main" id="{CCC03A17-2D37-9844-8540-FFADB4D75E72}"/>
                </a:ext>
              </a:extLst>
            </p:cNvPr>
            <p:cNvSpPr/>
            <p:nvPr/>
          </p:nvSpPr>
          <p:spPr>
            <a:xfrm rot="21600000">
              <a:off x="1883280" y="2259471"/>
              <a:ext cx="5776722" cy="798568"/>
            </a:xfrm>
            <a:custGeom>
              <a:avLst/>
              <a:gdLst>
                <a:gd name="connsiteX0" fmla="*/ 0 w 5776722"/>
                <a:gd name="connsiteY0" fmla="*/ 0 h 798566"/>
                <a:gd name="connsiteX1" fmla="*/ 5377439 w 5776722"/>
                <a:gd name="connsiteY1" fmla="*/ 0 h 798566"/>
                <a:gd name="connsiteX2" fmla="*/ 5776722 w 5776722"/>
                <a:gd name="connsiteY2" fmla="*/ 399283 h 798566"/>
                <a:gd name="connsiteX3" fmla="*/ 5377439 w 5776722"/>
                <a:gd name="connsiteY3" fmla="*/ 798566 h 798566"/>
                <a:gd name="connsiteX4" fmla="*/ 0 w 5776722"/>
                <a:gd name="connsiteY4" fmla="*/ 798566 h 798566"/>
                <a:gd name="connsiteX5" fmla="*/ 0 w 5776722"/>
                <a:gd name="connsiteY5" fmla="*/ 0 h 79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6722" h="798566">
                  <a:moveTo>
                    <a:pt x="5776722" y="798565"/>
                  </a:moveTo>
                  <a:lnTo>
                    <a:pt x="399283" y="798565"/>
                  </a:lnTo>
                  <a:lnTo>
                    <a:pt x="0" y="399283"/>
                  </a:lnTo>
                  <a:lnTo>
                    <a:pt x="399283" y="1"/>
                  </a:lnTo>
                  <a:lnTo>
                    <a:pt x="5776722" y="1"/>
                  </a:lnTo>
                  <a:lnTo>
                    <a:pt x="5776722" y="798565"/>
                  </a:lnTo>
                  <a:close/>
                </a:path>
              </a:pathLst>
            </a:custGeom>
            <a:solidFill>
              <a:schemeClr val="accent1">
                <a:lumMod val="40000"/>
                <a:lumOff val="60000"/>
              </a:schemeClr>
            </a:solid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51787" tIns="83821" rIns="156464" bIns="83821" numCol="1" spcCol="1270" anchor="ctr" anchorCtr="0">
              <a:noAutofit/>
            </a:bodyPr>
            <a:lstStyle/>
            <a:p>
              <a:pPr marL="0" lvl="0" indent="0" algn="ctr" defTabSz="977900">
                <a:lnSpc>
                  <a:spcPct val="90000"/>
                </a:lnSpc>
                <a:spcBef>
                  <a:spcPct val="0"/>
                </a:spcBef>
                <a:spcAft>
                  <a:spcPct val="35000"/>
                </a:spcAft>
                <a:buNone/>
              </a:pPr>
              <a:r>
                <a:rPr lang="en-US" sz="2200" kern="1200" dirty="0"/>
                <a:t>Informal questions and answers</a:t>
              </a:r>
            </a:p>
          </p:txBody>
        </p:sp>
        <p:sp>
          <p:nvSpPr>
            <p:cNvPr id="10" name="Oval 9" descr="Questions">
              <a:extLst>
                <a:ext uri="{FF2B5EF4-FFF2-40B4-BE49-F238E27FC236}">
                  <a16:creationId xmlns:a16="http://schemas.microsoft.com/office/drawing/2014/main" id="{F4747A36-7D4D-8B6D-8607-5297E3EF9A1C}"/>
                </a:ext>
              </a:extLst>
            </p:cNvPr>
            <p:cNvSpPr/>
            <p:nvPr/>
          </p:nvSpPr>
          <p:spPr>
            <a:xfrm>
              <a:off x="1483997" y="2259472"/>
              <a:ext cx="798566" cy="798566"/>
            </a:xfrm>
            <a:prstGeom prst="ellipse">
              <a:avLst/>
            </a:prstGeom>
            <a:blipFill>
              <a:blip r:embed="rId4">
                <a:duotone>
                  <a:schemeClr val="accent1">
                    <a:shade val="45000"/>
                    <a:satMod val="135000"/>
                  </a:schemeClr>
                  <a:prstClr val="white"/>
                </a:duotone>
                <a:lum/>
                <a:extLst>
                  <a:ext uri="{96DAC541-7B7A-43D3-8B79-37D633B846F1}">
                    <asvg:svgBlip xmlns:asvg="http://schemas.microsoft.com/office/drawing/2016/SVG/main" r:embed="rId5"/>
                  </a:ext>
                </a:extLst>
              </a:blip>
              <a:stretch>
                <a:fillRect/>
              </a:stretch>
            </a:blipFill>
            <a:ln>
              <a:noFill/>
            </a:ln>
            <a:effectLst>
              <a:outerShdw blurRad="40000" dist="23000" dir="5400000" rotWithShape="0">
                <a:srgbClr val="000000">
                  <a:alpha val="35000"/>
                </a:srgb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1" name="Freeform: Shape 10">
              <a:extLst>
                <a:ext uri="{FF2B5EF4-FFF2-40B4-BE49-F238E27FC236}">
                  <a16:creationId xmlns:a16="http://schemas.microsoft.com/office/drawing/2014/main" id="{604A71ED-8D21-D279-ABDC-39923A01C42C}"/>
                </a:ext>
              </a:extLst>
            </p:cNvPr>
            <p:cNvSpPr/>
            <p:nvPr/>
          </p:nvSpPr>
          <p:spPr>
            <a:xfrm rot="21600000">
              <a:off x="1883280" y="3296415"/>
              <a:ext cx="5776722" cy="798567"/>
            </a:xfrm>
            <a:custGeom>
              <a:avLst/>
              <a:gdLst>
                <a:gd name="connsiteX0" fmla="*/ 0 w 5776722"/>
                <a:gd name="connsiteY0" fmla="*/ 0 h 798566"/>
                <a:gd name="connsiteX1" fmla="*/ 5377439 w 5776722"/>
                <a:gd name="connsiteY1" fmla="*/ 0 h 798566"/>
                <a:gd name="connsiteX2" fmla="*/ 5776722 w 5776722"/>
                <a:gd name="connsiteY2" fmla="*/ 399283 h 798566"/>
                <a:gd name="connsiteX3" fmla="*/ 5377439 w 5776722"/>
                <a:gd name="connsiteY3" fmla="*/ 798566 h 798566"/>
                <a:gd name="connsiteX4" fmla="*/ 0 w 5776722"/>
                <a:gd name="connsiteY4" fmla="*/ 798566 h 798566"/>
                <a:gd name="connsiteX5" fmla="*/ 0 w 5776722"/>
                <a:gd name="connsiteY5" fmla="*/ 0 h 79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6722" h="798566">
                  <a:moveTo>
                    <a:pt x="5776722" y="798565"/>
                  </a:moveTo>
                  <a:lnTo>
                    <a:pt x="399283" y="798565"/>
                  </a:lnTo>
                  <a:lnTo>
                    <a:pt x="0" y="399283"/>
                  </a:lnTo>
                  <a:lnTo>
                    <a:pt x="399283" y="1"/>
                  </a:lnTo>
                  <a:lnTo>
                    <a:pt x="5776722" y="1"/>
                  </a:lnTo>
                  <a:lnTo>
                    <a:pt x="5776722" y="798565"/>
                  </a:lnTo>
                  <a:close/>
                </a:path>
              </a:pathLst>
            </a:custGeom>
            <a:solidFill>
              <a:schemeClr val="accent1">
                <a:lumMod val="40000"/>
                <a:lumOff val="60000"/>
              </a:schemeClr>
            </a:solid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51787" tIns="83821"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t>View displays and preliminary plans</a:t>
              </a:r>
            </a:p>
          </p:txBody>
        </p:sp>
        <p:sp>
          <p:nvSpPr>
            <p:cNvPr id="12" name="Oval 11" descr="Teacher">
              <a:extLst>
                <a:ext uri="{FF2B5EF4-FFF2-40B4-BE49-F238E27FC236}">
                  <a16:creationId xmlns:a16="http://schemas.microsoft.com/office/drawing/2014/main" id="{FBD6494A-9933-E190-A6C1-BED52D5559E1}"/>
                </a:ext>
              </a:extLst>
            </p:cNvPr>
            <p:cNvSpPr/>
            <p:nvPr/>
          </p:nvSpPr>
          <p:spPr>
            <a:xfrm>
              <a:off x="1483997" y="3296416"/>
              <a:ext cx="798566" cy="798566"/>
            </a:xfrm>
            <a:prstGeom prst="ellipse">
              <a:avLst/>
            </a:prstGeom>
            <a:blipFill>
              <a:blip r:embed="rId6">
                <a:duotone>
                  <a:schemeClr val="accent1">
                    <a:shade val="45000"/>
                    <a:satMod val="135000"/>
                  </a:schemeClr>
                  <a:prstClr val="white"/>
                </a:duotone>
                <a:lum/>
                <a:extLst>
                  <a:ext uri="{96DAC541-7B7A-43D3-8B79-37D633B846F1}">
                    <asvg:svgBlip xmlns:asvg="http://schemas.microsoft.com/office/drawing/2016/SVG/main" r:embed="rId7"/>
                  </a:ext>
                </a:extLst>
              </a:blip>
              <a:stretch>
                <a:fillRect/>
              </a:stretch>
            </a:blipFill>
            <a:ln>
              <a:no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3" name="Freeform: Shape 12">
              <a:extLst>
                <a:ext uri="{FF2B5EF4-FFF2-40B4-BE49-F238E27FC236}">
                  <a16:creationId xmlns:a16="http://schemas.microsoft.com/office/drawing/2014/main" id="{6FB08E28-746A-DD05-1A9A-DA0A77BD7124}"/>
                </a:ext>
              </a:extLst>
            </p:cNvPr>
            <p:cNvSpPr/>
            <p:nvPr/>
          </p:nvSpPr>
          <p:spPr>
            <a:xfrm rot="21600000">
              <a:off x="1883280" y="4359888"/>
              <a:ext cx="5776722" cy="745510"/>
            </a:xfrm>
            <a:custGeom>
              <a:avLst/>
              <a:gdLst>
                <a:gd name="connsiteX0" fmla="*/ 0 w 5776722"/>
                <a:gd name="connsiteY0" fmla="*/ 0 h 745509"/>
                <a:gd name="connsiteX1" fmla="*/ 5403968 w 5776722"/>
                <a:gd name="connsiteY1" fmla="*/ 0 h 745509"/>
                <a:gd name="connsiteX2" fmla="*/ 5776722 w 5776722"/>
                <a:gd name="connsiteY2" fmla="*/ 372755 h 745509"/>
                <a:gd name="connsiteX3" fmla="*/ 5403968 w 5776722"/>
                <a:gd name="connsiteY3" fmla="*/ 745509 h 745509"/>
                <a:gd name="connsiteX4" fmla="*/ 0 w 5776722"/>
                <a:gd name="connsiteY4" fmla="*/ 745509 h 745509"/>
                <a:gd name="connsiteX5" fmla="*/ 0 w 5776722"/>
                <a:gd name="connsiteY5" fmla="*/ 0 h 74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6722" h="745509">
                  <a:moveTo>
                    <a:pt x="5776722" y="745508"/>
                  </a:moveTo>
                  <a:lnTo>
                    <a:pt x="372754" y="745508"/>
                  </a:lnTo>
                  <a:lnTo>
                    <a:pt x="0" y="372754"/>
                  </a:lnTo>
                  <a:lnTo>
                    <a:pt x="372754" y="1"/>
                  </a:lnTo>
                  <a:lnTo>
                    <a:pt x="5776722" y="1"/>
                  </a:lnTo>
                  <a:lnTo>
                    <a:pt x="5776722" y="745508"/>
                  </a:lnTo>
                  <a:close/>
                </a:path>
              </a:pathLst>
            </a:custGeom>
            <a:solidFill>
              <a:schemeClr val="accent1">
                <a:lumMod val="40000"/>
                <a:lumOff val="60000"/>
              </a:schemeClr>
            </a:solid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38523" tIns="83821"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n-lt"/>
                </a:rPr>
                <a:t>Thank you for your attendance this evening.</a:t>
              </a:r>
              <a:endParaRPr lang="en-US" sz="2200" kern="1200" dirty="0">
                <a:latin typeface="+mn-lt"/>
              </a:endParaRPr>
            </a:p>
          </p:txBody>
        </p:sp>
        <p:sp>
          <p:nvSpPr>
            <p:cNvPr id="14" name="Oval 13" descr="Wave Gesture with solid fill">
              <a:extLst>
                <a:ext uri="{FF2B5EF4-FFF2-40B4-BE49-F238E27FC236}">
                  <a16:creationId xmlns:a16="http://schemas.microsoft.com/office/drawing/2014/main" id="{B7B00E2B-9FEB-83F6-AC97-BEB384340090}"/>
                </a:ext>
              </a:extLst>
            </p:cNvPr>
            <p:cNvSpPr/>
            <p:nvPr/>
          </p:nvSpPr>
          <p:spPr>
            <a:xfrm>
              <a:off x="1483997" y="4333361"/>
              <a:ext cx="798566" cy="798566"/>
            </a:xfrm>
            <a:prstGeom prst="ellipse">
              <a:avLst/>
            </a:prstGeom>
            <a:blipFill>
              <a:blip r:embed="rId8">
                <a:duotone>
                  <a:schemeClr val="accent1">
                    <a:shade val="45000"/>
                    <a:satMod val="135000"/>
                  </a:schemeClr>
                  <a:prstClr val="white"/>
                </a:duotone>
                <a:lum/>
                <a:extLst>
                  <a:ext uri="{96DAC541-7B7A-43D3-8B79-37D633B846F1}">
                    <asvg:svgBlip xmlns:asvg="http://schemas.microsoft.com/office/drawing/2016/SVG/main" r:embed="rId9"/>
                  </a:ext>
                </a:extLst>
              </a:blip>
              <a:srcRect/>
              <a:stretch>
                <a:fillRect/>
              </a:stretch>
            </a:blipFill>
            <a:ln>
              <a:no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29F1F540-5CA0-C6E0-EFFA-D6635EAEB1DE}"/>
                </a:ext>
              </a:extLst>
            </p:cNvPr>
            <p:cNvSpPr/>
            <p:nvPr/>
          </p:nvSpPr>
          <p:spPr>
            <a:xfrm rot="21600000">
              <a:off x="1883280" y="5370304"/>
              <a:ext cx="5776723" cy="798567"/>
            </a:xfrm>
            <a:custGeom>
              <a:avLst/>
              <a:gdLst>
                <a:gd name="connsiteX0" fmla="*/ 0 w 5776722"/>
                <a:gd name="connsiteY0" fmla="*/ 0 h 798566"/>
                <a:gd name="connsiteX1" fmla="*/ 5377439 w 5776722"/>
                <a:gd name="connsiteY1" fmla="*/ 0 h 798566"/>
                <a:gd name="connsiteX2" fmla="*/ 5776722 w 5776722"/>
                <a:gd name="connsiteY2" fmla="*/ 399283 h 798566"/>
                <a:gd name="connsiteX3" fmla="*/ 5377439 w 5776722"/>
                <a:gd name="connsiteY3" fmla="*/ 798566 h 798566"/>
                <a:gd name="connsiteX4" fmla="*/ 0 w 5776722"/>
                <a:gd name="connsiteY4" fmla="*/ 798566 h 798566"/>
                <a:gd name="connsiteX5" fmla="*/ 0 w 5776722"/>
                <a:gd name="connsiteY5" fmla="*/ 0 h 79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6722" h="798566">
                  <a:moveTo>
                    <a:pt x="5776722" y="798565"/>
                  </a:moveTo>
                  <a:lnTo>
                    <a:pt x="399283" y="798565"/>
                  </a:lnTo>
                  <a:lnTo>
                    <a:pt x="0" y="399283"/>
                  </a:lnTo>
                  <a:lnTo>
                    <a:pt x="399283" y="1"/>
                  </a:lnTo>
                  <a:lnTo>
                    <a:pt x="5776722" y="1"/>
                  </a:lnTo>
                  <a:lnTo>
                    <a:pt x="5776722" y="798565"/>
                  </a:lnTo>
                  <a:close/>
                </a:path>
              </a:pathLst>
            </a:custGeom>
            <a:solidFill>
              <a:schemeClr val="accent1">
                <a:lumMod val="40000"/>
                <a:lumOff val="60000"/>
              </a:schemeClr>
            </a:solid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51787" tIns="83821" rIns="156465"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This public hearing is adjourned</a:t>
              </a:r>
              <a:r>
                <a:rPr lang="en-US" sz="2200" kern="1200" dirty="0"/>
                <a:t>.</a:t>
              </a:r>
            </a:p>
          </p:txBody>
        </p:sp>
        <p:sp>
          <p:nvSpPr>
            <p:cNvPr id="16" name="Oval 15" descr="Gavel with solid fill">
              <a:extLst>
                <a:ext uri="{FF2B5EF4-FFF2-40B4-BE49-F238E27FC236}">
                  <a16:creationId xmlns:a16="http://schemas.microsoft.com/office/drawing/2014/main" id="{98A0FE7A-913E-9478-B83B-A99EE9A8052C}"/>
                </a:ext>
              </a:extLst>
            </p:cNvPr>
            <p:cNvSpPr/>
            <p:nvPr/>
          </p:nvSpPr>
          <p:spPr>
            <a:xfrm>
              <a:off x="1483997" y="5370305"/>
              <a:ext cx="798566" cy="798566"/>
            </a:xfrm>
            <a:prstGeom prst="ellipse">
              <a:avLst/>
            </a:prstGeom>
            <a:blipFill>
              <a:blip r:embed="rId10">
                <a:duotone>
                  <a:schemeClr val="accent1">
                    <a:shade val="45000"/>
                    <a:satMod val="135000"/>
                  </a:schemeClr>
                  <a:prstClr val="white"/>
                </a:duotone>
                <a:extLst>
                  <a:ext uri="{96DAC541-7B7A-43D3-8B79-37D633B846F1}">
                    <asvg:svgBlip xmlns:asvg="http://schemas.microsoft.com/office/drawing/2016/SVG/main" r:embed="rId11"/>
                  </a:ext>
                </a:extLst>
              </a:blip>
              <a:srcRect/>
              <a:stretch>
                <a:fillRect/>
              </a:stretch>
            </a:blipFill>
            <a:ln>
              <a:no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251816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668000" cy="5867400"/>
          </a:xfrm>
        </p:spPr>
        <p:txBody>
          <a:bodyPr rtlCol="0">
            <a:normAutofit fontScale="62500" lnSpcReduction="20000"/>
          </a:bodyPr>
          <a:lstStyle/>
          <a:p>
            <a:pPr eaLnBrk="1" fontAlgn="auto" hangingPunct="1">
              <a:spcAft>
                <a:spcPts val="600"/>
              </a:spcAft>
              <a:defRPr/>
            </a:pPr>
            <a:r>
              <a:rPr lang="en-US" sz="4400" dirty="0">
                <a:cs typeface="Tahoma" pitchFamily="34" charset="0"/>
              </a:rPr>
              <a:t>Indiana Department of Transportation (INDOT) Crawfordsville District</a:t>
            </a:r>
          </a:p>
          <a:p>
            <a:pPr marL="640080" lvl="1" indent="-365760" eaLnBrk="1" fontAlgn="auto" hangingPunct="1">
              <a:spcAft>
                <a:spcPts val="600"/>
              </a:spcAft>
              <a:defRPr/>
            </a:pPr>
            <a:r>
              <a:rPr lang="en-US" sz="4400" dirty="0">
                <a:cs typeface="Tahoma" pitchFamily="34" charset="0"/>
              </a:rPr>
              <a:t>Arshad Ahmed – Project Manager </a:t>
            </a:r>
          </a:p>
          <a:p>
            <a:pPr marL="640080" lvl="1" indent="-365760" eaLnBrk="1" fontAlgn="auto" hangingPunct="1">
              <a:spcAft>
                <a:spcPts val="600"/>
              </a:spcAft>
              <a:defRPr/>
            </a:pPr>
            <a:r>
              <a:rPr lang="en-US" sz="4400" dirty="0">
                <a:cs typeface="Tahoma"/>
              </a:rPr>
              <a:t>Blake </a:t>
            </a:r>
            <a:r>
              <a:rPr lang="en-US" sz="4400" dirty="0" err="1">
                <a:cs typeface="Tahoma"/>
              </a:rPr>
              <a:t>Dollier</a:t>
            </a:r>
            <a:r>
              <a:rPr lang="en-US" sz="4400" dirty="0">
                <a:cs typeface="Tahoma"/>
              </a:rPr>
              <a:t> – Public Relations Director</a:t>
            </a:r>
          </a:p>
          <a:p>
            <a:pPr marL="182880" indent="-365760" eaLnBrk="1" fontAlgn="auto" hangingPunct="1">
              <a:spcAft>
                <a:spcPts val="600"/>
              </a:spcAft>
              <a:defRPr/>
            </a:pPr>
            <a:r>
              <a:rPr lang="en-US" sz="4800" dirty="0">
                <a:cs typeface="Tahoma" pitchFamily="34" charset="0"/>
              </a:rPr>
              <a:t>Egis </a:t>
            </a:r>
          </a:p>
          <a:p>
            <a:pPr marL="640080" lvl="1" indent="-365760" eaLnBrk="1" fontAlgn="auto" hangingPunct="1">
              <a:spcAft>
                <a:spcPts val="600"/>
              </a:spcAft>
              <a:defRPr/>
            </a:pPr>
            <a:r>
              <a:rPr lang="en-US" sz="4000" dirty="0">
                <a:cs typeface="Tahoma" pitchFamily="34" charset="0"/>
              </a:rPr>
              <a:t>Tyler Wolf – </a:t>
            </a:r>
            <a:r>
              <a:rPr lang="en-US" sz="4500" dirty="0">
                <a:cs typeface="Tahoma" pitchFamily="34" charset="0"/>
              </a:rPr>
              <a:t>Senior Bridge Engineer</a:t>
            </a:r>
          </a:p>
          <a:p>
            <a:pPr marL="640080" lvl="1" indent="-365760" eaLnBrk="1" fontAlgn="auto" hangingPunct="1">
              <a:spcAft>
                <a:spcPts val="600"/>
              </a:spcAft>
              <a:defRPr/>
            </a:pPr>
            <a:r>
              <a:rPr lang="en-US" sz="4400" dirty="0">
                <a:cs typeface="Tahoma" pitchFamily="34" charset="0"/>
              </a:rPr>
              <a:t>Brian Shaw – Environmental Services Director</a:t>
            </a:r>
          </a:p>
          <a:p>
            <a:pPr marL="640080" lvl="1" indent="-365760" eaLnBrk="1" fontAlgn="auto" hangingPunct="1">
              <a:spcAft>
                <a:spcPts val="600"/>
              </a:spcAft>
              <a:defRPr/>
            </a:pPr>
            <a:r>
              <a:rPr lang="en-US" sz="4400" dirty="0">
                <a:cs typeface="Tahoma" pitchFamily="34" charset="0"/>
              </a:rPr>
              <a:t>Grace Gjerde – Environmental Analyst</a:t>
            </a:r>
          </a:p>
          <a:p>
            <a:pPr marL="182880" indent="-365760">
              <a:spcAft>
                <a:spcPts val="600"/>
              </a:spcAft>
              <a:buNone/>
            </a:pPr>
            <a:r>
              <a:rPr lang="en-US" sz="4400" b="1" dirty="0"/>
              <a:t>____________________________________________________________</a:t>
            </a:r>
          </a:p>
          <a:p>
            <a:pPr marL="182880" indent="-365760">
              <a:spcAft>
                <a:spcPts val="600"/>
              </a:spcAft>
            </a:pPr>
            <a:r>
              <a:rPr lang="en-US" sz="4400" dirty="0"/>
              <a:t>Handouts:</a:t>
            </a:r>
          </a:p>
          <a:p>
            <a:pPr marL="640080" lvl="1" indent="-365760">
              <a:spcAft>
                <a:spcPts val="600"/>
              </a:spcAft>
            </a:pPr>
            <a:r>
              <a:rPr lang="en-US" sz="4000" dirty="0"/>
              <a:t>Welcome Letter	</a:t>
            </a:r>
          </a:p>
          <a:p>
            <a:pPr marL="640080" lvl="1" indent="-365760">
              <a:spcAft>
                <a:spcPts val="600"/>
              </a:spcAft>
            </a:pPr>
            <a:r>
              <a:rPr lang="en-US" sz="4000" dirty="0"/>
              <a:t>Comment Form		</a:t>
            </a:r>
          </a:p>
          <a:p>
            <a:pPr marL="640080" lvl="1" indent="-365760">
              <a:spcAft>
                <a:spcPts val="600"/>
              </a:spcAft>
            </a:pPr>
            <a:r>
              <a:rPr lang="en-US" sz="4000" dirty="0"/>
              <a:t>Ways to Submit Public Comments</a:t>
            </a:r>
          </a:p>
          <a:p>
            <a:pPr marL="640080" lvl="1" indent="-365760">
              <a:spcAft>
                <a:spcPts val="600"/>
              </a:spcAft>
            </a:pPr>
            <a:r>
              <a:rPr lang="en-US" sz="4000" dirty="0"/>
              <a:t>Bridge Fact Sheet</a:t>
            </a:r>
          </a:p>
          <a:p>
            <a:pPr eaLnBrk="1" fontAlgn="auto" hangingPunct="1">
              <a:spcAft>
                <a:spcPts val="0"/>
              </a:spcAft>
              <a:defRPr/>
            </a:pPr>
            <a:endParaRPr lang="en-US" dirty="0"/>
          </a:p>
        </p:txBody>
      </p:sp>
      <p:sp>
        <p:nvSpPr>
          <p:cNvPr id="8196" name="Title 3"/>
          <p:cNvSpPr>
            <a:spLocks noGrp="1"/>
          </p:cNvSpPr>
          <p:nvPr>
            <p:ph type="title"/>
          </p:nvPr>
        </p:nvSpPr>
        <p:spPr bwMode="auto">
          <a:xfrm>
            <a:off x="152400" y="0"/>
            <a:ext cx="1386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b="1" dirty="0"/>
              <a:t>Project Team</a:t>
            </a:r>
            <a:endParaRPr lang="en-US" altLang="en-US" b="1" dirty="0"/>
          </a:p>
        </p:txBody>
      </p:sp>
    </p:spTree>
    <p:extLst>
      <p:ext uri="{BB962C8B-B14F-4D97-AF65-F5344CB8AC3E}">
        <p14:creationId xmlns:p14="http://schemas.microsoft.com/office/powerpoint/2010/main" val="1403453126"/>
      </p:ext>
    </p:extLst>
  </p:cSld>
  <p:clrMapOvr>
    <a:masterClrMapping/>
  </p:clrMapOvr>
  <p:transition spd="slow" advTm="51511">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dirty="0"/>
              <a:t>Project Stakeholders </a:t>
            </a:r>
          </a:p>
        </p:txBody>
      </p:sp>
      <p:sp>
        <p:nvSpPr>
          <p:cNvPr id="8" name="Content Placeholder 7"/>
          <p:cNvSpPr>
            <a:spLocks noGrp="1"/>
          </p:cNvSpPr>
          <p:nvPr>
            <p:ph idx="1"/>
          </p:nvPr>
        </p:nvSpPr>
        <p:spPr>
          <a:xfrm>
            <a:off x="152400" y="914400"/>
            <a:ext cx="11887200" cy="5715000"/>
          </a:xfrm>
        </p:spPr>
        <p:txBody>
          <a:bodyPr rtlCol="0">
            <a:normAutofit/>
          </a:bodyPr>
          <a:lstStyle/>
          <a:p>
            <a:pPr eaLnBrk="1" fontAlgn="auto" hangingPunct="1">
              <a:spcAft>
                <a:spcPts val="0"/>
              </a:spcAft>
              <a:defRPr/>
            </a:pPr>
            <a:r>
              <a:rPr lang="en-US" dirty="0">
                <a:cs typeface="Tahoma" pitchFamily="34" charset="0"/>
              </a:rPr>
              <a:t>Indiana Department of Transportation</a:t>
            </a:r>
          </a:p>
          <a:p>
            <a:pPr eaLnBrk="1" fontAlgn="auto" hangingPunct="1">
              <a:spcAft>
                <a:spcPts val="0"/>
              </a:spcAft>
              <a:defRPr/>
            </a:pPr>
            <a:r>
              <a:rPr lang="en-US" dirty="0">
                <a:cs typeface="Tahoma" pitchFamily="34" charset="0"/>
              </a:rPr>
              <a:t>Indiana Division Federal Highway Administration</a:t>
            </a:r>
          </a:p>
          <a:p>
            <a:pPr eaLnBrk="1" fontAlgn="auto" hangingPunct="1">
              <a:spcAft>
                <a:spcPts val="0"/>
              </a:spcAft>
              <a:defRPr/>
            </a:pPr>
            <a:r>
              <a:rPr lang="en-US" dirty="0">
                <a:cs typeface="Tahoma" pitchFamily="34" charset="0"/>
              </a:rPr>
              <a:t>Tippecanoe County, Battle Ground</a:t>
            </a:r>
          </a:p>
          <a:p>
            <a:pPr eaLnBrk="1" fontAlgn="auto" hangingPunct="1">
              <a:spcAft>
                <a:spcPts val="0"/>
              </a:spcAft>
              <a:defRPr/>
            </a:pPr>
            <a:r>
              <a:rPr lang="en-US" dirty="0">
                <a:cs typeface="Tahoma" pitchFamily="34" charset="0"/>
              </a:rPr>
              <a:t>Elected and local officials</a:t>
            </a:r>
          </a:p>
          <a:p>
            <a:pPr eaLnBrk="1" fontAlgn="auto" hangingPunct="1">
              <a:spcAft>
                <a:spcPts val="0"/>
              </a:spcAft>
              <a:defRPr/>
            </a:pPr>
            <a:r>
              <a:rPr lang="en-US" dirty="0">
                <a:cs typeface="Tahoma" pitchFamily="34" charset="0"/>
              </a:rPr>
              <a:t>Residents and citizens</a:t>
            </a:r>
          </a:p>
          <a:p>
            <a:pPr eaLnBrk="1" fontAlgn="auto" hangingPunct="1">
              <a:spcAft>
                <a:spcPts val="0"/>
              </a:spcAft>
              <a:defRPr/>
            </a:pPr>
            <a:r>
              <a:rPr lang="en-US" dirty="0">
                <a:cs typeface="Tahoma" pitchFamily="34" charset="0"/>
              </a:rPr>
              <a:t>Commuters</a:t>
            </a:r>
          </a:p>
          <a:p>
            <a:pPr eaLnBrk="1" fontAlgn="auto" hangingPunct="1">
              <a:spcAft>
                <a:spcPts val="0"/>
              </a:spcAft>
              <a:defRPr/>
            </a:pPr>
            <a:r>
              <a:rPr lang="en-US" dirty="0">
                <a:cs typeface="Tahoma" pitchFamily="34" charset="0"/>
              </a:rPr>
              <a:t>Businesses </a:t>
            </a:r>
          </a:p>
          <a:p>
            <a:pPr eaLnBrk="1" fontAlgn="auto" hangingPunct="1">
              <a:spcAft>
                <a:spcPts val="0"/>
              </a:spcAft>
              <a:defRPr/>
            </a:pPr>
            <a:r>
              <a:rPr lang="en-US" dirty="0">
                <a:cs typeface="Tahoma" pitchFamily="34" charset="0"/>
              </a:rPr>
              <a:t>Emergency services</a:t>
            </a:r>
          </a:p>
          <a:p>
            <a:pPr eaLnBrk="1" fontAlgn="auto" hangingPunct="1">
              <a:spcAft>
                <a:spcPts val="0"/>
              </a:spcAft>
              <a:defRPr/>
            </a:pPr>
            <a:r>
              <a:rPr lang="en-US" dirty="0">
                <a:cs typeface="Tahoma" pitchFamily="34" charset="0"/>
              </a:rPr>
              <a:t>Schools</a:t>
            </a:r>
          </a:p>
          <a:p>
            <a:pPr eaLnBrk="1" fontAlgn="auto" hangingPunct="1">
              <a:spcAft>
                <a:spcPts val="0"/>
              </a:spcAft>
              <a:defRPr/>
            </a:pPr>
            <a:r>
              <a:rPr lang="en-US" dirty="0">
                <a:cs typeface="Tahoma" pitchFamily="34" charset="0"/>
              </a:rPr>
              <a:t>Churches </a:t>
            </a:r>
          </a:p>
          <a:p>
            <a:pPr eaLnBrk="1" fontAlgn="auto" hangingPunct="1">
              <a:spcAft>
                <a:spcPts val="0"/>
              </a:spcAft>
              <a:defRPr/>
            </a:pPr>
            <a:r>
              <a:rPr lang="en-US" dirty="0">
                <a:cs typeface="Tahoma" pitchFamily="34" charset="0"/>
              </a:rPr>
              <a:t>Community organizations  </a:t>
            </a:r>
          </a:p>
          <a:p>
            <a:pPr marL="0" indent="0" eaLnBrk="1" fontAlgn="auto" hangingPunct="1">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val="894883360"/>
      </p:ext>
    </p:extLst>
  </p:cSld>
  <p:clrMapOvr>
    <a:masterClrMapping/>
  </p:clrMapOvr>
  <p:transition spd="slow" advTm="16867">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dirty="0"/>
              <a:t>Project Development </a:t>
            </a:r>
          </a:p>
        </p:txBody>
      </p:sp>
      <p:graphicFrame>
        <p:nvGraphicFramePr>
          <p:cNvPr id="4" name="Content Placeholder 7"/>
          <p:cNvGraphicFramePr>
            <a:graphicFrameLocks noGrp="1"/>
          </p:cNvGraphicFramePr>
          <p:nvPr>
            <p:ph idx="1"/>
            <p:extLst>
              <p:ext uri="{D42A27DB-BD31-4B8C-83A1-F6EECF244321}">
                <p14:modId xmlns:p14="http://schemas.microsoft.com/office/powerpoint/2010/main" val="4266659804"/>
              </p:ext>
            </p:extLst>
          </p:nvPr>
        </p:nvGraphicFramePr>
        <p:xfrm>
          <a:off x="762000" y="1600200"/>
          <a:ext cx="106680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4" name="Up Arrow Callout 72"/>
          <p:cNvSpPr>
            <a:spLocks noChangeArrowheads="1"/>
          </p:cNvSpPr>
          <p:nvPr/>
        </p:nvSpPr>
        <p:spPr bwMode="auto">
          <a:xfrm flipH="1">
            <a:off x="4572000" y="4205288"/>
            <a:ext cx="1981200" cy="276225"/>
          </a:xfrm>
          <a:prstGeom prst="upArrowCallout">
            <a:avLst>
              <a:gd name="adj1" fmla="val 23178"/>
              <a:gd name="adj2" fmla="val 0"/>
              <a:gd name="adj3" fmla="val 0"/>
              <a:gd name="adj4" fmla="val 100000"/>
            </a:avLst>
          </a:prstGeom>
          <a:solidFill>
            <a:srgbClr val="FFFF00"/>
          </a:solidFill>
          <a:ln w="9525" algn="ctr">
            <a:solidFill>
              <a:schemeClr val="tx1"/>
            </a:solidFill>
            <a:round/>
            <a:headEnd/>
            <a:tailEnd/>
          </a:ln>
        </p:spPr>
        <p:txBody>
          <a:bodyPr>
            <a:spAutoFit/>
          </a:bodyPr>
          <a:lstStyle>
            <a:lvl1pPr>
              <a:lnSpc>
                <a:spcPct val="90000"/>
              </a:lnSpc>
              <a:spcBef>
                <a:spcPts val="1000"/>
              </a:spcBef>
              <a:buFont typeface="Arial" panose="020B0604020202020204" pitchFamily="34" charset="0"/>
              <a:buChar char="•"/>
              <a:defRPr sz="2800">
                <a:solidFill>
                  <a:srgbClr val="002060"/>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002060"/>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002060"/>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9pPr>
          </a:lstStyle>
          <a:p>
            <a:pPr algn="ctr" eaLnBrk="1" hangingPunct="1">
              <a:lnSpc>
                <a:spcPct val="100000"/>
              </a:lnSpc>
              <a:spcBef>
                <a:spcPct val="0"/>
              </a:spcBef>
              <a:buFontTx/>
              <a:buNone/>
            </a:pPr>
            <a:r>
              <a:rPr lang="en-US" altLang="en-US" sz="1200" b="1" dirty="0">
                <a:solidFill>
                  <a:srgbClr val="000000"/>
                </a:solidFill>
                <a:latin typeface="Arial" panose="020B0604020202020204" pitchFamily="34" charset="0"/>
              </a:rPr>
              <a:t>Public Hearing</a:t>
            </a:r>
          </a:p>
        </p:txBody>
      </p:sp>
      <p:sp>
        <p:nvSpPr>
          <p:cNvPr id="10245" name="Up Arrow Callout 72"/>
          <p:cNvSpPr>
            <a:spLocks noChangeArrowheads="1"/>
          </p:cNvSpPr>
          <p:nvPr/>
        </p:nvSpPr>
        <p:spPr bwMode="auto">
          <a:xfrm flipH="1">
            <a:off x="7010400" y="4205288"/>
            <a:ext cx="1981200" cy="646112"/>
          </a:xfrm>
          <a:prstGeom prst="upArrowCallout">
            <a:avLst>
              <a:gd name="adj1" fmla="val 23196"/>
              <a:gd name="adj2" fmla="val 0"/>
              <a:gd name="adj3" fmla="val 0"/>
              <a:gd name="adj4" fmla="val 100000"/>
            </a:avLst>
          </a:prstGeom>
          <a:solidFill>
            <a:srgbClr val="FFFF00"/>
          </a:solidFill>
          <a:ln w="9525" algn="ctr">
            <a:solidFill>
              <a:schemeClr val="tx1"/>
            </a:solidFill>
            <a:round/>
            <a:headEnd/>
            <a:tailEnd/>
          </a:ln>
        </p:spPr>
        <p:txBody>
          <a:bodyPr>
            <a:spAutoFit/>
          </a:bodyPr>
          <a:lstStyle>
            <a:lvl1pPr>
              <a:lnSpc>
                <a:spcPct val="90000"/>
              </a:lnSpc>
              <a:spcBef>
                <a:spcPts val="1000"/>
              </a:spcBef>
              <a:buFont typeface="Arial" panose="020B0604020202020204" pitchFamily="34" charset="0"/>
              <a:buChar char="•"/>
              <a:defRPr sz="2800">
                <a:solidFill>
                  <a:srgbClr val="002060"/>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002060"/>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002060"/>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9pPr>
          </a:lstStyle>
          <a:p>
            <a:pPr algn="ctr" eaLnBrk="1" hangingPunct="1">
              <a:lnSpc>
                <a:spcPct val="100000"/>
              </a:lnSpc>
              <a:spcBef>
                <a:spcPct val="0"/>
              </a:spcBef>
              <a:buFontTx/>
              <a:buNone/>
            </a:pPr>
            <a:r>
              <a:rPr lang="en-US" altLang="en-US" sz="1200" b="1" dirty="0">
                <a:solidFill>
                  <a:srgbClr val="000000"/>
                </a:solidFill>
                <a:latin typeface="Arial" panose="020B0604020202020204" pitchFamily="34" charset="0"/>
              </a:rPr>
              <a:t>Public Involvement – Communicate Project Decision</a:t>
            </a:r>
          </a:p>
        </p:txBody>
      </p:sp>
    </p:spTree>
    <p:extLst>
      <p:ext uri="{BB962C8B-B14F-4D97-AF65-F5344CB8AC3E}">
        <p14:creationId xmlns:p14="http://schemas.microsoft.com/office/powerpoint/2010/main" val="3584092346"/>
      </p:ext>
    </p:extLst>
  </p:cSld>
  <p:clrMapOvr>
    <a:masterClrMapping/>
  </p:clrMapOvr>
  <p:transition spd="slow" advTm="24878">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1CAC4-2397-7282-5A36-1D81D15ECCFE}"/>
              </a:ext>
            </a:extLst>
          </p:cNvPr>
          <p:cNvSpPr>
            <a:spLocks noGrp="1"/>
          </p:cNvSpPr>
          <p:nvPr>
            <p:ph sz="half" idx="1"/>
          </p:nvPr>
        </p:nvSpPr>
        <p:spPr>
          <a:xfrm>
            <a:off x="152400" y="914400"/>
            <a:ext cx="11887200" cy="5715000"/>
          </a:xfrm>
        </p:spPr>
        <p:txBody>
          <a:bodyPr/>
          <a:lstStyle/>
          <a:p>
            <a:pPr marL="342900" indent="-342900">
              <a:spcBef>
                <a:spcPts val="1200"/>
              </a:spcBef>
              <a:spcAft>
                <a:spcPts val="1200"/>
              </a:spcAft>
              <a:buFont typeface="Arial" panose="020B0604020202020204" pitchFamily="34" charset="0"/>
              <a:buChar char="•"/>
            </a:pPr>
            <a:r>
              <a:rPr lang="en-US" dirty="0"/>
              <a:t>Conducted as a requirement to the</a:t>
            </a:r>
            <a:br>
              <a:rPr lang="en-US" dirty="0"/>
            </a:br>
            <a:r>
              <a:rPr lang="en-US" dirty="0"/>
              <a:t>National Environmental Policy Act (NEPA)</a:t>
            </a:r>
          </a:p>
          <a:p>
            <a:pPr marL="342900" indent="-342900">
              <a:spcBef>
                <a:spcPts val="1200"/>
              </a:spcBef>
              <a:spcAft>
                <a:spcPts val="1200"/>
              </a:spcAft>
              <a:buFont typeface="Arial" panose="020B0604020202020204" pitchFamily="34" charset="0"/>
              <a:buChar char="•"/>
            </a:pPr>
            <a:r>
              <a:rPr lang="en-US" dirty="0"/>
              <a:t>NEPA requires evaluation of potential impacts to surrounding Natural, Cultural, and Social environments.</a:t>
            </a:r>
          </a:p>
          <a:p>
            <a:pPr marL="342900" indent="-342900">
              <a:spcBef>
                <a:spcPts val="1200"/>
              </a:spcBef>
              <a:spcAft>
                <a:spcPts val="1200"/>
              </a:spcAft>
              <a:buFont typeface="Arial" panose="020B0604020202020204" pitchFamily="34" charset="0"/>
              <a:buChar char="•"/>
            </a:pPr>
            <a:r>
              <a:rPr lang="en-US" dirty="0"/>
              <a:t>Impacts are described in an environmental document.</a:t>
            </a:r>
          </a:p>
          <a:p>
            <a:pPr marL="342900" indent="-342900">
              <a:spcBef>
                <a:spcPts val="1200"/>
              </a:spcBef>
              <a:spcAft>
                <a:spcPts val="1200"/>
              </a:spcAft>
              <a:buFont typeface="Arial" panose="020B0604020202020204" pitchFamily="34" charset="0"/>
              <a:buChar char="•"/>
            </a:pPr>
            <a:r>
              <a:rPr lang="en-US" dirty="0"/>
              <a:t>Requires opportunity for the public to be involved and comment in the decision-making process.</a:t>
            </a:r>
          </a:p>
          <a:p>
            <a:pPr marL="342900" indent="-342900">
              <a:spcBef>
                <a:spcPts val="1200"/>
              </a:spcBef>
              <a:spcAft>
                <a:spcPts val="1200"/>
              </a:spcAft>
              <a:buFont typeface="Arial" panose="020B0604020202020204" pitchFamily="34" charset="0"/>
              <a:buChar char="•"/>
            </a:pPr>
            <a:r>
              <a:rPr lang="en-US" dirty="0"/>
              <a:t>Part of the Historic Bridges Programmatic Agreement (PA)</a:t>
            </a:r>
          </a:p>
          <a:p>
            <a:endParaRPr lang="en-US" dirty="0"/>
          </a:p>
        </p:txBody>
      </p:sp>
      <p:sp>
        <p:nvSpPr>
          <p:cNvPr id="4" name="Title 3">
            <a:extLst>
              <a:ext uri="{FF2B5EF4-FFF2-40B4-BE49-F238E27FC236}">
                <a16:creationId xmlns:a16="http://schemas.microsoft.com/office/drawing/2014/main" id="{8AB3D85E-BB8D-61EE-733E-74C1B84AB245}"/>
              </a:ext>
            </a:extLst>
          </p:cNvPr>
          <p:cNvSpPr>
            <a:spLocks noGrp="1"/>
          </p:cNvSpPr>
          <p:nvPr>
            <p:ph type="title"/>
          </p:nvPr>
        </p:nvSpPr>
        <p:spPr/>
        <p:txBody>
          <a:bodyPr/>
          <a:lstStyle/>
          <a:p>
            <a:r>
              <a:rPr lang="en-US" dirty="0"/>
              <a:t>Why a Public Hearing?</a:t>
            </a:r>
          </a:p>
        </p:txBody>
      </p:sp>
    </p:spTree>
    <p:extLst>
      <p:ext uri="{BB962C8B-B14F-4D97-AF65-F5344CB8AC3E}">
        <p14:creationId xmlns:p14="http://schemas.microsoft.com/office/powerpoint/2010/main" val="2879283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4158E9-E711-2B22-57CA-A94A64091DC0}"/>
              </a:ext>
            </a:extLst>
          </p:cNvPr>
          <p:cNvSpPr>
            <a:spLocks noGrp="1"/>
          </p:cNvSpPr>
          <p:nvPr>
            <p:ph sz="half" idx="1"/>
          </p:nvPr>
        </p:nvSpPr>
        <p:spPr>
          <a:xfrm>
            <a:off x="152400" y="1492044"/>
            <a:ext cx="4800600" cy="4680155"/>
          </a:xfrm>
        </p:spPr>
        <p:txBody>
          <a:bodyPr/>
          <a:lstStyle/>
          <a:p>
            <a:pPr>
              <a:spcAft>
                <a:spcPts val="1200"/>
              </a:spcAft>
            </a:pPr>
            <a:r>
              <a:rPr lang="en-US" dirty="0"/>
              <a:t>SR 225, approximately 0.60 mile north of Old SR 25</a:t>
            </a:r>
          </a:p>
          <a:p>
            <a:pPr>
              <a:spcAft>
                <a:spcPts val="1200"/>
              </a:spcAft>
            </a:pPr>
            <a:r>
              <a:rPr lang="en-US" dirty="0"/>
              <a:t>Over the Wabash River </a:t>
            </a:r>
          </a:p>
          <a:p>
            <a:pPr>
              <a:spcAft>
                <a:spcPts val="1200"/>
              </a:spcAft>
            </a:pPr>
            <a:r>
              <a:rPr lang="en-US" dirty="0"/>
              <a:t>West Lafayette, Tippecanoe and Washington Townships, Tippecanoe County </a:t>
            </a:r>
          </a:p>
          <a:p>
            <a:pPr>
              <a:spcAft>
                <a:spcPts val="1200"/>
              </a:spcAft>
            </a:pPr>
            <a:r>
              <a:rPr lang="en-US" dirty="0"/>
              <a:t>Lafayette East 7.5 Minute U.S. Geological Survey Topographic Map </a:t>
            </a:r>
          </a:p>
        </p:txBody>
      </p:sp>
      <p:sp>
        <p:nvSpPr>
          <p:cNvPr id="4" name="Title 3">
            <a:extLst>
              <a:ext uri="{FF2B5EF4-FFF2-40B4-BE49-F238E27FC236}">
                <a16:creationId xmlns:a16="http://schemas.microsoft.com/office/drawing/2014/main" id="{7C903FFF-251B-139E-2C91-2C1AA6BBAC8C}"/>
              </a:ext>
            </a:extLst>
          </p:cNvPr>
          <p:cNvSpPr>
            <a:spLocks noGrp="1"/>
          </p:cNvSpPr>
          <p:nvPr>
            <p:ph type="title"/>
          </p:nvPr>
        </p:nvSpPr>
        <p:spPr>
          <a:xfrm>
            <a:off x="0" y="1"/>
            <a:ext cx="12192000" cy="838200"/>
          </a:xfrm>
        </p:spPr>
        <p:txBody>
          <a:bodyPr/>
          <a:lstStyle/>
          <a:p>
            <a:r>
              <a:rPr lang="en-US" altLang="en-US" b="1" dirty="0"/>
              <a:t>Location  SR 225 over Wabash River</a:t>
            </a:r>
            <a:endParaRPr lang="en-US" dirty="0"/>
          </a:p>
        </p:txBody>
      </p:sp>
      <p:pic>
        <p:nvPicPr>
          <p:cNvPr id="8" name="Picture 7">
            <a:extLst>
              <a:ext uri="{FF2B5EF4-FFF2-40B4-BE49-F238E27FC236}">
                <a16:creationId xmlns:a16="http://schemas.microsoft.com/office/drawing/2014/main" id="{84B2D8F2-A583-38C8-15CA-4007F810E73C}"/>
              </a:ext>
            </a:extLst>
          </p:cNvPr>
          <p:cNvPicPr>
            <a:picLocks noChangeAspect="1"/>
          </p:cNvPicPr>
          <p:nvPr/>
        </p:nvPicPr>
        <p:blipFill>
          <a:blip r:embed="rId3"/>
          <a:stretch>
            <a:fillRect/>
          </a:stretch>
        </p:blipFill>
        <p:spPr>
          <a:xfrm>
            <a:off x="11430728" y="3971356"/>
            <a:ext cx="495300" cy="1704975"/>
          </a:xfrm>
          <a:prstGeom prst="rect">
            <a:avLst/>
          </a:prstGeom>
        </p:spPr>
      </p:pic>
      <p:pic>
        <p:nvPicPr>
          <p:cNvPr id="12" name="Picture 11">
            <a:extLst>
              <a:ext uri="{FF2B5EF4-FFF2-40B4-BE49-F238E27FC236}">
                <a16:creationId xmlns:a16="http://schemas.microsoft.com/office/drawing/2014/main" id="{EB24446F-52D8-962A-D893-C3401ED7A9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0454" y="1529576"/>
            <a:ext cx="5594587" cy="4146755"/>
          </a:xfrm>
          <a:prstGeom prst="rect">
            <a:avLst/>
          </a:prstGeom>
          <a:ln>
            <a:solidFill>
              <a:schemeClr val="tx1"/>
            </a:solidFill>
          </a:ln>
        </p:spPr>
      </p:pic>
      <p:sp>
        <p:nvSpPr>
          <p:cNvPr id="13" name="TextBox 12">
            <a:extLst>
              <a:ext uri="{FF2B5EF4-FFF2-40B4-BE49-F238E27FC236}">
                <a16:creationId xmlns:a16="http://schemas.microsoft.com/office/drawing/2014/main" id="{91612EBD-20A0-FB99-FF78-11F8BF654714}"/>
              </a:ext>
            </a:extLst>
          </p:cNvPr>
          <p:cNvSpPr txBox="1"/>
          <p:nvPr/>
        </p:nvSpPr>
        <p:spPr>
          <a:xfrm rot="2322076">
            <a:off x="8895981" y="4003410"/>
            <a:ext cx="857989" cy="276999"/>
          </a:xfrm>
          <a:prstGeom prst="rect">
            <a:avLst/>
          </a:prstGeom>
          <a:noFill/>
        </p:spPr>
        <p:txBody>
          <a:bodyPr wrap="square" rtlCol="0">
            <a:spAutoFit/>
          </a:bodyPr>
          <a:lstStyle/>
          <a:p>
            <a:r>
              <a:rPr lang="en-US" sz="1200" dirty="0">
                <a:solidFill>
                  <a:srgbClr val="FFFFFF"/>
                </a:solidFill>
              </a:rPr>
              <a:t>SR 225</a:t>
            </a:r>
          </a:p>
        </p:txBody>
      </p:sp>
      <p:sp>
        <p:nvSpPr>
          <p:cNvPr id="14" name="TextBox 13">
            <a:extLst>
              <a:ext uri="{FF2B5EF4-FFF2-40B4-BE49-F238E27FC236}">
                <a16:creationId xmlns:a16="http://schemas.microsoft.com/office/drawing/2014/main" id="{11451EB5-2EDA-9608-2E7B-1D580BF602C5}"/>
              </a:ext>
            </a:extLst>
          </p:cNvPr>
          <p:cNvSpPr txBox="1"/>
          <p:nvPr/>
        </p:nvSpPr>
        <p:spPr>
          <a:xfrm rot="19179786">
            <a:off x="7722665" y="4187336"/>
            <a:ext cx="1752600" cy="307777"/>
          </a:xfrm>
          <a:prstGeom prst="rect">
            <a:avLst/>
          </a:prstGeom>
          <a:noFill/>
        </p:spPr>
        <p:txBody>
          <a:bodyPr wrap="square" rtlCol="0">
            <a:spAutoFit/>
          </a:bodyPr>
          <a:lstStyle/>
          <a:p>
            <a:r>
              <a:rPr lang="en-US" sz="1400" dirty="0">
                <a:solidFill>
                  <a:srgbClr val="00B0F0"/>
                </a:solidFill>
              </a:rPr>
              <a:t>Wabash River</a:t>
            </a:r>
          </a:p>
        </p:txBody>
      </p:sp>
      <p:sp>
        <p:nvSpPr>
          <p:cNvPr id="19" name="TextBox 18">
            <a:extLst>
              <a:ext uri="{FF2B5EF4-FFF2-40B4-BE49-F238E27FC236}">
                <a16:creationId xmlns:a16="http://schemas.microsoft.com/office/drawing/2014/main" id="{191810EF-3CCF-D9EC-B5F9-CDD9125E76C4}"/>
              </a:ext>
            </a:extLst>
          </p:cNvPr>
          <p:cNvSpPr txBox="1"/>
          <p:nvPr/>
        </p:nvSpPr>
        <p:spPr>
          <a:xfrm rot="18981064">
            <a:off x="10028376" y="4927785"/>
            <a:ext cx="1477260" cy="276999"/>
          </a:xfrm>
          <a:prstGeom prst="rect">
            <a:avLst/>
          </a:prstGeom>
          <a:noFill/>
        </p:spPr>
        <p:txBody>
          <a:bodyPr wrap="square" rtlCol="0">
            <a:spAutoFit/>
          </a:bodyPr>
          <a:lstStyle/>
          <a:p>
            <a:r>
              <a:rPr lang="en-US" sz="1200" dirty="0">
                <a:solidFill>
                  <a:srgbClr val="FFFFFF"/>
                </a:solidFill>
              </a:rPr>
              <a:t>Old State Road 25 </a:t>
            </a:r>
          </a:p>
        </p:txBody>
      </p:sp>
      <p:sp>
        <p:nvSpPr>
          <p:cNvPr id="20" name="TextBox 19">
            <a:extLst>
              <a:ext uri="{FF2B5EF4-FFF2-40B4-BE49-F238E27FC236}">
                <a16:creationId xmlns:a16="http://schemas.microsoft.com/office/drawing/2014/main" id="{01B7DF79-0FD7-0263-E7D6-9EA85AC7BF09}"/>
              </a:ext>
            </a:extLst>
          </p:cNvPr>
          <p:cNvSpPr txBox="1"/>
          <p:nvPr/>
        </p:nvSpPr>
        <p:spPr>
          <a:xfrm>
            <a:off x="5867400" y="3173525"/>
            <a:ext cx="2149787" cy="307777"/>
          </a:xfrm>
          <a:prstGeom prst="rect">
            <a:avLst/>
          </a:prstGeom>
          <a:ln w="25400">
            <a:solidFill>
              <a:srgbClr val="0000FF"/>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dirty="0">
                <a:solidFill>
                  <a:srgbClr val="3333CC"/>
                </a:solidFill>
              </a:rPr>
              <a:t>Bridge No. 046-15-01987 A</a:t>
            </a:r>
          </a:p>
        </p:txBody>
      </p:sp>
      <p:cxnSp>
        <p:nvCxnSpPr>
          <p:cNvPr id="22" name="Straight Arrow Connector 21">
            <a:extLst>
              <a:ext uri="{FF2B5EF4-FFF2-40B4-BE49-F238E27FC236}">
                <a16:creationId xmlns:a16="http://schemas.microsoft.com/office/drawing/2014/main" id="{5A33C1A9-7CCC-32C7-C1D8-9B6FE1441268}"/>
              </a:ext>
            </a:extLst>
          </p:cNvPr>
          <p:cNvCxnSpPr>
            <a:cxnSpLocks/>
            <a:stCxn id="20" idx="2"/>
          </p:cNvCxnSpPr>
          <p:nvPr/>
        </p:nvCxnSpPr>
        <p:spPr>
          <a:xfrm>
            <a:off x="6942294" y="3481302"/>
            <a:ext cx="1978004" cy="350819"/>
          </a:xfrm>
          <a:prstGeom prst="straightConnector1">
            <a:avLst/>
          </a:prstGeom>
          <a:ln>
            <a:solidFill>
              <a:srgbClr val="0000FF"/>
            </a:solidFill>
            <a:tailEnd type="triangle"/>
          </a:ln>
        </p:spPr>
        <p:style>
          <a:lnRef idx="3">
            <a:schemeClr val="accent6"/>
          </a:lnRef>
          <a:fillRef idx="0">
            <a:schemeClr val="accent6"/>
          </a:fillRef>
          <a:effectRef idx="2">
            <a:schemeClr val="accent6"/>
          </a:effectRef>
          <a:fontRef idx="minor">
            <a:schemeClr val="tx1"/>
          </a:fontRef>
        </p:style>
      </p:cxnSp>
      <p:cxnSp>
        <p:nvCxnSpPr>
          <p:cNvPr id="5" name="Straight Arrow Connector 4">
            <a:extLst>
              <a:ext uri="{FF2B5EF4-FFF2-40B4-BE49-F238E27FC236}">
                <a16:creationId xmlns:a16="http://schemas.microsoft.com/office/drawing/2014/main" id="{54A09EC4-1109-2C20-CA69-7C905B0F6286}"/>
              </a:ext>
            </a:extLst>
          </p:cNvPr>
          <p:cNvCxnSpPr>
            <a:cxnSpLocks/>
          </p:cNvCxnSpPr>
          <p:nvPr/>
        </p:nvCxnSpPr>
        <p:spPr>
          <a:xfrm flipH="1">
            <a:off x="9582332" y="3294923"/>
            <a:ext cx="285139" cy="244675"/>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B0005D1-8F02-0EB9-58B2-50EAC9929817}"/>
              </a:ext>
            </a:extLst>
          </p:cNvPr>
          <p:cNvSpPr txBox="1"/>
          <p:nvPr/>
        </p:nvSpPr>
        <p:spPr>
          <a:xfrm rot="18949774">
            <a:off x="9274298" y="3124048"/>
            <a:ext cx="616069" cy="307777"/>
          </a:xfrm>
          <a:prstGeom prst="rect">
            <a:avLst/>
          </a:prstGeom>
          <a:noFill/>
        </p:spPr>
        <p:txBody>
          <a:bodyPr wrap="square" rtlCol="0">
            <a:spAutoFit/>
          </a:bodyPr>
          <a:lstStyle/>
          <a:p>
            <a:r>
              <a:rPr lang="en-US" sz="1400" dirty="0">
                <a:solidFill>
                  <a:srgbClr val="00B0F0"/>
                </a:solidFill>
              </a:rPr>
              <a:t>Flow</a:t>
            </a:r>
          </a:p>
        </p:txBody>
      </p:sp>
    </p:spTree>
    <p:extLst>
      <p:ext uri="{BB962C8B-B14F-4D97-AF65-F5344CB8AC3E}">
        <p14:creationId xmlns:p14="http://schemas.microsoft.com/office/powerpoint/2010/main" val="105901623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dirty="0"/>
              <a:t>Environmental Document   </a:t>
            </a:r>
          </a:p>
        </p:txBody>
      </p:sp>
      <p:sp>
        <p:nvSpPr>
          <p:cNvPr id="8" name="Content Placeholder 7"/>
          <p:cNvSpPr>
            <a:spLocks noGrp="1"/>
          </p:cNvSpPr>
          <p:nvPr>
            <p:ph idx="1"/>
          </p:nvPr>
        </p:nvSpPr>
        <p:spPr/>
        <p:txBody>
          <a:bodyPr rtlCol="0">
            <a:normAutofit fontScale="92500"/>
          </a:bodyPr>
          <a:lstStyle/>
          <a:p>
            <a:pPr eaLnBrk="1" fontAlgn="auto" hangingPunct="1">
              <a:spcBef>
                <a:spcPts val="1200"/>
              </a:spcBef>
              <a:spcAft>
                <a:spcPts val="1200"/>
              </a:spcAft>
              <a:buClr>
                <a:srgbClr val="002060"/>
              </a:buClr>
              <a:defRPr/>
            </a:pPr>
            <a:r>
              <a:rPr lang="en-US" dirty="0">
                <a:cs typeface="Tahoma" pitchFamily="34" charset="0"/>
              </a:rPr>
              <a:t>Level 4 Categorical Exclusion -Classification means the actions do not have a significant effect on the environment.</a:t>
            </a:r>
            <a:endParaRPr lang="en-US" sz="2200" dirty="0">
              <a:cs typeface="Tahoma" pitchFamily="34" charset="0"/>
            </a:endParaRPr>
          </a:p>
          <a:p>
            <a:pPr eaLnBrk="1" fontAlgn="auto" hangingPunct="1">
              <a:spcBef>
                <a:spcPts val="1200"/>
              </a:spcBef>
              <a:spcAft>
                <a:spcPts val="1200"/>
              </a:spcAft>
              <a:buClr>
                <a:srgbClr val="002060"/>
              </a:buClr>
              <a:defRPr/>
            </a:pPr>
            <a:r>
              <a:rPr lang="en-US" dirty="0">
                <a:cs typeface="Tahoma" pitchFamily="34" charset="0"/>
              </a:rPr>
              <a:t>Environmental document released for public involvement</a:t>
            </a:r>
          </a:p>
          <a:p>
            <a:pPr lvl="1" eaLnBrk="1" fontAlgn="auto" hangingPunct="1">
              <a:spcBef>
                <a:spcPts val="1200"/>
              </a:spcBef>
              <a:spcAft>
                <a:spcPts val="1200"/>
              </a:spcAft>
              <a:buClr>
                <a:srgbClr val="002060"/>
              </a:buClr>
              <a:defRPr/>
            </a:pPr>
            <a:r>
              <a:rPr lang="en-US" dirty="0">
                <a:cs typeface="Tahoma" pitchFamily="34" charset="0"/>
              </a:rPr>
              <a:t>Draft Environmental Document was released for public involvement by INDOT in February 2024</a:t>
            </a:r>
          </a:p>
          <a:p>
            <a:pPr eaLnBrk="1" fontAlgn="auto" hangingPunct="1">
              <a:spcBef>
                <a:spcPts val="1200"/>
              </a:spcBef>
              <a:spcAft>
                <a:spcPts val="1200"/>
              </a:spcAft>
              <a:buClr>
                <a:srgbClr val="002060"/>
              </a:buClr>
              <a:defRPr/>
            </a:pPr>
            <a:r>
              <a:rPr lang="en-US" dirty="0">
                <a:cs typeface="Tahoma" pitchFamily="34" charset="0"/>
              </a:rPr>
              <a:t>Egis Published Legal Notice</a:t>
            </a:r>
          </a:p>
          <a:p>
            <a:pPr lvl="1" eaLnBrk="1" fontAlgn="auto" hangingPunct="1">
              <a:spcBef>
                <a:spcPts val="1200"/>
              </a:spcBef>
              <a:spcAft>
                <a:spcPts val="1200"/>
              </a:spcAft>
              <a:buClr>
                <a:srgbClr val="002060"/>
              </a:buClr>
              <a:defRPr/>
            </a:pPr>
            <a:r>
              <a:rPr lang="en-US" dirty="0">
                <a:cs typeface="Tahoma" pitchFamily="34" charset="0"/>
              </a:rPr>
              <a:t>The </a:t>
            </a:r>
            <a:r>
              <a:rPr lang="en-US" i="1" dirty="0">
                <a:cs typeface="Tahoma" pitchFamily="34" charset="0"/>
              </a:rPr>
              <a:t>Journal &amp; Courier </a:t>
            </a:r>
            <a:r>
              <a:rPr lang="en-US" dirty="0">
                <a:cs typeface="Tahoma" pitchFamily="34" charset="0"/>
              </a:rPr>
              <a:t>newspaper on February 16</a:t>
            </a:r>
            <a:r>
              <a:rPr lang="en-US" baseline="30000" dirty="0">
                <a:cs typeface="Tahoma" pitchFamily="34" charset="0"/>
              </a:rPr>
              <a:t>th</a:t>
            </a:r>
            <a:r>
              <a:rPr lang="en-US" dirty="0">
                <a:cs typeface="Tahoma" pitchFamily="34" charset="0"/>
              </a:rPr>
              <a:t> &amp; 23</a:t>
            </a:r>
            <a:r>
              <a:rPr lang="en-US" baseline="30000" dirty="0">
                <a:cs typeface="Tahoma" pitchFamily="34" charset="0"/>
              </a:rPr>
              <a:t>rd</a:t>
            </a:r>
            <a:r>
              <a:rPr lang="en-US" dirty="0">
                <a:cs typeface="Tahoma" pitchFamily="34" charset="0"/>
              </a:rPr>
              <a:t>, 2024 </a:t>
            </a:r>
          </a:p>
          <a:p>
            <a:pPr lvl="1" eaLnBrk="1" fontAlgn="auto" hangingPunct="1">
              <a:spcBef>
                <a:spcPts val="1200"/>
              </a:spcBef>
              <a:spcAft>
                <a:spcPts val="1200"/>
              </a:spcAft>
              <a:buClr>
                <a:srgbClr val="002060"/>
              </a:buClr>
              <a:defRPr/>
            </a:pPr>
            <a:r>
              <a:rPr lang="en-US" dirty="0">
                <a:cs typeface="Tahoma" pitchFamily="34" charset="0"/>
              </a:rPr>
              <a:t>Direct mailing of legal notices to adjacent property owners</a:t>
            </a:r>
          </a:p>
          <a:p>
            <a:pPr eaLnBrk="1" fontAlgn="auto" hangingPunct="1">
              <a:spcBef>
                <a:spcPts val="1200"/>
              </a:spcBef>
              <a:spcAft>
                <a:spcPts val="1200"/>
              </a:spcAft>
              <a:buClr>
                <a:srgbClr val="002060"/>
              </a:buClr>
              <a:defRPr/>
            </a:pPr>
            <a:r>
              <a:rPr lang="en-US" dirty="0"/>
              <a:t>Documents available for viewing: </a:t>
            </a:r>
            <a:r>
              <a:rPr lang="en-US" dirty="0">
                <a:hlinkClick r:id="rId3"/>
              </a:rPr>
              <a:t>https://www.in.gov/indot/about-indot/central-office/welcome-to-the-crawfordsville-district/</a:t>
            </a:r>
            <a:endParaRPr lang="en-US" dirty="0"/>
          </a:p>
          <a:p>
            <a:pPr eaLnBrk="1" fontAlgn="auto" hangingPunct="1">
              <a:spcBef>
                <a:spcPts val="1200"/>
              </a:spcBef>
              <a:spcAft>
                <a:spcPts val="1200"/>
              </a:spcAft>
              <a:buClr>
                <a:srgbClr val="002060"/>
              </a:buClr>
              <a:defRPr/>
            </a:pPr>
            <a:endParaRPr lang="en-US" dirty="0">
              <a:highlight>
                <a:srgbClr val="FFFF00"/>
              </a:highlight>
              <a:cs typeface="Tahoma" pitchFamily="34" charset="0"/>
            </a:endParaRPr>
          </a:p>
          <a:p>
            <a:pPr marL="457200" lvl="1" indent="0" eaLnBrk="1" fontAlgn="auto" hangingPunct="1">
              <a:spcAft>
                <a:spcPts val="0"/>
              </a:spcAft>
              <a:buClr>
                <a:srgbClr val="002060"/>
              </a:buClr>
              <a:buNone/>
              <a:defRPr/>
            </a:pPr>
            <a:endParaRPr lang="en-US" dirty="0">
              <a:cs typeface="Tahoma" pitchFamily="34" charset="0"/>
            </a:endParaRPr>
          </a:p>
          <a:p>
            <a:pPr marL="914400" lvl="2" indent="0" eaLnBrk="1" fontAlgn="auto" hangingPunct="1">
              <a:spcAft>
                <a:spcPts val="0"/>
              </a:spcAft>
              <a:buClr>
                <a:srgbClr val="3333CC"/>
              </a:buClr>
              <a:buNone/>
              <a:defRPr/>
            </a:pPr>
            <a:endParaRPr lang="en-US" sz="2100" dirty="0">
              <a:cs typeface="Tahoma" pitchFamily="34" charset="0"/>
            </a:endParaRPr>
          </a:p>
          <a:p>
            <a:pPr marL="0" indent="0" eaLnBrk="1" fontAlgn="auto" hangingPunct="1">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val="911111826"/>
      </p:ext>
    </p:extLst>
  </p:cSld>
  <p:clrMapOvr>
    <a:masterClrMapping/>
  </p:clrMapOvr>
  <p:transition spd="slow" advTm="45103">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sz="half" idx="1"/>
          </p:nvPr>
        </p:nvSpPr>
        <p:spPr>
          <a:xfrm>
            <a:off x="152400" y="914400"/>
            <a:ext cx="5867400" cy="5715000"/>
          </a:xfrm>
        </p:spPr>
        <p:txBody>
          <a:bodyPr/>
          <a:lstStyle/>
          <a:p>
            <a:pPr marL="346075" lvl="1" indent="-346075" eaLnBrk="1" hangingPunct="1">
              <a:lnSpc>
                <a:spcPct val="150000"/>
              </a:lnSpc>
              <a:spcBef>
                <a:spcPts val="0"/>
              </a:spcBef>
              <a:buClr>
                <a:srgbClr val="002060"/>
              </a:buClr>
              <a:buSzPct val="60000"/>
            </a:pPr>
            <a:r>
              <a:rPr lang="en-US" altLang="en-US" sz="2800" dirty="0">
                <a:cs typeface="Tahoma" panose="020B0604030504040204" pitchFamily="34" charset="0"/>
              </a:rPr>
              <a:t>Right-of-way</a:t>
            </a:r>
          </a:p>
          <a:p>
            <a:pPr marL="346075" lvl="1" indent="-346075" eaLnBrk="1" hangingPunct="1">
              <a:lnSpc>
                <a:spcPct val="150000"/>
              </a:lnSpc>
              <a:spcBef>
                <a:spcPts val="0"/>
              </a:spcBef>
              <a:buClr>
                <a:srgbClr val="002060"/>
              </a:buClr>
              <a:buSzPct val="60000"/>
            </a:pPr>
            <a:r>
              <a:rPr lang="en-US" altLang="en-US" sz="2800" dirty="0">
                <a:cs typeface="Tahoma" panose="020B0604030504040204" pitchFamily="34" charset="0"/>
              </a:rPr>
              <a:t>Streams, wetlands, and other waters</a:t>
            </a:r>
            <a:endParaRPr lang="en-US" altLang="en-US" sz="2800" b="1" dirty="0">
              <a:cs typeface="Tahoma" panose="020B0604030504040204" pitchFamily="34" charset="0"/>
            </a:endParaRPr>
          </a:p>
          <a:p>
            <a:pPr marL="346075" lvl="1" indent="-346075" eaLnBrk="1" hangingPunct="1">
              <a:lnSpc>
                <a:spcPct val="150000"/>
              </a:lnSpc>
              <a:spcBef>
                <a:spcPts val="0"/>
              </a:spcBef>
              <a:buClr>
                <a:srgbClr val="002060"/>
              </a:buClr>
              <a:buSzPct val="60000"/>
            </a:pPr>
            <a:r>
              <a:rPr lang="en-US" altLang="en-US" sz="2800" dirty="0">
                <a:cs typeface="Tahoma" panose="020B0604030504040204" pitchFamily="34" charset="0"/>
              </a:rPr>
              <a:t>Floodplains</a:t>
            </a:r>
            <a:r>
              <a:rPr lang="en-US" altLang="en-US" sz="2800" b="1" dirty="0">
                <a:cs typeface="Tahoma" panose="020B0604030504040204" pitchFamily="34" charset="0"/>
              </a:rPr>
              <a:t>    </a:t>
            </a:r>
          </a:p>
          <a:p>
            <a:pPr marL="346075" lvl="1" indent="-346075" eaLnBrk="1" hangingPunct="1">
              <a:lnSpc>
                <a:spcPct val="150000"/>
              </a:lnSpc>
              <a:spcBef>
                <a:spcPts val="0"/>
              </a:spcBef>
              <a:buClr>
                <a:srgbClr val="002060"/>
              </a:buClr>
              <a:buSzPct val="60000"/>
            </a:pPr>
            <a:r>
              <a:rPr lang="en-US" altLang="en-US" sz="2800" dirty="0">
                <a:cs typeface="Tahoma" panose="020B0604030504040204" pitchFamily="34" charset="0"/>
              </a:rPr>
              <a:t>Endangered species</a:t>
            </a:r>
          </a:p>
          <a:p>
            <a:pPr marL="346075" lvl="1" indent="-346075" eaLnBrk="1" hangingPunct="1">
              <a:lnSpc>
                <a:spcPct val="150000"/>
              </a:lnSpc>
              <a:spcBef>
                <a:spcPts val="0"/>
              </a:spcBef>
              <a:buClr>
                <a:srgbClr val="002060"/>
              </a:buClr>
              <a:buSzPct val="60000"/>
            </a:pPr>
            <a:r>
              <a:rPr lang="en-US" altLang="en-US" sz="2800" dirty="0">
                <a:cs typeface="Tahoma" panose="020B0604030504040204" pitchFamily="34" charset="0"/>
              </a:rPr>
              <a:t>Farmland</a:t>
            </a:r>
          </a:p>
          <a:p>
            <a:pPr marL="346075" lvl="1" indent="-346075" eaLnBrk="1" hangingPunct="1">
              <a:lnSpc>
                <a:spcPct val="150000"/>
              </a:lnSpc>
              <a:spcBef>
                <a:spcPts val="0"/>
              </a:spcBef>
              <a:buClr>
                <a:srgbClr val="002060"/>
              </a:buClr>
              <a:buSzPct val="60000"/>
            </a:pPr>
            <a:r>
              <a:rPr lang="en-US" altLang="en-US" sz="2800" dirty="0">
                <a:cs typeface="Tahoma" panose="020B0604030504040204" pitchFamily="34" charset="0"/>
              </a:rPr>
              <a:t>Cultural resources (historic/archaeological) </a:t>
            </a:r>
          </a:p>
          <a:p>
            <a:pPr marL="346075" lvl="1" indent="-346075" eaLnBrk="1" hangingPunct="1">
              <a:lnSpc>
                <a:spcPct val="150000"/>
              </a:lnSpc>
              <a:spcBef>
                <a:spcPts val="0"/>
              </a:spcBef>
              <a:buClr>
                <a:srgbClr val="002060"/>
              </a:buClr>
              <a:buSzPct val="60000"/>
            </a:pPr>
            <a:r>
              <a:rPr lang="en-US" altLang="en-US" sz="2800" dirty="0">
                <a:cs typeface="Tahoma" panose="020B0604030504040204" pitchFamily="34" charset="0"/>
              </a:rPr>
              <a:t>Parks and recreational lands (trails)</a:t>
            </a:r>
          </a:p>
          <a:p>
            <a:pPr marL="346075" lvl="1" indent="-346075" eaLnBrk="1" hangingPunct="1">
              <a:lnSpc>
                <a:spcPct val="150000"/>
              </a:lnSpc>
              <a:spcBef>
                <a:spcPts val="0"/>
              </a:spcBef>
              <a:buClr>
                <a:srgbClr val="002060"/>
              </a:buClr>
              <a:buSzPct val="60000"/>
            </a:pPr>
            <a:r>
              <a:rPr lang="en-US" altLang="en-US" sz="2800" dirty="0">
                <a:cs typeface="Tahoma" panose="020B0604030504040204" pitchFamily="34" charset="0"/>
              </a:rPr>
              <a:t>Air quality</a:t>
            </a:r>
            <a:endParaRPr lang="en-US" altLang="en-US" sz="2800" b="1" dirty="0">
              <a:cs typeface="Tahoma" panose="020B0604030504040204" pitchFamily="34" charset="0"/>
            </a:endParaRPr>
          </a:p>
          <a:p>
            <a:pPr eaLnBrk="1" hangingPunct="1"/>
            <a:endParaRPr lang="en-US" altLang="en-US" dirty="0"/>
          </a:p>
        </p:txBody>
      </p:sp>
      <p:sp>
        <p:nvSpPr>
          <p:cNvPr id="13315" name="Content Placeholder 2"/>
          <p:cNvSpPr>
            <a:spLocks noGrp="1"/>
          </p:cNvSpPr>
          <p:nvPr>
            <p:ph sz="half" idx="2"/>
          </p:nvPr>
        </p:nvSpPr>
        <p:spPr>
          <a:xfrm>
            <a:off x="6248400" y="914400"/>
            <a:ext cx="5791200" cy="5715000"/>
          </a:xfrm>
        </p:spPr>
        <p:txBody>
          <a:bodyPr/>
          <a:lstStyle/>
          <a:p>
            <a:pPr marL="347472" lvl="1" indent="-457200" eaLnBrk="1" hangingPunct="1">
              <a:lnSpc>
                <a:spcPct val="150000"/>
              </a:lnSpc>
              <a:spcBef>
                <a:spcPts val="0"/>
              </a:spcBef>
              <a:buClr>
                <a:srgbClr val="002060"/>
              </a:buClr>
              <a:buSzPct val="60000"/>
            </a:pPr>
            <a:r>
              <a:rPr lang="en-US" altLang="en-US" sz="2800" dirty="0">
                <a:cs typeface="Tahoma" panose="020B0604030504040204" pitchFamily="34" charset="0"/>
              </a:rPr>
              <a:t>Noise</a:t>
            </a:r>
          </a:p>
          <a:p>
            <a:pPr marL="347472" lvl="1" indent="-457200" eaLnBrk="1" hangingPunct="1">
              <a:lnSpc>
                <a:spcPct val="150000"/>
              </a:lnSpc>
              <a:spcBef>
                <a:spcPts val="0"/>
              </a:spcBef>
              <a:buClr>
                <a:srgbClr val="002060"/>
              </a:buClr>
              <a:buSzPct val="60000"/>
            </a:pPr>
            <a:r>
              <a:rPr lang="en-US" altLang="en-US" sz="2800" dirty="0">
                <a:cs typeface="Tahoma" panose="020B0604030504040204" pitchFamily="34" charset="0"/>
              </a:rPr>
              <a:t>Community impacts</a:t>
            </a:r>
          </a:p>
          <a:p>
            <a:pPr marL="347472" lvl="1" indent="-457200" eaLnBrk="1" hangingPunct="1">
              <a:lnSpc>
                <a:spcPct val="150000"/>
              </a:lnSpc>
              <a:spcBef>
                <a:spcPts val="0"/>
              </a:spcBef>
              <a:buClr>
                <a:srgbClr val="002060"/>
              </a:buClr>
              <a:buSzPct val="60000"/>
            </a:pPr>
            <a:r>
              <a:rPr lang="en-US" altLang="en-US" sz="2800" dirty="0">
                <a:cs typeface="Tahoma" panose="020B0604030504040204" pitchFamily="34" charset="0"/>
              </a:rPr>
              <a:t>Environmental justice </a:t>
            </a:r>
          </a:p>
          <a:p>
            <a:pPr marL="347472" lvl="1" indent="-457200" eaLnBrk="1" hangingPunct="1">
              <a:lnSpc>
                <a:spcPct val="150000"/>
              </a:lnSpc>
              <a:spcBef>
                <a:spcPts val="0"/>
              </a:spcBef>
              <a:buClr>
                <a:srgbClr val="002060"/>
              </a:buClr>
              <a:buSzPct val="60000"/>
            </a:pPr>
            <a:r>
              <a:rPr lang="en-US" altLang="en-US" sz="2800" dirty="0">
                <a:cs typeface="Tahoma" panose="020B0604030504040204" pitchFamily="34" charset="0"/>
              </a:rPr>
              <a:t>Hazardous materials</a:t>
            </a:r>
          </a:p>
          <a:p>
            <a:pPr marL="347472" lvl="1" indent="-457200" eaLnBrk="1" hangingPunct="1">
              <a:lnSpc>
                <a:spcPct val="150000"/>
              </a:lnSpc>
              <a:spcBef>
                <a:spcPts val="0"/>
              </a:spcBef>
              <a:buClr>
                <a:srgbClr val="002060"/>
              </a:buClr>
              <a:buSzPct val="60000"/>
            </a:pPr>
            <a:r>
              <a:rPr lang="en-US" altLang="en-US" sz="2800" dirty="0">
                <a:cs typeface="Tahoma" panose="020B0604030504040204" pitchFamily="34" charset="0"/>
              </a:rPr>
              <a:t>Permits</a:t>
            </a:r>
          </a:p>
          <a:p>
            <a:pPr marL="347472" lvl="1" indent="-457200" eaLnBrk="1" hangingPunct="1">
              <a:lnSpc>
                <a:spcPct val="150000"/>
              </a:lnSpc>
              <a:spcBef>
                <a:spcPts val="0"/>
              </a:spcBef>
              <a:buClr>
                <a:srgbClr val="002060"/>
              </a:buClr>
              <a:buSzPct val="60000"/>
            </a:pPr>
            <a:r>
              <a:rPr lang="en-US" altLang="en-US" sz="2800" dirty="0">
                <a:cs typeface="Tahoma" panose="020B0604030504040204" pitchFamily="34" charset="0"/>
              </a:rPr>
              <a:t>Mitigation</a:t>
            </a:r>
          </a:p>
          <a:p>
            <a:pPr marL="347472" lvl="1" indent="-457200" eaLnBrk="1" hangingPunct="1">
              <a:lnSpc>
                <a:spcPct val="150000"/>
              </a:lnSpc>
              <a:spcBef>
                <a:spcPts val="0"/>
              </a:spcBef>
              <a:buClr>
                <a:srgbClr val="002060"/>
              </a:buClr>
              <a:buSzPct val="60000"/>
            </a:pPr>
            <a:r>
              <a:rPr lang="en-US" altLang="en-US" sz="2800" dirty="0">
                <a:cs typeface="Tahoma" panose="020B0604030504040204" pitchFamily="34" charset="0"/>
              </a:rPr>
              <a:t>Public involvement</a:t>
            </a:r>
          </a:p>
          <a:p>
            <a:pPr marL="347472" lvl="1" indent="-457200" eaLnBrk="1" hangingPunct="1">
              <a:lnSpc>
                <a:spcPct val="150000"/>
              </a:lnSpc>
              <a:spcBef>
                <a:spcPts val="0"/>
              </a:spcBef>
              <a:buClr>
                <a:srgbClr val="002060"/>
              </a:buClr>
              <a:buSzPct val="60000"/>
            </a:pPr>
            <a:r>
              <a:rPr lang="en-US" altLang="en-US" sz="2800" dirty="0">
                <a:cs typeface="Tahoma" panose="020B0604030504040204" pitchFamily="34" charset="0"/>
              </a:rPr>
              <a:t>Commercial development</a:t>
            </a:r>
          </a:p>
          <a:p>
            <a:pPr eaLnBrk="1" hangingPunct="1"/>
            <a:endParaRPr lang="en-US" altLang="en-US" dirty="0"/>
          </a:p>
        </p:txBody>
      </p:sp>
      <p:sp>
        <p:nvSpPr>
          <p:cNvPr id="13316" name="Title 3"/>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dirty="0"/>
              <a:t>Examples of Items Evaluated </a:t>
            </a:r>
          </a:p>
        </p:txBody>
      </p:sp>
    </p:spTree>
    <p:extLst>
      <p:ext uri="{BB962C8B-B14F-4D97-AF65-F5344CB8AC3E}">
        <p14:creationId xmlns:p14="http://schemas.microsoft.com/office/powerpoint/2010/main" val="2509326300"/>
      </p:ext>
    </p:extLst>
  </p:cSld>
  <p:clrMapOvr>
    <a:masterClrMapping/>
  </p:clrMapOvr>
  <p:transition spd="slow" advTm="16616">
    <p:wipe/>
  </p:transition>
</p:sld>
</file>

<file path=ppt/theme/theme1.xml><?xml version="1.0" encoding="utf-8"?>
<a:theme xmlns:a="http://schemas.openxmlformats.org/drawingml/2006/main" name="INDO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6"/>
        </a:lnRef>
        <a:fillRef idx="0">
          <a:schemeClr val="accent6"/>
        </a:fillRef>
        <a:effectRef idx="0">
          <a:schemeClr val="accent6"/>
        </a:effectRef>
        <a:fontRef idx="minor">
          <a:schemeClr val="tx1"/>
        </a:fontRef>
      </a:style>
    </a:lnDef>
  </a:objectDefaults>
  <a:extraClrSchemeLst/>
  <a:extLst>
    <a:ext uri="{05A4C25C-085E-4340-85A3-A5531E510DB2}">
      <thm15:themeFamily xmlns:thm15="http://schemas.microsoft.com/office/thememl/2012/main" name="powerpoint.potx [Read-Only]" id="{FEA32192-9ABD-4312-B392-49E638B7030A}" vid="{E813C326-D958-4B52-B23C-AE2A6C217517}"/>
    </a:ext>
  </a:extLst>
</a:theme>
</file>

<file path=ppt/theme/theme2.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Read-Only]" id="{FEA32192-9ABD-4312-B392-49E638B7030A}" vid="{2792E1F4-B8D7-4B47-955F-F727972522C6}"/>
    </a:ext>
  </a:extLst>
</a:theme>
</file>

<file path=ppt/theme/theme3.xml><?xml version="1.0" encoding="utf-8"?>
<a:theme xmlns:a="http://schemas.openxmlformats.org/drawingml/2006/main" name="2_Blank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Read-Only]" id="{FEA32192-9ABD-4312-B392-49E638B7030A}" vid="{EB3F3A31-7812-43B9-8B10-F338FF510A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FC98FC76F9A44DB7B8D09E6721F12D" ma:contentTypeVersion="13" ma:contentTypeDescription="Create a new document." ma:contentTypeScope="" ma:versionID="ca94a8a8e553d681514e6129c557ddf0">
  <xsd:schema xmlns:xsd="http://www.w3.org/2001/XMLSchema" xmlns:xs="http://www.w3.org/2001/XMLSchema" xmlns:p="http://schemas.microsoft.com/office/2006/metadata/properties" xmlns:ns3="b1c0eae4-848f-4b12-830b-4bbe4f01eb09" xmlns:ns4="81d60304-a185-49c7-8393-2a4ecbb7ec83" targetNamespace="http://schemas.microsoft.com/office/2006/metadata/properties" ma:root="true" ma:fieldsID="d1e59dd12fd74a24fddb10786e2e3f92" ns3:_="" ns4:_="">
    <xsd:import namespace="b1c0eae4-848f-4b12-830b-4bbe4f01eb09"/>
    <xsd:import namespace="81d60304-a185-49c7-8393-2a4ecbb7ec8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c0eae4-848f-4b12-830b-4bbe4f01eb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d60304-a185-49c7-8393-2a4ecbb7ec8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60E9CF-1923-4E4C-9C8F-3D321410C0B2}">
  <ds:schemaRefs>
    <ds:schemaRef ds:uri="http://schemas.microsoft.com/sharepoint/v3/contenttype/forms"/>
  </ds:schemaRefs>
</ds:datastoreItem>
</file>

<file path=customXml/itemProps2.xml><?xml version="1.0" encoding="utf-8"?>
<ds:datastoreItem xmlns:ds="http://schemas.openxmlformats.org/officeDocument/2006/customXml" ds:itemID="{3531997F-A565-4421-BC4F-A0154A53BC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c0eae4-848f-4b12-830b-4bbe4f01eb09"/>
    <ds:schemaRef ds:uri="81d60304-a185-49c7-8393-2a4ecbb7ec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BDE10A-2452-4151-A7DD-910EA15CB1CF}">
  <ds:schemaRefs>
    <ds:schemaRef ds:uri="b1c0eae4-848f-4b12-830b-4bbe4f01eb09"/>
    <ds:schemaRef ds:uri="http://schemas.openxmlformats.org/package/2006/metadata/core-properties"/>
    <ds:schemaRef ds:uri="http://purl.org/dc/terms/"/>
    <ds:schemaRef ds:uri="http://schemas.microsoft.com/office/2006/documentManagement/types"/>
    <ds:schemaRef ds:uri="http://purl.org/dc/dcmitype/"/>
    <ds:schemaRef ds:uri="81d60304-a185-49c7-8393-2a4ecbb7ec83"/>
    <ds:schemaRef ds:uri="http://schemas.microsoft.com/office/infopath/2007/PartnerControls"/>
    <ds:schemaRef ds:uri="http://www.w3.org/XML/1998/namespace"/>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NEWINDOTpowerpointMARCH2017</Template>
  <TotalTime>0</TotalTime>
  <Words>2053</Words>
  <Application>Microsoft Office PowerPoint</Application>
  <PresentationFormat>Widescreen</PresentationFormat>
  <Paragraphs>252</Paragraphs>
  <Slides>25</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Arial</vt:lpstr>
      <vt:lpstr>Calibri</vt:lpstr>
      <vt:lpstr>Calibri Light</vt:lpstr>
      <vt:lpstr>Tahoma</vt:lpstr>
      <vt:lpstr>INDOT Theme</vt:lpstr>
      <vt:lpstr>1_Title Slide</vt:lpstr>
      <vt:lpstr>2_Blank Slide</vt:lpstr>
      <vt:lpstr>State Road (SR ) 225 over Wabash River Bridge Rehabilitation Tippecanoe County Des. No.  2002077    Indiana Department of Transportation March 4, 2024 6:00 pm Battle Ground Elementary  </vt:lpstr>
      <vt:lpstr>Agenda</vt:lpstr>
      <vt:lpstr>Project Team</vt:lpstr>
      <vt:lpstr>Project Stakeholders </vt:lpstr>
      <vt:lpstr>Project Development </vt:lpstr>
      <vt:lpstr>Why a Public Hearing?</vt:lpstr>
      <vt:lpstr>Location  SR 225 over Wabash River</vt:lpstr>
      <vt:lpstr>Environmental Document   </vt:lpstr>
      <vt:lpstr>Examples of Items Evaluated </vt:lpstr>
      <vt:lpstr>SR 225 Bridge over Wabash River</vt:lpstr>
      <vt:lpstr>Historic Select Bridge</vt:lpstr>
      <vt:lpstr>Bridge Alternative Analysis</vt:lpstr>
      <vt:lpstr>Purpose &amp; Need  SR 225 over Wabash River</vt:lpstr>
      <vt:lpstr>Existing Conditions  SR 225 over Wabash River</vt:lpstr>
      <vt:lpstr>Existing Conditions  SR 225 over Wabash River</vt:lpstr>
      <vt:lpstr>Proposed Work - SR 225 over Wabash River</vt:lpstr>
      <vt:lpstr>Proposed Work - SR 225 over Wabash River</vt:lpstr>
      <vt:lpstr>Proposed Work - SR 225 over Wabash River</vt:lpstr>
      <vt:lpstr>Maintenance of Traffic (MOT)  SR 225 Bridge</vt:lpstr>
      <vt:lpstr>Construction Timeline  SR 225 over Wabash River </vt:lpstr>
      <vt:lpstr>Next Steps </vt:lpstr>
      <vt:lpstr>Comment Session</vt:lpstr>
      <vt:lpstr>Project Resource Locations</vt:lpstr>
      <vt:lpstr>Contact Information for Comments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 7 at CR 275 W  (Country Squire Blvd) R-41899 DES. 1592223 Intersection Improvement North Vernon, Jennings County  Indiana Department of Transportation Date Time Location</dc:title>
  <dc:creator/>
  <cp:lastModifiedBy/>
  <cp:revision>16</cp:revision>
  <dcterms:created xsi:type="dcterms:W3CDTF">2017-03-16T13:11:52Z</dcterms:created>
  <dcterms:modified xsi:type="dcterms:W3CDTF">2024-02-15T12:35:51Z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0x01010092FC98FC76F9A44DB7B8D09E6721F12D</vt:lpwstr>
  </property>
</Properties>
</file>