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92" r:id="rId2"/>
    <p:sldId id="518" r:id="rId3"/>
    <p:sldId id="547" r:id="rId4"/>
    <p:sldId id="424" r:id="rId5"/>
    <p:sldId id="558" r:id="rId6"/>
    <p:sldId id="559" r:id="rId7"/>
    <p:sldId id="536" r:id="rId8"/>
    <p:sldId id="459" r:id="rId9"/>
    <p:sldId id="545" r:id="rId10"/>
    <p:sldId id="557" r:id="rId11"/>
    <p:sldId id="538" r:id="rId12"/>
    <p:sldId id="428" r:id="rId13"/>
    <p:sldId id="560" r:id="rId14"/>
    <p:sldId id="566" r:id="rId15"/>
    <p:sldId id="568" r:id="rId16"/>
    <p:sldId id="574" r:id="rId17"/>
    <p:sldId id="563" r:id="rId18"/>
    <p:sldId id="567" r:id="rId19"/>
    <p:sldId id="569" r:id="rId20"/>
    <p:sldId id="575" r:id="rId21"/>
    <p:sldId id="555" r:id="rId22"/>
    <p:sldId id="570" r:id="rId23"/>
    <p:sldId id="531" r:id="rId24"/>
    <p:sldId id="521" r:id="rId25"/>
    <p:sldId id="571" r:id="rId26"/>
    <p:sldId id="572" r:id="rId27"/>
    <p:sldId id="576" r:id="rId28"/>
    <p:sldId id="577" r:id="rId29"/>
    <p:sldId id="573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Stout" initials="JS" lastIdx="7" clrIdx="0">
    <p:extLst>
      <p:ext uri="{19B8F6BF-5375-455C-9EA6-DF929625EA0E}">
        <p15:presenceInfo xmlns:p15="http://schemas.microsoft.com/office/powerpoint/2012/main" userId="S-1-5-21-2473161528-2415757648-3287904398-4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F48"/>
    <a:srgbClr val="E31B23"/>
    <a:srgbClr val="1C61A5"/>
    <a:srgbClr val="E25757"/>
    <a:srgbClr val="8BAB24"/>
    <a:srgbClr val="DA253B"/>
    <a:srgbClr val="5F5F5F"/>
    <a:srgbClr val="274587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58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121F4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2AE-4D7D-BD27-EDC51362E570}"/>
              </c:ext>
            </c:extLst>
          </c:dPt>
          <c:dPt>
            <c:idx val="1"/>
            <c:bubble3D val="0"/>
            <c:spPr>
              <a:solidFill>
                <a:srgbClr val="121F4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2AE-4D7D-BD27-EDC51362E570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E-4D7D-BD27-EDC51362E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79860329958753"/>
          <c:y val="0"/>
          <c:w val="0.56117196287964"/>
          <c:h val="0.9210442121458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Prime contracts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E3-40BB-A6B3-D3FDB429CCF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E3-40BB-A6B3-D3FDB429CCF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E3-40BB-A6B3-D3FDB429CCF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E3-40BB-A6B3-D3FDB429CCF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E3-40BB-A6B3-D3FDB429CCF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E3-40BB-A6B3-D3FDB429CCFC}"/>
              </c:ext>
            </c:extLst>
          </c:dPt>
          <c:dLbls>
            <c:dLbl>
              <c:idx val="0"/>
              <c:layout>
                <c:manualLayout>
                  <c:x val="6.3705629029381037E-8"/>
                  <c:y val="-1.43565028509366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69902912621354E-2"/>
                      <c:h val="4.3362068965517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E3-40BB-A6B3-D3FDB429CCFC}"/>
                </c:ext>
              </c:extLst>
            </c:dLbl>
            <c:dLbl>
              <c:idx val="1"/>
              <c:layout>
                <c:manualLayout>
                  <c:x val="-8.8996763754045898E-3"/>
                  <c:y val="7.18503937007874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121F48"/>
                        </a:solidFill>
                      </a:rPr>
                      <a:t>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77282572688122E-2"/>
                      <c:h val="3.186781609195402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3E3-40BB-A6B3-D3FDB429CCFC}"/>
                </c:ext>
              </c:extLst>
            </c:dLbl>
            <c:dLbl>
              <c:idx val="2"/>
              <c:layout>
                <c:manualLayout>
                  <c:x val="-9.7087378640777888E-3"/>
                  <c:y val="3.3939723051859898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121F48"/>
                        </a:solidFill>
                      </a:rPr>
                      <a:t>124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6893203883494E-2"/>
                      <c:h val="5.48563218390804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3E3-40BB-A6B3-D3FDB429CCFC}"/>
                </c:ext>
              </c:extLst>
            </c:dLbl>
            <c:dLbl>
              <c:idx val="4"/>
              <c:layout>
                <c:manualLayout>
                  <c:x val="0"/>
                  <c:y val="1.14947054032040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121F48"/>
                        </a:solidFill>
                      </a:rPr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3E3-40BB-A6B3-D3FDB429CCFC}"/>
                </c:ext>
              </c:extLst>
            </c:dLbl>
            <c:dLbl>
              <c:idx val="6"/>
              <c:layout>
                <c:manualLayout>
                  <c:x val="-4.8543689320388345E-3"/>
                  <c:y val="6.7879446114256072E-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121F48"/>
                        </a:solidFill>
                      </a:rPr>
                      <a:t>145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3E3-40BB-A6B3-D3FDB429C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21F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POC-/white woman</c:v>
                </c:pt>
                <c:pt idx="1">
                  <c:v>White woman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Hispanic American</c:v>
                </c:pt>
                <c:pt idx="5">
                  <c:v>Native American</c:v>
                </c:pt>
                <c:pt idx="6">
                  <c:v>Subcontinent Asian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31.1</c:v>
                </c:pt>
                <c:pt idx="1">
                  <c:v>56.6</c:v>
                </c:pt>
                <c:pt idx="2">
                  <c:v>124.4</c:v>
                </c:pt>
                <c:pt idx="3">
                  <c:v>12.9</c:v>
                </c:pt>
                <c:pt idx="4">
                  <c:v>7.7</c:v>
                </c:pt>
                <c:pt idx="5">
                  <c:v>0</c:v>
                </c:pt>
                <c:pt idx="6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3E3-40BB-A6B3-D3FDB429CC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Subcontracts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3E3-40BB-A6B3-D3FDB429CC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3E3-40BB-A6B3-D3FDB429CCF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3E3-40BB-A6B3-D3FDB429CCF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3E3-40BB-A6B3-D3FDB429CCF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3E3-40BB-A6B3-D3FDB429CCFC}"/>
              </c:ext>
            </c:extLst>
          </c:dPt>
          <c:dLbls>
            <c:dLbl>
              <c:idx val="0"/>
              <c:layout>
                <c:manualLayout>
                  <c:x val="-4.6130952380952384E-2"/>
                  <c:y val="2.262648203457326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E3-40BB-A6B3-D3FDB429CCFC}"/>
                </c:ext>
              </c:extLst>
            </c:dLbl>
            <c:dLbl>
              <c:idx val="1"/>
              <c:layout>
                <c:manualLayout>
                  <c:x val="-6.1488673139158574E-2"/>
                  <c:y val="2.87446827767218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6893203883494E-2"/>
                      <c:h val="5.198275862068964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1-63E3-40BB-A6B3-D3FDB429CCFC}"/>
                </c:ext>
              </c:extLst>
            </c:dLbl>
            <c:dLbl>
              <c:idx val="2"/>
              <c:layout>
                <c:manualLayout>
                  <c:x val="-6.14886731391586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200+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63E3-40BB-A6B3-D3FDB429CCFC}"/>
                </c:ext>
              </c:extLst>
            </c:dLbl>
            <c:dLbl>
              <c:idx val="3"/>
              <c:layout>
                <c:manualLayout>
                  <c:x val="-6.4724919093851136E-3"/>
                  <c:y val="-5.7471264367816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3E3-40BB-A6B3-D3FDB429CCFC}"/>
                </c:ext>
              </c:extLst>
            </c:dLbl>
            <c:dLbl>
              <c:idx val="4"/>
              <c:layout>
                <c:manualLayout>
                  <c:x val="-5.6634304207119741E-2"/>
                  <c:y val="2.87378948321115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3E3-40BB-A6B3-D3FDB429CCFC}"/>
                </c:ext>
              </c:extLst>
            </c:dLbl>
            <c:dLbl>
              <c:idx val="6"/>
              <c:layout>
                <c:manualLayout>
                  <c:x val="-6.1488673139158574E-2"/>
                  <c:y val="1.44074124355166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6893203883494E-2"/>
                      <c:h val="3.7614942528735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7-63E3-40BB-A6B3-D3FDB429C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21F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POC-/white woman</c:v>
                </c:pt>
                <c:pt idx="1">
                  <c:v>White woman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Hispanic American</c:v>
                </c:pt>
                <c:pt idx="5">
                  <c:v>Native American</c:v>
                </c:pt>
                <c:pt idx="6">
                  <c:v>Subcontinent Asian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189.5</c:v>
                </c:pt>
                <c:pt idx="1">
                  <c:v>199.8</c:v>
                </c:pt>
                <c:pt idx="2">
                  <c:v>199.8</c:v>
                </c:pt>
                <c:pt idx="3">
                  <c:v>86.6</c:v>
                </c:pt>
                <c:pt idx="4">
                  <c:v>176.9</c:v>
                </c:pt>
                <c:pt idx="5">
                  <c:v>176</c:v>
                </c:pt>
                <c:pt idx="6">
                  <c:v>199.8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3E3-40BB-A6B3-D3FDB429C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57805360"/>
        <c:axId val="1457807008"/>
      </c:barChart>
      <c:catAx>
        <c:axId val="145780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21F4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807008"/>
        <c:crosses val="autoZero"/>
        <c:auto val="1"/>
        <c:lblAlgn val="ctr"/>
        <c:lblOffset val="100"/>
        <c:noMultiLvlLbl val="0"/>
      </c:catAx>
      <c:valAx>
        <c:axId val="1457807008"/>
        <c:scaling>
          <c:orientation val="minMax"/>
          <c:max val="200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>
            <a:solidFill>
              <a:srgbClr val="121F4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21F4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805360"/>
        <c:crosses val="max"/>
        <c:crossBetween val="between"/>
        <c:majorUnit val="20"/>
      </c:valAx>
      <c:spPr>
        <a:noFill/>
        <a:ln>
          <a:solidFill>
            <a:srgbClr val="121F48"/>
          </a:solidFill>
        </a:ln>
        <a:effectLst/>
      </c:spPr>
    </c:plotArea>
    <c:legend>
      <c:legendPos val="r"/>
      <c:layout>
        <c:manualLayout>
          <c:xMode val="edge"/>
          <c:yMode val="edge"/>
          <c:x val="0.80768384420697403"/>
          <c:y val="0.40671282469001718"/>
          <c:w val="0.18445671839563743"/>
          <c:h val="0.1176088333785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21F4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FAA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3A-42AC-AAAC-D164A3E733B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3A-42AC-AAAC-D164A3E733B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3A-42AC-AAAC-D164A3E733B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A3A-42AC-AAAC-D164A3E733B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A3A-42AC-AAAC-D164A3E733BA}"/>
              </c:ext>
            </c:extLst>
          </c:dPt>
          <c:dLbls>
            <c:dLbl>
              <c:idx val="0"/>
              <c:layout>
                <c:manualLayout>
                  <c:x val="6.3705629029381037E-8"/>
                  <c:y val="-1.43565028509366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69902912621354E-2"/>
                      <c:h val="4.3362068965517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3A-42AC-AAAC-D164A3E733BA}"/>
                </c:ext>
              </c:extLst>
            </c:dLbl>
            <c:dLbl>
              <c:idx val="1"/>
              <c:layout>
                <c:manualLayout>
                  <c:x val="-6.0679611650485556E-2"/>
                  <c:y val="7.18458684043804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77282572688122E-2"/>
                      <c:h val="3.186781609195402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FA3A-42AC-AAAC-D164A3E733BA}"/>
                </c:ext>
              </c:extLst>
            </c:dLbl>
            <c:dLbl>
              <c:idx val="2"/>
              <c:layout>
                <c:manualLayout>
                  <c:x val="-5.6634304207119859E-2"/>
                  <c:y val="-1.1313241017286632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6893203883494E-2"/>
                      <c:h val="5.48563218390804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A3A-42AC-AAAC-D164A3E733BA}"/>
                </c:ext>
              </c:extLst>
            </c:dLbl>
            <c:dLbl>
              <c:idx val="4"/>
              <c:layout>
                <c:manualLayout>
                  <c:x val="0"/>
                  <c:y val="1.14947054032040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121F48"/>
                        </a:solidFill>
                      </a:rPr>
                      <a:t>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A3A-42AC-AAAC-D164A3E733BA}"/>
                </c:ext>
              </c:extLst>
            </c:dLbl>
            <c:dLbl>
              <c:idx val="6"/>
              <c:layout>
                <c:manualLayout>
                  <c:x val="-4.8543689320388345E-3"/>
                  <c:y val="6.7879446114256072E-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121F48"/>
                        </a:solidFill>
                      </a:rPr>
                      <a:t>103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A3A-42AC-AAAC-D164A3E73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21F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POC-/white woman</c:v>
                </c:pt>
                <c:pt idx="1">
                  <c:v>White woman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Hispanic American</c:v>
                </c:pt>
                <c:pt idx="5">
                  <c:v>Native American</c:v>
                </c:pt>
                <c:pt idx="6">
                  <c:v>Subcontinent Asian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40.6</c:v>
                </c:pt>
                <c:pt idx="1">
                  <c:v>199.9</c:v>
                </c:pt>
                <c:pt idx="2">
                  <c:v>199.9</c:v>
                </c:pt>
                <c:pt idx="3">
                  <c:v>11.4</c:v>
                </c:pt>
                <c:pt idx="4">
                  <c:v>83.6</c:v>
                </c:pt>
                <c:pt idx="5">
                  <c:v>0</c:v>
                </c:pt>
                <c:pt idx="6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3A-42AC-AAAC-D164A3E733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3A-42AC-AAAC-D164A3E733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3A-42AC-AAAC-D164A3E733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3A-42AC-AAAC-D164A3E733B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A3A-42AC-AAAC-D164A3E733B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FA3A-42AC-AAAC-D164A3E733BA}"/>
              </c:ext>
            </c:extLst>
          </c:dPt>
          <c:dLbls>
            <c:dLbl>
              <c:idx val="1"/>
              <c:layout>
                <c:manualLayout>
                  <c:x val="-6.1488673139158574E-2"/>
                  <c:y val="5.74757896642232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200+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A3A-42AC-AAAC-D164A3E733BA}"/>
                </c:ext>
              </c:extLst>
            </c:dLbl>
            <c:dLbl>
              <c:idx val="2"/>
              <c:layout>
                <c:manualLayout>
                  <c:x val="-6.14886731391586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200+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FA3A-42AC-AAAC-D164A3E733BA}"/>
                </c:ext>
              </c:extLst>
            </c:dLbl>
            <c:dLbl>
              <c:idx val="6"/>
              <c:layout>
                <c:manualLayout>
                  <c:x val="1.0517799352750809E-2"/>
                  <c:y val="5.749841614625757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873786407766989E-2"/>
                      <c:h val="3.47413793103448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4-FA3A-42AC-AAAC-D164A3E73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21F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POC-/white woman</c:v>
                </c:pt>
                <c:pt idx="1">
                  <c:v>White woman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Hispanic American</c:v>
                </c:pt>
                <c:pt idx="5">
                  <c:v>Native American</c:v>
                </c:pt>
                <c:pt idx="6">
                  <c:v>Subcontinent Asian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134.30000000000001</c:v>
                </c:pt>
                <c:pt idx="1">
                  <c:v>199.8</c:v>
                </c:pt>
                <c:pt idx="2">
                  <c:v>199.8</c:v>
                </c:pt>
                <c:pt idx="3">
                  <c:v>114.8</c:v>
                </c:pt>
                <c:pt idx="4">
                  <c:v>135.5</c:v>
                </c:pt>
                <c:pt idx="5">
                  <c:v>0</c:v>
                </c:pt>
                <c:pt idx="6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A3A-42AC-AAAC-D164A3E73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57805360"/>
        <c:axId val="1457807008"/>
      </c:barChart>
      <c:catAx>
        <c:axId val="145780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21F4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807008"/>
        <c:crosses val="autoZero"/>
        <c:auto val="1"/>
        <c:lblAlgn val="ctr"/>
        <c:lblOffset val="100"/>
        <c:noMultiLvlLbl val="0"/>
      </c:catAx>
      <c:valAx>
        <c:axId val="1457807008"/>
        <c:scaling>
          <c:orientation val="minMax"/>
          <c:max val="200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>
            <a:solidFill>
              <a:srgbClr val="121F4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21F4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805360"/>
        <c:crosses val="max"/>
        <c:crossBetween val="between"/>
        <c:majorUnit val="20"/>
      </c:valAx>
      <c:spPr>
        <a:noFill/>
        <a:ln>
          <a:solidFill>
            <a:srgbClr val="121F48"/>
          </a:solidFill>
        </a:ln>
        <a:effectLst/>
      </c:spPr>
    </c:plotArea>
    <c:legend>
      <c:legendPos val="r"/>
      <c:layout>
        <c:manualLayout>
          <c:xMode val="edge"/>
          <c:yMode val="edge"/>
          <c:x val="0.84952386412863445"/>
          <c:y val="0.41245995112679879"/>
          <c:w val="0.1132593073924012"/>
          <c:h val="0.1176088333785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21F4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20365415488112"/>
          <c:y val="3.1609195402298854E-2"/>
          <c:w val="0.53998764110796826"/>
          <c:h val="0.875067200651642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Prime contracts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96-494B-B965-3294606A827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96-494B-B965-3294606A827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96-494B-B965-3294606A827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96-494B-B965-3294606A827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96-494B-B965-3294606A827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96-494B-B965-3294606A827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96-494B-B965-3294606A827B}"/>
              </c:ext>
            </c:extLst>
          </c:dPt>
          <c:dLbls>
            <c:dLbl>
              <c:idx val="0"/>
              <c:layout>
                <c:manualLayout>
                  <c:x val="6.3705629029381037E-8"/>
                  <c:y val="-1.43565028509366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69902912621354E-2"/>
                      <c:h val="4.3362068965517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96-494B-B965-3294606A827B}"/>
                </c:ext>
              </c:extLst>
            </c:dLbl>
            <c:dLbl>
              <c:idx val="1"/>
              <c:layout>
                <c:manualLayout>
                  <c:x val="-6.0679611650485438E-2"/>
                  <c:y val="7.18526563489908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77282572688122E-2"/>
                      <c:h val="3.186781609195402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496-494B-B965-3294606A827B}"/>
                </c:ext>
              </c:extLst>
            </c:dLbl>
            <c:dLbl>
              <c:idx val="2"/>
              <c:layout>
                <c:manualLayout>
                  <c:x val="-6.6343042071197414E-2"/>
                  <c:y val="2.87435514526202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6893203883494E-2"/>
                      <c:h val="8.3591954022988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496-494B-B965-3294606A827B}"/>
                </c:ext>
              </c:extLst>
            </c:dLbl>
            <c:dLbl>
              <c:idx val="4"/>
              <c:layout>
                <c:manualLayout>
                  <c:x val="-8.8996763754045898E-3"/>
                  <c:y val="1.00581500588288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121F48"/>
                        </a:solidFill>
                      </a:rPr>
                      <a:t>88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224982799480164E-2"/>
                      <c:h val="4.91091954022988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1496-494B-B965-3294606A827B}"/>
                </c:ext>
              </c:extLst>
            </c:dLbl>
            <c:dLbl>
              <c:idx val="6"/>
              <c:layout>
                <c:manualLayout>
                  <c:x val="-4.8543689320388345E-3"/>
                  <c:y val="6.7879446114256072E-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121F48"/>
                        </a:solidFill>
                      </a:rPr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496-494B-B965-3294606A82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21F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POC- and woman</c:v>
                </c:pt>
                <c:pt idx="1">
                  <c:v>White woman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Hispanic American</c:v>
                </c:pt>
                <c:pt idx="5">
                  <c:v>Native American</c:v>
                </c:pt>
                <c:pt idx="6">
                  <c:v>Subcontinent Asian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46.7</c:v>
                </c:pt>
                <c:pt idx="1">
                  <c:v>199.8</c:v>
                </c:pt>
                <c:pt idx="2">
                  <c:v>199.8</c:v>
                </c:pt>
                <c:pt idx="3">
                  <c:v>16.399999999999999</c:v>
                </c:pt>
                <c:pt idx="4">
                  <c:v>87.6</c:v>
                </c:pt>
                <c:pt idx="5">
                  <c:v>0</c:v>
                </c:pt>
                <c:pt idx="6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496-494B-B965-3294606A82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Subcontracts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496-494B-B965-3294606A82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496-494B-B965-3294606A82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496-494B-B965-3294606A827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496-494B-B965-3294606A827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496-494B-B965-3294606A827B}"/>
              </c:ext>
            </c:extLst>
          </c:dPt>
          <c:dLbls>
            <c:dLbl>
              <c:idx val="0"/>
              <c:layout>
                <c:manualLayout>
                  <c:x val="-6.14886731391585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200+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496-494B-B965-3294606A827B}"/>
                </c:ext>
              </c:extLst>
            </c:dLbl>
            <c:dLbl>
              <c:idx val="1"/>
              <c:layout>
                <c:manualLayout>
                  <c:x val="-6.1488673139158574E-2"/>
                  <c:y val="2.87446827767218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6893203883494E-2"/>
                      <c:h val="5.198275862068964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2-1496-494B-B965-3294606A827B}"/>
                </c:ext>
              </c:extLst>
            </c:dLbl>
            <c:dLbl>
              <c:idx val="2"/>
              <c:layout>
                <c:manualLayout>
                  <c:x val="-6.14886731391586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200+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1496-494B-B965-3294606A827B}"/>
                </c:ext>
              </c:extLst>
            </c:dLbl>
            <c:dLbl>
              <c:idx val="3"/>
              <c:layout>
                <c:manualLayout>
                  <c:x val="-6.4724919093851136E-3"/>
                  <c:y val="-5.7471264367816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96-494B-B965-3294606A827B}"/>
                </c:ext>
              </c:extLst>
            </c:dLbl>
            <c:dLbl>
              <c:idx val="4"/>
              <c:layout>
                <c:manualLayout>
                  <c:x val="-8.0906148867313909E-3"/>
                  <c:y val="2.8740157480314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496-494B-B965-3294606A827B}"/>
                </c:ext>
              </c:extLst>
            </c:dLbl>
            <c:dLbl>
              <c:idx val="6"/>
              <c:layout>
                <c:manualLayout>
                  <c:x val="-6.1488673139158574E-2"/>
                  <c:y val="1.44074124355166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187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6893203883494E-2"/>
                      <c:h val="3.7614942528735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8-1496-494B-B965-3294606A82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21F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POC- and woman</c:v>
                </c:pt>
                <c:pt idx="1">
                  <c:v>White woman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Hispanic American</c:v>
                </c:pt>
                <c:pt idx="5">
                  <c:v>Native American</c:v>
                </c:pt>
                <c:pt idx="6">
                  <c:v>Subcontinent Asian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199.8</c:v>
                </c:pt>
                <c:pt idx="1">
                  <c:v>199.8</c:v>
                </c:pt>
                <c:pt idx="2">
                  <c:v>199.8</c:v>
                </c:pt>
                <c:pt idx="3">
                  <c:v>176.5</c:v>
                </c:pt>
                <c:pt idx="4">
                  <c:v>178.6</c:v>
                </c:pt>
                <c:pt idx="5">
                  <c:v>3.7</c:v>
                </c:pt>
                <c:pt idx="6">
                  <c:v>187.2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496-494B-B965-3294606A8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57805360"/>
        <c:axId val="1457807008"/>
      </c:barChart>
      <c:catAx>
        <c:axId val="145780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21F4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807008"/>
        <c:crosses val="autoZero"/>
        <c:auto val="1"/>
        <c:lblAlgn val="ctr"/>
        <c:lblOffset val="100"/>
        <c:noMultiLvlLbl val="0"/>
      </c:catAx>
      <c:valAx>
        <c:axId val="1457807008"/>
        <c:scaling>
          <c:orientation val="minMax"/>
          <c:max val="200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>
            <a:solidFill>
              <a:srgbClr val="121F4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21F4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805360"/>
        <c:crosses val="max"/>
        <c:crossBetween val="between"/>
        <c:majorUnit val="20"/>
      </c:valAx>
      <c:spPr>
        <a:noFill/>
        <a:ln>
          <a:solidFill>
            <a:srgbClr val="121F48"/>
          </a:solidFill>
        </a:ln>
        <a:effectLst/>
      </c:spPr>
    </c:plotArea>
    <c:legend>
      <c:legendPos val="r"/>
      <c:layout>
        <c:manualLayout>
          <c:xMode val="edge"/>
          <c:yMode val="edge"/>
          <c:x val="0.81554328160436251"/>
          <c:y val="0.41245995112679879"/>
          <c:w val="0.18445671839563743"/>
          <c:h val="0.1176088333785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21F4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noFill/>
            </a:ln>
          </c:spPr>
          <c:dPt>
            <c:idx val="0"/>
            <c:bubble3D val="0"/>
            <c:spPr>
              <a:solidFill>
                <a:srgbClr val="E31B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A69-437B-BB7B-9131B6C382D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7A69-437B-BB7B-9131B6C382D3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10.3</c:v>
                </c:pt>
                <c:pt idx="1">
                  <c:v>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69-437B-BB7B-9131B6C38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noFill/>
            </a:ln>
          </c:spPr>
          <c:dPt>
            <c:idx val="0"/>
            <c:bubble3D val="0"/>
            <c:spPr>
              <a:solidFill>
                <a:srgbClr val="E31B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45E-4DAF-A07F-8178AEC2575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345E-4DAF-A07F-8178AEC2575D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5E-4DAF-A07F-8178AEC25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noFill/>
            </a:ln>
          </c:spPr>
          <c:dPt>
            <c:idx val="0"/>
            <c:bubble3D val="0"/>
            <c:spPr>
              <a:solidFill>
                <a:srgbClr val="E31B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379-42D0-9ABE-A20F79EF00A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379-42D0-9ABE-A20F79EF00A8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12.4</c:v>
                </c:pt>
                <c:pt idx="1">
                  <c:v>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9-42D0-9ABE-A20F79EF0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121F4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2AE-4D7D-BD27-EDC51362E570}"/>
              </c:ext>
            </c:extLst>
          </c:dPt>
          <c:dPt>
            <c:idx val="1"/>
            <c:bubble3D val="0"/>
            <c:spPr>
              <a:solidFill>
                <a:srgbClr val="121F4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2AE-4D7D-BD27-EDC51362E570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E-4D7D-BD27-EDC51362E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noFill/>
            </a:ln>
          </c:spPr>
          <c:dPt>
            <c:idx val="0"/>
            <c:bubble3D val="0"/>
            <c:spPr>
              <a:solidFill>
                <a:srgbClr val="E31B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379-42D0-9ABE-A20F79EF00A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379-42D0-9ABE-A20F79EF00A8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13.4</c:v>
                </c:pt>
                <c:pt idx="1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9-42D0-9ABE-A20F79EF0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2AE-4D7D-BD27-EDC51362E57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B2AE-4D7D-BD27-EDC51362E570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E-4D7D-BD27-EDC51362E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noFill/>
            </a:ln>
          </c:spPr>
          <c:dPt>
            <c:idx val="0"/>
            <c:bubble3D val="0"/>
            <c:spPr>
              <a:solidFill>
                <a:srgbClr val="E31B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379-42D0-9ABE-A20F79EF00A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379-42D0-9ABE-A20F79EF00A8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12.9</c:v>
                </c:pt>
                <c:pt idx="1">
                  <c:v>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9-42D0-9ABE-A20F79EF0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2AE-4D7D-BD27-EDC51362E57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B2AE-4D7D-BD27-EDC51362E570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E-4D7D-BD27-EDC51362E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21F48"/>
            </a:solidFill>
            <a:ln>
              <a:noFill/>
            </a:ln>
          </c:spPr>
          <c:dPt>
            <c:idx val="0"/>
            <c:bubble3D val="0"/>
            <c:spPr>
              <a:solidFill>
                <a:srgbClr val="E31B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379-42D0-9ABE-A20F79EF00A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379-42D0-9ABE-A20F79EF00A8}"/>
              </c:ext>
            </c:extLst>
          </c:dPt>
          <c:cat>
            <c:strRef>
              <c:f>Sheet1!$A$2:$A$5</c:f>
              <c:strCache>
                <c:ptCount val="2"/>
                <c:pt idx="0">
                  <c:v>M/WBEs</c:v>
                </c:pt>
                <c:pt idx="1">
                  <c:v>Majority-owned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9-42D0-9ABE-A20F79EF0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22307163060927"/>
          <c:y val="3.1609195402298854E-2"/>
          <c:w val="0.61747152358382384"/>
          <c:h val="0.875067200651642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FHWA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ED-40CD-B38B-AD299A38351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ED-40CD-B38B-AD299A38351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ED-40CD-B38B-AD299A38351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5ED-40CD-B38B-AD299A38351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5ED-40CD-B38B-AD299A38351C}"/>
              </c:ext>
            </c:extLst>
          </c:dPt>
          <c:dLbls>
            <c:dLbl>
              <c:idx val="2"/>
              <c:layout>
                <c:manualLayout>
                  <c:x val="-6.2297734627831711E-2"/>
                  <c:y val="-1.43565028509367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763754045307447E-2"/>
                      <c:h val="2.612068965517241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5ED-40CD-B38B-AD299A38351C}"/>
                </c:ext>
              </c:extLst>
            </c:dLbl>
            <c:dLbl>
              <c:idx val="4"/>
              <c:layout>
                <c:manualLayout>
                  <c:x val="8.0906148867313909E-3"/>
                  <c:y val="5.7471264367817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ED-40CD-B38B-AD299A38351C}"/>
                </c:ext>
              </c:extLst>
            </c:dLbl>
            <c:dLbl>
              <c:idx val="6"/>
              <c:layout>
                <c:manualLayout>
                  <c:x val="-4.530744336569591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ED-40CD-B38B-AD299A383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21F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POC/white woman</c:v>
                </c:pt>
                <c:pt idx="1">
                  <c:v>White woman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Hispanic American</c:v>
                </c:pt>
                <c:pt idx="5">
                  <c:v>Native American</c:v>
                </c:pt>
                <c:pt idx="6">
                  <c:v>Subcontinent Asian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102.2</c:v>
                </c:pt>
                <c:pt idx="1">
                  <c:v>159.6</c:v>
                </c:pt>
                <c:pt idx="2">
                  <c:v>199.8</c:v>
                </c:pt>
                <c:pt idx="3">
                  <c:v>47.2</c:v>
                </c:pt>
                <c:pt idx="4">
                  <c:v>94.7</c:v>
                </c:pt>
                <c:pt idx="5">
                  <c:v>31.7</c:v>
                </c:pt>
                <c:pt idx="6">
                  <c:v>192.4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5ED-40CD-B38B-AD299A3835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Non-FHWA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0F6-45B7-8AC0-C74349B704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F6-45B7-8AC0-C74349B704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0F6-45B7-8AC0-C74349B704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rgbClr val="E31B2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F6-45B7-8AC0-C74349B7041F}"/>
              </c:ext>
            </c:extLst>
          </c:dPt>
          <c:dLbls>
            <c:dLbl>
              <c:idx val="1"/>
              <c:layout>
                <c:manualLayout>
                  <c:x val="1.7799352750809062E-2"/>
                  <c:y val="2.87378948321120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F6-45B7-8AC0-C74349B7041F}"/>
                </c:ext>
              </c:extLst>
            </c:dLbl>
            <c:dLbl>
              <c:idx val="6"/>
              <c:layout>
                <c:manualLayout>
                  <c:x val="-5.9870550161812294E-2"/>
                  <c:y val="1.43723413883609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121F4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200+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121F4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6893203883494E-2"/>
                      <c:h val="7.209770114942529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20F6-45B7-8AC0-C74349B70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21F4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All POC/white woman</c:v>
                </c:pt>
                <c:pt idx="1">
                  <c:v>White woman</c:v>
                </c:pt>
                <c:pt idx="2">
                  <c:v>Asian Pacific American</c:v>
                </c:pt>
                <c:pt idx="3">
                  <c:v>Black American</c:v>
                </c:pt>
                <c:pt idx="4">
                  <c:v>Hispanic American</c:v>
                </c:pt>
                <c:pt idx="5">
                  <c:v>Native American</c:v>
                </c:pt>
                <c:pt idx="6">
                  <c:v>Subcontinent Asian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64.7</c:v>
                </c:pt>
                <c:pt idx="1">
                  <c:v>92.2</c:v>
                </c:pt>
                <c:pt idx="2">
                  <c:v>119.7</c:v>
                </c:pt>
                <c:pt idx="3">
                  <c:v>29.8</c:v>
                </c:pt>
                <c:pt idx="4">
                  <c:v>155.1</c:v>
                </c:pt>
                <c:pt idx="5">
                  <c:v>11.6</c:v>
                </c:pt>
                <c:pt idx="6">
                  <c:v>199.8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F-4E3F-913C-DE0934E3FD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457805360"/>
        <c:axId val="1457807008"/>
      </c:barChart>
      <c:catAx>
        <c:axId val="145780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21F4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807008"/>
        <c:crosses val="autoZero"/>
        <c:auto val="1"/>
        <c:lblAlgn val="ctr"/>
        <c:lblOffset val="100"/>
        <c:noMultiLvlLbl val="0"/>
      </c:catAx>
      <c:valAx>
        <c:axId val="1457807008"/>
        <c:scaling>
          <c:orientation val="minMax"/>
          <c:max val="200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>
            <a:solidFill>
              <a:srgbClr val="121F4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21F4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805360"/>
        <c:crosses val="max"/>
        <c:crossBetween val="between"/>
        <c:majorUnit val="20"/>
      </c:valAx>
      <c:spPr>
        <a:noFill/>
        <a:ln>
          <a:solidFill>
            <a:srgbClr val="121F48"/>
          </a:solidFill>
        </a:ln>
        <a:effectLst/>
      </c:spPr>
    </c:plotArea>
    <c:legend>
      <c:legendPos val="r"/>
      <c:layout>
        <c:manualLayout>
          <c:xMode val="edge"/>
          <c:yMode val="edge"/>
          <c:x val="0.84790574115128814"/>
          <c:y val="0.40958638790840801"/>
          <c:w val="0.14723988991667303"/>
          <c:h val="0.1176088333785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21F4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170583" cy="480389"/>
          </a:xfrm>
          <a:prstGeom prst="rect">
            <a:avLst/>
          </a:prstGeom>
        </p:spPr>
        <p:txBody>
          <a:bodyPr vert="horz" lIns="94826" tIns="47411" rIns="94826" bIns="474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4"/>
            <a:ext cx="3170583" cy="480389"/>
          </a:xfrm>
          <a:prstGeom prst="rect">
            <a:avLst/>
          </a:prstGeom>
        </p:spPr>
        <p:txBody>
          <a:bodyPr vert="horz" lIns="94826" tIns="47411" rIns="94826" bIns="47411" rtlCol="0"/>
          <a:lstStyle>
            <a:lvl1pPr algn="r">
              <a:defRPr sz="1200"/>
            </a:lvl1pPr>
          </a:lstStyle>
          <a:p>
            <a:fld id="{70751A9B-A381-4193-82F6-F20980B046C6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175"/>
            <a:ext cx="3170583" cy="480389"/>
          </a:xfrm>
          <a:prstGeom prst="rect">
            <a:avLst/>
          </a:prstGeom>
        </p:spPr>
        <p:txBody>
          <a:bodyPr vert="horz" lIns="94826" tIns="47411" rIns="94826" bIns="474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9175"/>
            <a:ext cx="3170583" cy="480389"/>
          </a:xfrm>
          <a:prstGeom prst="rect">
            <a:avLst/>
          </a:prstGeom>
        </p:spPr>
        <p:txBody>
          <a:bodyPr vert="horz" lIns="94826" tIns="47411" rIns="94826" bIns="47411" rtlCol="0" anchor="b"/>
          <a:lstStyle>
            <a:lvl1pPr algn="r">
              <a:defRPr sz="1200"/>
            </a:lvl1pPr>
          </a:lstStyle>
          <a:p>
            <a:fld id="{0B0DB37F-A010-45C2-9915-0F8673CC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1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1" cy="480059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1" cy="480059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r">
              <a:defRPr sz="1200"/>
            </a:lvl1pPr>
          </a:lstStyle>
          <a:p>
            <a:fld id="{02965614-69DE-44F1-8174-847718341CE2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7" tIns="48308" rIns="96617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17" tIns="48308" rIns="96617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1" cy="480059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1" cy="480059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r">
              <a:defRPr sz="1200"/>
            </a:lvl1pPr>
          </a:lstStyle>
          <a:p>
            <a:fld id="{05817D25-EC20-4F19-8C8B-A7FCD2640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1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6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0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0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07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6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48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83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23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17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0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02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01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8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9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7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5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9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66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17D25-EC20-4F19-8C8B-A7FCD26405C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8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284491"/>
            <a:ext cx="6311900" cy="57275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228600"/>
            <a:ext cx="7848600" cy="0"/>
          </a:xfrm>
          <a:prstGeom prst="line">
            <a:avLst/>
          </a:prstGeom>
          <a:ln w="15875"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6800" y="1981200"/>
            <a:ext cx="7315200" cy="3962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5F5F5F"/>
                </a:solidFill>
                <a:latin typeface="Century Gothic" panose="020B0502020202020204" pitchFamily="34" charset="0"/>
                <a:cs typeface="Microsoft New Tai Lue" panose="020B0502040204020203" pitchFamily="34" charset="0"/>
              </a:defRPr>
            </a:lvl1pPr>
          </a:lstStyle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281945"/>
            <a:ext cx="7454900" cy="5283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1600200"/>
            <a:ext cx="3810000" cy="4495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5F5F5F"/>
                </a:solidFill>
                <a:latin typeface="Century Gothic" panose="020B0502020202020204" pitchFamily="34" charset="0"/>
                <a:cs typeface="Microsoft New Tai Lue" panose="020B0502040204020203" pitchFamily="34" charset="0"/>
              </a:defRPr>
            </a:lvl1pPr>
          </a:lstStyle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281945"/>
            <a:ext cx="7302500" cy="52831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9900" y="2362200"/>
            <a:ext cx="3416300" cy="2971800"/>
          </a:xfr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9528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45536"/>
            <a:ext cx="4383087" cy="1323439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87035"/>
            <a:ext cx="73787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540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3540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87035"/>
            <a:ext cx="7378700" cy="523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6042"/>
            <a:ext cx="3008313" cy="4297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9900" y="266005"/>
            <a:ext cx="3008313" cy="1384995"/>
          </a:xfrm>
        </p:spPr>
        <p:txBody>
          <a:bodyPr anchor="t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57600" y="266005"/>
            <a:ext cx="49530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28600"/>
            <a:ext cx="3505200" cy="0"/>
          </a:xfrm>
          <a:prstGeom prst="line">
            <a:avLst/>
          </a:prstGeom>
          <a:ln w="15875"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287035"/>
            <a:ext cx="3169352" cy="523220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5F5F5F"/>
                </a:solidFill>
                <a:latin typeface="Century Gothic" panose="020B0502020202020204" pitchFamily="34" charset="0"/>
                <a:cs typeface="Microsoft New Tai Lue" panose="020B0502040204020203" pitchFamily="34" charset="0"/>
              </a:defRPr>
            </a:lvl1pPr>
          </a:lstStyle>
          <a:p>
            <a:fld id="{19ABA081-1DFE-4E19-B24E-28FFE18BF5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8750300" y="6553200"/>
            <a:ext cx="0" cy="1600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 cap="all" baseline="0">
          <a:solidFill>
            <a:srgbClr val="E31B23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Tx/>
        <a:buFontTx/>
        <a:buNone/>
        <a:tabLst/>
        <a:defRPr sz="240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1pPr>
      <a:lvl2pPr marL="5715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4D4D4D"/>
        </a:buClr>
        <a:buSzTx/>
        <a:buFont typeface="Arial" panose="020B0604020202020204" pitchFamily="34" charset="0"/>
        <a:buChar char="●"/>
        <a:tabLst/>
        <a:defRPr sz="2000" i="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2pPr>
      <a:lvl3pPr marL="1028700" marR="0" indent="-279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D4D4D"/>
        </a:buClr>
        <a:buSzPct val="80000"/>
        <a:buFont typeface="Arial" panose="020B0604020202020204" pitchFamily="34" charset="0"/>
        <a:buChar char="‒"/>
        <a:tabLst/>
        <a:defRPr sz="180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D4D4D"/>
        </a:buClr>
        <a:buSzTx/>
        <a:buFont typeface="Arial" panose="020B0604020202020204" pitchFamily="34" charset="0"/>
        <a:buChar char="»"/>
        <a:tabLst/>
        <a:defRPr sz="160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rgbClr val="4D4D4D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14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0BC8DE-356D-4331-0411-4F2C83B3F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3200" cy="68861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0" y="612076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July 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24879"/>
            <a:ext cx="548640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cap="all" dirty="0">
                <a:solidFill>
                  <a:srgbClr val="121F48"/>
                </a:solidFill>
                <a:latin typeface="Century Gothic" panose="020B0502020202020204" pitchFamily="34" charset="0"/>
              </a:rPr>
              <a:t>2022 INDOT and IAA </a:t>
            </a:r>
            <a:br>
              <a:rPr lang="en-US" sz="3600" cap="all" dirty="0">
                <a:solidFill>
                  <a:srgbClr val="121F48"/>
                </a:solidFill>
                <a:latin typeface="Century Gothic" panose="020B0502020202020204" pitchFamily="34" charset="0"/>
              </a:rPr>
            </a:br>
            <a:r>
              <a:rPr lang="en-US" sz="3600" cap="all" dirty="0">
                <a:solidFill>
                  <a:srgbClr val="121F48"/>
                </a:solidFill>
                <a:latin typeface="Century Gothic" panose="020B0502020202020204" pitchFamily="34" charset="0"/>
              </a:rPr>
              <a:t>Disparity Studies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D7BA6-7405-3E4D-8924-D630CE600631}"/>
              </a:ext>
            </a:extLst>
          </p:cNvPr>
          <p:cNvSpPr txBox="1"/>
          <p:nvPr/>
        </p:nvSpPr>
        <p:spPr>
          <a:xfrm>
            <a:off x="1828800" y="5735306"/>
            <a:ext cx="2362200" cy="91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Presented by 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Dr. Sameer Bawa</a:t>
            </a:r>
            <a:b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BBC Managing Director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384CAB27-FA1D-51EE-09AF-243708D68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5" y="5665639"/>
            <a:ext cx="1407164" cy="9167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73D114-F096-869E-4B0E-88AE7ED1E130}"/>
              </a:ext>
            </a:extLst>
          </p:cNvPr>
          <p:cNvGrpSpPr/>
          <p:nvPr/>
        </p:nvGrpSpPr>
        <p:grpSpPr>
          <a:xfrm>
            <a:off x="1143000" y="533400"/>
            <a:ext cx="3200400" cy="1305928"/>
            <a:chOff x="935805" y="533400"/>
            <a:chExt cx="3200400" cy="1305928"/>
          </a:xfrm>
        </p:grpSpPr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E6BAF586-0BB3-5C84-4AA9-31190AA4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05" y="533400"/>
              <a:ext cx="1305928" cy="1305928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860125B-354B-95FF-8FCB-C2098B578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6" r="22263" b="20476"/>
            <a:stretch/>
          </p:blipFill>
          <p:spPr>
            <a:xfrm>
              <a:off x="2616125" y="1066800"/>
              <a:ext cx="1520080" cy="77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45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014AC79-D42A-8656-1096-1696FE08A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398407"/>
              </p:ext>
            </p:extLst>
          </p:nvPr>
        </p:nvGraphicFramePr>
        <p:xfrm>
          <a:off x="179432" y="2599697"/>
          <a:ext cx="4210225" cy="281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593A738-DA80-9F70-BC65-097AA2C30E62}"/>
              </a:ext>
            </a:extLst>
          </p:cNvPr>
          <p:cNvGrpSpPr/>
          <p:nvPr/>
        </p:nvGrpSpPr>
        <p:grpSpPr>
          <a:xfrm>
            <a:off x="4580472" y="2493124"/>
            <a:ext cx="3801528" cy="2866427"/>
            <a:chOff x="5198398" y="1969601"/>
            <a:chExt cx="3801528" cy="2866427"/>
          </a:xfrm>
        </p:grpSpPr>
        <p:sp>
          <p:nvSpPr>
            <p:cNvPr id="20" name="TextBox 19"/>
            <p:cNvSpPr txBox="1"/>
            <p:nvPr/>
          </p:nvSpPr>
          <p:spPr>
            <a:xfrm>
              <a:off x="5198398" y="2354942"/>
              <a:ext cx="3031201" cy="214844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White woman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Asian Pacific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Black American 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Hispanic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Native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Subcontinent Asian American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9621" y="2441892"/>
              <a:ext cx="799427" cy="2069163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3.2%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0.3%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8.0%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1.3%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6.8%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0.8% 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5214" y="4430149"/>
              <a:ext cx="914400" cy="405879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ctr">
                <a:lnSpc>
                  <a:spcPts val="26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TOTAL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30154" y="4429477"/>
              <a:ext cx="799427" cy="40655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r">
                <a:lnSpc>
                  <a:spcPts val="26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20.3%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4401BE1-8E5A-F6EB-7DB1-9BF91AA432C2}"/>
                </a:ext>
              </a:extLst>
            </p:cNvPr>
            <p:cNvCxnSpPr>
              <a:cxnSpLocks/>
            </p:cNvCxnSpPr>
            <p:nvPr/>
          </p:nvCxnSpPr>
          <p:spPr>
            <a:xfrm>
              <a:off x="5374450" y="2514600"/>
              <a:ext cx="3354598" cy="0"/>
            </a:xfrm>
            <a:prstGeom prst="line">
              <a:avLst/>
            </a:prstGeom>
            <a:ln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9A7A5A-1FA9-6A33-F6C3-A90D04C78DD5}"/>
                </a:ext>
              </a:extLst>
            </p:cNvPr>
            <p:cNvSpPr txBox="1"/>
            <p:nvPr/>
          </p:nvSpPr>
          <p:spPr>
            <a:xfrm>
              <a:off x="7729479" y="1969601"/>
              <a:ext cx="1270447" cy="54852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ctr"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% total </a:t>
              </a:r>
              <a:br>
                <a:rPr lang="en-US" sz="1400" b="1" dirty="0">
                  <a:solidFill>
                    <a:srgbClr val="121F48"/>
                  </a:solidFill>
                </a:rPr>
              </a:br>
              <a:r>
                <a:rPr lang="en-US" sz="1400" b="1" dirty="0">
                  <a:solidFill>
                    <a:srgbClr val="121F48"/>
                  </a:solidFill>
                </a:rPr>
                <a:t>dollars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27EC13-57A3-5316-461D-8120110E26E0}"/>
                </a:ext>
              </a:extLst>
            </p:cNvPr>
            <p:cNvCxnSpPr>
              <a:cxnSpLocks/>
            </p:cNvCxnSpPr>
            <p:nvPr/>
          </p:nvCxnSpPr>
          <p:spPr>
            <a:xfrm>
              <a:off x="5374450" y="4508731"/>
              <a:ext cx="3354598" cy="0"/>
            </a:xfrm>
            <a:prstGeom prst="line">
              <a:avLst/>
            </a:prstGeom>
            <a:ln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B9F0D64-1E0D-C8B5-FBA6-9DDD308DF879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10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F82389-AEBD-8FA6-9314-A15725EA6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r="22263" b="20476"/>
          <a:stretch/>
        </p:blipFill>
        <p:spPr>
          <a:xfrm>
            <a:off x="255180" y="541985"/>
            <a:ext cx="1786167" cy="9077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461131-11BB-591F-F14A-753933BA9D46}"/>
              </a:ext>
            </a:extLst>
          </p:cNvPr>
          <p:cNvGrpSpPr/>
          <p:nvPr/>
        </p:nvGrpSpPr>
        <p:grpSpPr>
          <a:xfrm>
            <a:off x="179432" y="2576458"/>
            <a:ext cx="4210225" cy="2824845"/>
            <a:chOff x="179432" y="2567561"/>
            <a:chExt cx="4210225" cy="2824845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3411711471"/>
                </p:ext>
              </p:extLst>
            </p:nvPr>
          </p:nvGraphicFramePr>
          <p:xfrm>
            <a:off x="179432" y="2581903"/>
            <a:ext cx="4210225" cy="2810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DC6DA3-79C2-BDE2-3896-3D774609E3CA}"/>
                </a:ext>
              </a:extLst>
            </p:cNvPr>
            <p:cNvSpPr txBox="1"/>
            <p:nvPr/>
          </p:nvSpPr>
          <p:spPr>
            <a:xfrm>
              <a:off x="3036006" y="2567561"/>
              <a:ext cx="10450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20.3%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353AD88-D698-AB43-78B5-8497BF224DC8}"/>
              </a:ext>
            </a:extLst>
          </p:cNvPr>
          <p:cNvSpPr txBox="1"/>
          <p:nvPr/>
        </p:nvSpPr>
        <p:spPr>
          <a:xfrm>
            <a:off x="1098425" y="4191000"/>
            <a:ext cx="23722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$353 MILLION 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CONTRACTING</a:t>
            </a:r>
          </a:p>
        </p:txBody>
      </p:sp>
    </p:spTree>
    <p:extLst>
      <p:ext uri="{BB962C8B-B14F-4D97-AF65-F5344CB8AC3E}">
        <p14:creationId xmlns:p14="http://schemas.microsoft.com/office/powerpoint/2010/main" val="20500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5083314"/>
            <a:ext cx="5833064" cy="707886"/>
          </a:xfrm>
        </p:spPr>
        <p:txBody>
          <a:bodyPr/>
          <a:lstStyle/>
          <a:p>
            <a:r>
              <a:rPr lang="en-US" b="0" dirty="0"/>
              <a:t>disparity ANALYSIS</a:t>
            </a:r>
          </a:p>
        </p:txBody>
      </p:sp>
    </p:spTree>
    <p:extLst>
      <p:ext uri="{BB962C8B-B14F-4D97-AF65-F5344CB8AC3E}">
        <p14:creationId xmlns:p14="http://schemas.microsoft.com/office/powerpoint/2010/main" val="34087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25972" y="1832789"/>
            <a:ext cx="2037737" cy="10772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121F48"/>
                </a:solidFill>
                <a:latin typeface="Century Gothic" panose="020B0502020202020204" pitchFamily="34" charset="0"/>
              </a:rPr>
              <a:t>Dollars</a:t>
            </a:r>
            <a:br>
              <a:rPr lang="en-US" sz="3200" dirty="0">
                <a:solidFill>
                  <a:srgbClr val="121F48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121F48"/>
                </a:solidFill>
                <a:latin typeface="Century Gothic" panose="020B0502020202020204" pitchFamily="34" charset="0"/>
              </a:rPr>
              <a:t>awarded</a:t>
            </a:r>
            <a:endParaRPr lang="en-US" sz="2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80198" y="2235756"/>
            <a:ext cx="3944024" cy="1446550"/>
            <a:chOff x="3948855" y="2363331"/>
            <a:chExt cx="3944024" cy="1446550"/>
          </a:xfrm>
        </p:grpSpPr>
        <p:sp>
          <p:nvSpPr>
            <p:cNvPr id="24" name="Rectangle 23"/>
            <p:cNvSpPr/>
            <p:nvPr/>
          </p:nvSpPr>
          <p:spPr>
            <a:xfrm>
              <a:off x="4848340" y="2363331"/>
              <a:ext cx="304453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DISPARITY </a:t>
              </a:r>
              <a:br>
                <a:rPr lang="en-US" sz="4400" b="1" dirty="0">
                  <a:solidFill>
                    <a:srgbClr val="121F48"/>
                  </a:solidFill>
                  <a:latin typeface="Century Gothic" panose="020B0502020202020204" pitchFamily="34" charset="0"/>
                </a:rPr>
              </a:br>
              <a:r>
                <a:rPr lang="en-US" sz="4400" b="1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INDEX</a:t>
              </a:r>
            </a:p>
          </p:txBody>
        </p:sp>
        <p:sp>
          <p:nvSpPr>
            <p:cNvPr id="25" name="TextBox 12"/>
            <p:cNvSpPr txBox="1"/>
            <p:nvPr/>
          </p:nvSpPr>
          <p:spPr>
            <a:xfrm>
              <a:off x="3948855" y="2424599"/>
              <a:ext cx="7620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dirty="0">
                  <a:solidFill>
                    <a:srgbClr val="E31B23"/>
                  </a:solidFill>
                </a:rPr>
                <a:t>=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2137" y="2958743"/>
            <a:ext cx="2045753" cy="1104682"/>
            <a:chOff x="1251121" y="3086318"/>
            <a:chExt cx="2045753" cy="1104682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283398" y="3086318"/>
              <a:ext cx="1988074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251121" y="3113782"/>
              <a:ext cx="204575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Dollars </a:t>
              </a:r>
            </a:p>
            <a:p>
              <a:pPr algn="ctr"/>
              <a:r>
                <a:rPr lang="en-US" sz="3200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available</a:t>
              </a:r>
              <a:endParaRPr lang="en-US" sz="2000" dirty="0">
                <a:solidFill>
                  <a:srgbClr val="121F48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9494" y="4901625"/>
            <a:ext cx="791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121F48"/>
                </a:solidFill>
                <a:latin typeface="Century Gothic" panose="020B0502020202020204" pitchFamily="34" charset="0"/>
              </a:rPr>
              <a:t>80 or less = </a:t>
            </a:r>
            <a:r>
              <a:rPr lang="en-US" sz="3200" b="1" dirty="0">
                <a:solidFill>
                  <a:srgbClr val="121F48"/>
                </a:solidFill>
                <a:latin typeface="Century Gothic" panose="020B0502020202020204" pitchFamily="34" charset="0"/>
              </a:rPr>
              <a:t>substantial</a:t>
            </a:r>
            <a:r>
              <a:rPr lang="en-US" sz="3200" dirty="0">
                <a:solidFill>
                  <a:srgbClr val="121F48"/>
                </a:solidFill>
                <a:latin typeface="Century Gothic" panose="020B0502020202020204" pitchFamily="34" charset="0"/>
              </a:rPr>
              <a:t> underutilization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C676C-F25C-493C-AF5D-DC2719C36CD6}"/>
              </a:ext>
            </a:extLst>
          </p:cNvPr>
          <p:cNvSpPr/>
          <p:nvPr/>
        </p:nvSpPr>
        <p:spPr>
          <a:xfrm>
            <a:off x="2905206" y="2666355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121F48"/>
                </a:solidFill>
                <a:latin typeface="Century Gothic" panose="020B0502020202020204" pitchFamily="34" charset="0"/>
              </a:rPr>
              <a:t>X 100</a:t>
            </a:r>
            <a:endParaRPr lang="en-US" sz="2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6DEEE088-BA7D-0BB2-EAA2-24ED14928145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74587"/>
                </a:solidFill>
                <a:latin typeface="Century Gothic" panose="020B0502020202020204" pitchFamily="34" charset="0"/>
              </a:rPr>
              <a:pPr algn="r"/>
              <a:t>12</a:t>
            </a:fld>
            <a:endParaRPr lang="en-US" sz="1000" dirty="0">
              <a:solidFill>
                <a:srgbClr val="2745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2964B68-2740-E83D-89CD-CD58FFAD1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34528" cy="1534528"/>
          </a:xfrm>
          <a:prstGeom prst="rect">
            <a:avLst/>
          </a:prstGeom>
        </p:spPr>
      </p:pic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117CC8B1-CD00-FB4B-5D8F-6C8CAB27B8E0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74587"/>
                </a:solidFill>
                <a:latin typeface="Century Gothic" panose="020B0502020202020204" pitchFamily="34" charset="0"/>
              </a:rPr>
              <a:pPr algn="r"/>
              <a:t>13</a:t>
            </a:fld>
            <a:endParaRPr lang="en-US" sz="1000" dirty="0">
              <a:solidFill>
                <a:srgbClr val="27458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0AD63F7-88F1-51A5-0222-0FBE70D6BC7B}"/>
              </a:ext>
            </a:extLst>
          </p:cNvPr>
          <p:cNvGrpSpPr/>
          <p:nvPr/>
        </p:nvGrpSpPr>
        <p:grpSpPr>
          <a:xfrm>
            <a:off x="2776538" y="2096781"/>
            <a:ext cx="3053684" cy="333375"/>
            <a:chOff x="2776538" y="1693864"/>
            <a:chExt cx="3053684" cy="333375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7B19279-10BF-24A9-C1F7-D32E16AB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538" y="1693864"/>
              <a:ext cx="2635250" cy="30797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6077CC66-3D8D-B76C-5C42-A6463126D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072" y="1727201"/>
              <a:ext cx="311150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21F48"/>
                  </a:solidFill>
                  <a:effectLst/>
                  <a:latin typeface="Calibri" panose="020F0502020204030204" pitchFamily="34" charset="0"/>
                </a:rPr>
                <a:t>97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F7F140E-DAE4-A3AF-19B8-AA2C5B77DB63}"/>
              </a:ext>
            </a:extLst>
          </p:cNvPr>
          <p:cNvGrpSpPr/>
          <p:nvPr/>
        </p:nvGrpSpPr>
        <p:grpSpPr>
          <a:xfrm>
            <a:off x="2776538" y="2650818"/>
            <a:ext cx="5499100" cy="3094038"/>
            <a:chOff x="2776538" y="2247901"/>
            <a:chExt cx="5499100" cy="3094038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144C5D17-9AA6-374F-D96C-1CF0D517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538" y="3352800"/>
              <a:ext cx="1214438" cy="307975"/>
            </a:xfrm>
            <a:prstGeom prst="rect">
              <a:avLst/>
            </a:prstGeom>
            <a:solidFill>
              <a:srgbClr val="404040"/>
            </a:solidFill>
            <a:ln w="19050">
              <a:solidFill>
                <a:srgbClr val="E31B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D03D1687-BB82-CD56-3C1D-9540B2FC8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538" y="4492625"/>
              <a:ext cx="788988" cy="307975"/>
            </a:xfrm>
            <a:prstGeom prst="rect">
              <a:avLst/>
            </a:prstGeom>
            <a:solidFill>
              <a:srgbClr val="404040"/>
            </a:solidFill>
            <a:ln w="19050">
              <a:solidFill>
                <a:srgbClr val="E31B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E45423C0-2111-AFC6-E564-3C6B258D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763" y="3382964"/>
              <a:ext cx="311150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21F48"/>
                  </a:solidFill>
                  <a:effectLst/>
                  <a:latin typeface="Calibri" panose="020F0502020204030204" pitchFamily="34" charset="0"/>
                </a:rPr>
                <a:t>45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32AC8FC2-4D94-B7A0-1D3A-761AF5091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4487864"/>
              <a:ext cx="311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21F48"/>
                  </a:solidFill>
                  <a:effectLst/>
                  <a:latin typeface="Calibri" panose="020F0502020204030204" pitchFamily="34" charset="0"/>
                </a:rPr>
                <a:t>29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2E47A68-6012-481A-6AEA-F7F7D156D35A}"/>
                </a:ext>
              </a:extLst>
            </p:cNvPr>
            <p:cNvGrpSpPr/>
            <p:nvPr/>
          </p:nvGrpSpPr>
          <p:grpSpPr>
            <a:xfrm>
              <a:off x="2776538" y="2247901"/>
              <a:ext cx="5499100" cy="3094038"/>
              <a:chOff x="2776538" y="2247901"/>
              <a:chExt cx="5499100" cy="3094038"/>
            </a:xfrm>
          </p:grpSpPr>
          <p:sp>
            <p:nvSpPr>
              <p:cNvPr id="72" name="Rectangle 19">
                <a:extLst>
                  <a:ext uri="{FF2B5EF4-FFF2-40B4-BE49-F238E27FC236}">
                    <a16:creationId xmlns:a16="http://schemas.microsoft.com/office/drawing/2014/main" id="{2C8821A3-BB5A-BEBC-C732-D037F56A2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8801" y="2278064"/>
                <a:ext cx="414338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149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13B4BC8-4129-C4FC-36D6-FAE84E78BA23}"/>
                  </a:ext>
                </a:extLst>
              </p:cNvPr>
              <p:cNvGrpSpPr/>
              <p:nvPr/>
            </p:nvGrpSpPr>
            <p:grpSpPr>
              <a:xfrm>
                <a:off x="2776538" y="2247901"/>
                <a:ext cx="5499100" cy="3070225"/>
                <a:chOff x="2776538" y="2247901"/>
                <a:chExt cx="5499100" cy="3070225"/>
              </a:xfrm>
            </p:grpSpPr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9FA1AF73-59D3-8B40-91AB-134D80B7B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6538" y="2800351"/>
                  <a:ext cx="5440363" cy="307975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:a16="http://schemas.microsoft.com/office/drawing/2014/main" id="{960A3555-D097-E1AA-B688-693AF736A4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76538" y="2247901"/>
                  <a:ext cx="5254625" cy="3070225"/>
                </a:xfrm>
                <a:custGeom>
                  <a:avLst/>
                  <a:gdLst>
                    <a:gd name="T0" fmla="*/ 2554 w 3310"/>
                    <a:gd name="T1" fmla="*/ 0 h 1934"/>
                    <a:gd name="T2" fmla="*/ 0 w 3310"/>
                    <a:gd name="T3" fmla="*/ 0 h 1934"/>
                    <a:gd name="T4" fmla="*/ 0 w 3310"/>
                    <a:gd name="T5" fmla="*/ 193 h 1934"/>
                    <a:gd name="T6" fmla="*/ 2554 w 3310"/>
                    <a:gd name="T7" fmla="*/ 193 h 1934"/>
                    <a:gd name="T8" fmla="*/ 2554 w 3310"/>
                    <a:gd name="T9" fmla="*/ 0 h 1934"/>
                    <a:gd name="T10" fmla="*/ 1784 w 3310"/>
                    <a:gd name="T11" fmla="*/ 1044 h 1934"/>
                    <a:gd name="T12" fmla="*/ 0 w 3310"/>
                    <a:gd name="T13" fmla="*/ 1044 h 1934"/>
                    <a:gd name="T14" fmla="*/ 0 w 3310"/>
                    <a:gd name="T15" fmla="*/ 1238 h 1934"/>
                    <a:gd name="T16" fmla="*/ 1784 w 3310"/>
                    <a:gd name="T17" fmla="*/ 1238 h 1934"/>
                    <a:gd name="T18" fmla="*/ 1784 w 3310"/>
                    <a:gd name="T19" fmla="*/ 1044 h 1934"/>
                    <a:gd name="T20" fmla="*/ 3310 w 3310"/>
                    <a:gd name="T21" fmla="*/ 1740 h 1934"/>
                    <a:gd name="T22" fmla="*/ 0 w 3310"/>
                    <a:gd name="T23" fmla="*/ 1740 h 1934"/>
                    <a:gd name="T24" fmla="*/ 0 w 3310"/>
                    <a:gd name="T25" fmla="*/ 1934 h 1934"/>
                    <a:gd name="T26" fmla="*/ 3310 w 3310"/>
                    <a:gd name="T27" fmla="*/ 1934 h 1934"/>
                    <a:gd name="T28" fmla="*/ 3310 w 3310"/>
                    <a:gd name="T29" fmla="*/ 1740 h 19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10" h="1934">
                      <a:moveTo>
                        <a:pt x="2554" y="0"/>
                      </a:moveTo>
                      <a:lnTo>
                        <a:pt x="0" y="0"/>
                      </a:lnTo>
                      <a:lnTo>
                        <a:pt x="0" y="193"/>
                      </a:lnTo>
                      <a:lnTo>
                        <a:pt x="2554" y="193"/>
                      </a:lnTo>
                      <a:lnTo>
                        <a:pt x="2554" y="0"/>
                      </a:lnTo>
                      <a:close/>
                      <a:moveTo>
                        <a:pt x="1784" y="1044"/>
                      </a:moveTo>
                      <a:lnTo>
                        <a:pt x="0" y="1044"/>
                      </a:lnTo>
                      <a:lnTo>
                        <a:pt x="0" y="1238"/>
                      </a:lnTo>
                      <a:lnTo>
                        <a:pt x="1784" y="1238"/>
                      </a:lnTo>
                      <a:lnTo>
                        <a:pt x="1784" y="1044"/>
                      </a:lnTo>
                      <a:close/>
                      <a:moveTo>
                        <a:pt x="3310" y="1740"/>
                      </a:moveTo>
                      <a:lnTo>
                        <a:pt x="0" y="1740"/>
                      </a:lnTo>
                      <a:lnTo>
                        <a:pt x="0" y="1934"/>
                      </a:lnTo>
                      <a:lnTo>
                        <a:pt x="3310" y="1934"/>
                      </a:lnTo>
                      <a:lnTo>
                        <a:pt x="3310" y="174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Rectangle 20">
                  <a:extLst>
                    <a:ext uri="{FF2B5EF4-FFF2-40B4-BE49-F238E27FC236}">
                      <a16:creationId xmlns:a16="http://schemas.microsoft.com/office/drawing/2014/main" id="{D8B1312B-8F8C-5294-3F9E-DF7AE6D2A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58113" y="2798764"/>
                  <a:ext cx="517525" cy="300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</a:rPr>
                    <a:t>200+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5" name="Rectangle 22">
                <a:extLst>
                  <a:ext uri="{FF2B5EF4-FFF2-40B4-BE49-F238E27FC236}">
                    <a16:creationId xmlns:a16="http://schemas.microsoft.com/office/drawing/2014/main" id="{94B0A85F-0809-7FED-1F53-D585837D3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4838" y="3935414"/>
                <a:ext cx="415925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104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24">
                <a:extLst>
                  <a:ext uri="{FF2B5EF4-FFF2-40B4-BE49-F238E27FC236}">
                    <a16:creationId xmlns:a16="http://schemas.microsoft.com/office/drawing/2014/main" id="{B113903F-F571-5C07-0B56-9CBAF0AFC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4451" y="5040314"/>
                <a:ext cx="414338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193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AB95303-289A-5BC0-90CA-6D7FC987CF24}"/>
              </a:ext>
            </a:extLst>
          </p:cNvPr>
          <p:cNvGrpSpPr/>
          <p:nvPr/>
        </p:nvGrpSpPr>
        <p:grpSpPr>
          <a:xfrm>
            <a:off x="731838" y="1469717"/>
            <a:ext cx="7745413" cy="4778683"/>
            <a:chOff x="731838" y="1066800"/>
            <a:chExt cx="7745413" cy="4778683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862E24E-675F-5E1D-25B2-0ECADE321D94}"/>
                </a:ext>
              </a:extLst>
            </p:cNvPr>
            <p:cNvGrpSpPr/>
            <p:nvPr/>
          </p:nvGrpSpPr>
          <p:grpSpPr>
            <a:xfrm>
              <a:off x="731838" y="1581458"/>
              <a:ext cx="7745413" cy="4264025"/>
              <a:chOff x="731838" y="1581458"/>
              <a:chExt cx="7745413" cy="4264025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5ECA344D-7599-64FF-95BC-CC305971D890}"/>
                  </a:ext>
                </a:extLst>
              </p:cNvPr>
              <p:cNvGrpSpPr/>
              <p:nvPr/>
            </p:nvGrpSpPr>
            <p:grpSpPr>
              <a:xfrm>
                <a:off x="731838" y="1581458"/>
                <a:ext cx="7745413" cy="4264025"/>
                <a:chOff x="731838" y="1571626"/>
                <a:chExt cx="7745413" cy="4264025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9D389637-A62C-C800-9E43-A530798F5C11}"/>
                    </a:ext>
                  </a:extLst>
                </p:cNvPr>
                <p:cNvGrpSpPr/>
                <p:nvPr/>
              </p:nvGrpSpPr>
              <p:grpSpPr>
                <a:xfrm>
                  <a:off x="731838" y="1571626"/>
                  <a:ext cx="7745413" cy="4264025"/>
                  <a:chOff x="731838" y="1571626"/>
                  <a:chExt cx="7745413" cy="4264025"/>
                </a:xfrm>
              </p:grpSpPr>
              <p:sp>
                <p:nvSpPr>
                  <p:cNvPr id="9" name="Rectangle 7">
                    <a:extLst>
                      <a:ext uri="{FF2B5EF4-FFF2-40B4-BE49-F238E27FC236}">
                        <a16:creationId xmlns:a16="http://schemas.microsoft.com/office/drawing/2014/main" id="{45B345CF-53E1-AAF0-CC71-1ED763B89B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6706" y="1571626"/>
                    <a:ext cx="5440774" cy="3868738"/>
                  </a:xfrm>
                  <a:prstGeom prst="rect">
                    <a:avLst/>
                  </a:prstGeom>
                  <a:noFill/>
                  <a:ln w="9525" cap="flat">
                    <a:solidFill>
                      <a:srgbClr val="121F4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4A571DE3-2963-5730-0410-300C77AA5818}"/>
                      </a:ext>
                    </a:extLst>
                  </p:cNvPr>
                  <p:cNvGrpSpPr/>
                  <p:nvPr/>
                </p:nvGrpSpPr>
                <p:grpSpPr>
                  <a:xfrm>
                    <a:off x="731838" y="1712914"/>
                    <a:ext cx="7745413" cy="4122737"/>
                    <a:chOff x="731838" y="1712914"/>
                    <a:chExt cx="7745413" cy="4122737"/>
                  </a:xfrm>
                </p:grpSpPr>
                <p:sp>
                  <p:nvSpPr>
                    <p:cNvPr id="68" name="Line 15">
                      <a:extLst>
                        <a:ext uri="{FF2B5EF4-FFF2-40B4-BE49-F238E27FC236}">
                          <a16:creationId xmlns:a16="http://schemas.microsoft.com/office/drawing/2014/main" id="{7F0D09C7-6E74-12FB-E24F-A92552C0FE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76538" y="5440364"/>
                      <a:ext cx="54451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121F48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" name="Freeform 16">
                      <a:extLst>
                        <a:ext uri="{FF2B5EF4-FFF2-40B4-BE49-F238E27FC236}">
                          <a16:creationId xmlns:a16="http://schemas.microsoft.com/office/drawing/2014/main" id="{D1C518C6-AB3B-20DA-4852-60052CC1FD7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766706" y="5440364"/>
                      <a:ext cx="5445125" cy="55563"/>
                    </a:xfrm>
                    <a:custGeom>
                      <a:avLst/>
                      <a:gdLst>
                        <a:gd name="T0" fmla="*/ 0 w 3430"/>
                        <a:gd name="T1" fmla="*/ 0 h 35"/>
                        <a:gd name="T2" fmla="*/ 0 w 3430"/>
                        <a:gd name="T3" fmla="*/ 35 h 35"/>
                        <a:gd name="T4" fmla="*/ 343 w 3430"/>
                        <a:gd name="T5" fmla="*/ 0 h 35"/>
                        <a:gd name="T6" fmla="*/ 343 w 3430"/>
                        <a:gd name="T7" fmla="*/ 35 h 35"/>
                        <a:gd name="T8" fmla="*/ 686 w 3430"/>
                        <a:gd name="T9" fmla="*/ 0 h 35"/>
                        <a:gd name="T10" fmla="*/ 686 w 3430"/>
                        <a:gd name="T11" fmla="*/ 35 h 35"/>
                        <a:gd name="T12" fmla="*/ 1029 w 3430"/>
                        <a:gd name="T13" fmla="*/ 0 h 35"/>
                        <a:gd name="T14" fmla="*/ 1029 w 3430"/>
                        <a:gd name="T15" fmla="*/ 35 h 35"/>
                        <a:gd name="T16" fmla="*/ 1372 w 3430"/>
                        <a:gd name="T17" fmla="*/ 0 h 35"/>
                        <a:gd name="T18" fmla="*/ 1372 w 3430"/>
                        <a:gd name="T19" fmla="*/ 35 h 35"/>
                        <a:gd name="T20" fmla="*/ 1715 w 3430"/>
                        <a:gd name="T21" fmla="*/ 0 h 35"/>
                        <a:gd name="T22" fmla="*/ 1715 w 3430"/>
                        <a:gd name="T23" fmla="*/ 35 h 35"/>
                        <a:gd name="T24" fmla="*/ 2058 w 3430"/>
                        <a:gd name="T25" fmla="*/ 0 h 35"/>
                        <a:gd name="T26" fmla="*/ 2058 w 3430"/>
                        <a:gd name="T27" fmla="*/ 35 h 35"/>
                        <a:gd name="T28" fmla="*/ 2401 w 3430"/>
                        <a:gd name="T29" fmla="*/ 0 h 35"/>
                        <a:gd name="T30" fmla="*/ 2401 w 3430"/>
                        <a:gd name="T31" fmla="*/ 35 h 35"/>
                        <a:gd name="T32" fmla="*/ 2744 w 3430"/>
                        <a:gd name="T33" fmla="*/ 0 h 35"/>
                        <a:gd name="T34" fmla="*/ 2744 w 3430"/>
                        <a:gd name="T35" fmla="*/ 35 h 35"/>
                        <a:gd name="T36" fmla="*/ 3087 w 3430"/>
                        <a:gd name="T37" fmla="*/ 0 h 35"/>
                        <a:gd name="T38" fmla="*/ 3087 w 3430"/>
                        <a:gd name="T39" fmla="*/ 35 h 35"/>
                        <a:gd name="T40" fmla="*/ 3430 w 3430"/>
                        <a:gd name="T41" fmla="*/ 0 h 35"/>
                        <a:gd name="T42" fmla="*/ 3430 w 3430"/>
                        <a:gd name="T43" fmla="*/ 3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3430" h="35">
                          <a:moveTo>
                            <a:pt x="0" y="0"/>
                          </a:moveTo>
                          <a:lnTo>
                            <a:pt x="0" y="35"/>
                          </a:lnTo>
                          <a:moveTo>
                            <a:pt x="343" y="0"/>
                          </a:moveTo>
                          <a:lnTo>
                            <a:pt x="343" y="35"/>
                          </a:lnTo>
                          <a:moveTo>
                            <a:pt x="686" y="0"/>
                          </a:moveTo>
                          <a:lnTo>
                            <a:pt x="686" y="35"/>
                          </a:lnTo>
                          <a:moveTo>
                            <a:pt x="1029" y="0"/>
                          </a:moveTo>
                          <a:lnTo>
                            <a:pt x="1029" y="35"/>
                          </a:lnTo>
                          <a:moveTo>
                            <a:pt x="1372" y="0"/>
                          </a:moveTo>
                          <a:lnTo>
                            <a:pt x="1372" y="35"/>
                          </a:lnTo>
                          <a:moveTo>
                            <a:pt x="1715" y="0"/>
                          </a:moveTo>
                          <a:lnTo>
                            <a:pt x="1715" y="35"/>
                          </a:lnTo>
                          <a:moveTo>
                            <a:pt x="2058" y="0"/>
                          </a:moveTo>
                          <a:lnTo>
                            <a:pt x="2058" y="35"/>
                          </a:lnTo>
                          <a:moveTo>
                            <a:pt x="2401" y="0"/>
                          </a:moveTo>
                          <a:lnTo>
                            <a:pt x="2401" y="35"/>
                          </a:lnTo>
                          <a:moveTo>
                            <a:pt x="2744" y="0"/>
                          </a:moveTo>
                          <a:lnTo>
                            <a:pt x="2744" y="35"/>
                          </a:lnTo>
                          <a:moveTo>
                            <a:pt x="3087" y="0"/>
                          </a:moveTo>
                          <a:lnTo>
                            <a:pt x="3087" y="35"/>
                          </a:lnTo>
                          <a:moveTo>
                            <a:pt x="3430" y="0"/>
                          </a:moveTo>
                          <a:lnTo>
                            <a:pt x="3430" y="35"/>
                          </a:lnTo>
                        </a:path>
                      </a:pathLst>
                    </a:custGeom>
                    <a:noFill/>
                    <a:ln w="9525" cap="flat">
                      <a:solidFill>
                        <a:srgbClr val="121F48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8" name="Rectangle 25">
                      <a:extLst>
                        <a:ext uri="{FF2B5EF4-FFF2-40B4-BE49-F238E27FC236}">
                          <a16:creationId xmlns:a16="http://schemas.microsoft.com/office/drawing/2014/main" id="{D8051619-6A13-F069-D49E-04582DAD5C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2088" y="5553076"/>
                      <a:ext cx="196850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Rectangle 26">
                      <a:extLst>
                        <a:ext uri="{FF2B5EF4-FFF2-40B4-BE49-F238E27FC236}">
                          <a16:creationId xmlns:a16="http://schemas.microsoft.com/office/drawing/2014/main" id="{8811D5C5-AE7F-A6F7-CA52-4FF9E53FB0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2151" y="5553076"/>
                      <a:ext cx="292100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Rectangle 27">
                      <a:extLst>
                        <a:ext uri="{FF2B5EF4-FFF2-40B4-BE49-F238E27FC236}">
                          <a16:creationId xmlns:a16="http://schemas.microsoft.com/office/drawing/2014/main" id="{068CE6E7-7439-0035-6CDF-A6878185D0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6663" y="5553076"/>
                      <a:ext cx="292100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Rectangle 28">
                      <a:extLst>
                        <a:ext uri="{FF2B5EF4-FFF2-40B4-BE49-F238E27FC236}">
                          <a16:creationId xmlns:a16="http://schemas.microsoft.com/office/drawing/2014/main" id="{743C8C42-C177-DF48-9E98-BFA0A37971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1176" y="5553076"/>
                      <a:ext cx="292100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Rectangle 29">
                      <a:extLst>
                        <a:ext uri="{FF2B5EF4-FFF2-40B4-BE49-F238E27FC236}">
                          <a16:creationId xmlns:a16="http://schemas.microsoft.com/office/drawing/2014/main" id="{3E5A9F16-B89B-9EA3-305B-DECDA05EC0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5688" y="5553076"/>
                      <a:ext cx="292100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Rectangle 30">
                      <a:extLst>
                        <a:ext uri="{FF2B5EF4-FFF2-40B4-BE49-F238E27FC236}">
                          <a16:creationId xmlns:a16="http://schemas.microsoft.com/office/drawing/2014/main" id="{ECA4D03A-0F4E-881B-D127-CFCB8F372E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4163" y="5553076"/>
                      <a:ext cx="390525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4" name="Rectangle 31">
                      <a:extLst>
                        <a:ext uri="{FF2B5EF4-FFF2-40B4-BE49-F238E27FC236}">
                          <a16:creationId xmlns:a16="http://schemas.microsoft.com/office/drawing/2014/main" id="{C5720C63-57FF-D9B0-F337-2E76556543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08676" y="5553076"/>
                      <a:ext cx="390525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5" name="Rectangle 32">
                      <a:extLst>
                        <a:ext uri="{FF2B5EF4-FFF2-40B4-BE49-F238E27FC236}">
                          <a16:creationId xmlns:a16="http://schemas.microsoft.com/office/drawing/2014/main" id="{711D6DAF-CF21-A143-46CA-2B7708CC31E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53188" y="5553076"/>
                      <a:ext cx="390525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Rectangle 33">
                      <a:extLst>
                        <a:ext uri="{FF2B5EF4-FFF2-40B4-BE49-F238E27FC236}">
                          <a16:creationId xmlns:a16="http://schemas.microsoft.com/office/drawing/2014/main" id="{CDAAC47F-12DE-2C6C-0B7C-3A73C37AF3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97701" y="5553076"/>
                      <a:ext cx="390525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Rectangle 34">
                      <a:extLst>
                        <a:ext uri="{FF2B5EF4-FFF2-40B4-BE49-F238E27FC236}">
                          <a16:creationId xmlns:a16="http://schemas.microsoft.com/office/drawing/2014/main" id="{CA8C407F-571D-32E0-C11B-0555625160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42213" y="5553076"/>
                      <a:ext cx="390525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Rectangle 35">
                      <a:extLst>
                        <a:ext uri="{FF2B5EF4-FFF2-40B4-BE49-F238E27FC236}">
                          <a16:creationId xmlns:a16="http://schemas.microsoft.com/office/drawing/2014/main" id="{27864C45-1A88-F05E-BE0E-D3005AEBCE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86726" y="5553076"/>
                      <a:ext cx="390525" cy="28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Rectangle 36">
                      <a:extLst>
                        <a:ext uri="{FF2B5EF4-FFF2-40B4-BE49-F238E27FC236}">
                          <a16:creationId xmlns:a16="http://schemas.microsoft.com/office/drawing/2014/main" id="{7A0B2154-E5B4-54B9-F1F1-89D11773A0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113" y="1712914"/>
                      <a:ext cx="1916113" cy="3016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All POC/white woman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" name="Rectangle 37">
                      <a:extLst>
                        <a:ext uri="{FF2B5EF4-FFF2-40B4-BE49-F238E27FC236}">
                          <a16:creationId xmlns:a16="http://schemas.microsoft.com/office/drawing/2014/main" id="{7606FB0D-BE9D-53BC-9476-FAF2B2A0FF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0813" y="2266951"/>
                      <a:ext cx="1271588" cy="3000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White woman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" name="Rectangle 38">
                      <a:extLst>
                        <a:ext uri="{FF2B5EF4-FFF2-40B4-BE49-F238E27FC236}">
                          <a16:creationId xmlns:a16="http://schemas.microsoft.com/office/drawing/2014/main" id="{DD48FADF-05D3-567A-448A-419E45B6F4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838" y="2819401"/>
                      <a:ext cx="1957388" cy="3000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Asian Pacific American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Rectangle 39">
                      <a:extLst>
                        <a:ext uri="{FF2B5EF4-FFF2-40B4-BE49-F238E27FC236}">
                          <a16:creationId xmlns:a16="http://schemas.microsoft.com/office/drawing/2014/main" id="{6E6510DF-DDB3-A631-F5C8-ED9FDC91D1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2388" y="3371851"/>
                      <a:ext cx="1368425" cy="3000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Black American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3" name="Rectangle 40">
                      <a:extLst>
                        <a:ext uri="{FF2B5EF4-FFF2-40B4-BE49-F238E27FC236}">
                          <a16:creationId xmlns:a16="http://schemas.microsoft.com/office/drawing/2014/main" id="{F6E081DD-7BC3-A537-E044-B23A934A75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8863" y="3924301"/>
                      <a:ext cx="1631950" cy="3000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Hispanic American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Rectangle 41">
                      <a:extLst>
                        <a:ext uri="{FF2B5EF4-FFF2-40B4-BE49-F238E27FC236}">
                          <a16:creationId xmlns:a16="http://schemas.microsoft.com/office/drawing/2014/main" id="{F3020785-3D4B-1B5A-B33E-F97C71F1C2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9201" y="4476751"/>
                      <a:ext cx="1473200" cy="3000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Native American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5" name="Rectangle 42">
                      <a:extLst>
                        <a:ext uri="{FF2B5EF4-FFF2-40B4-BE49-F238E27FC236}">
                          <a16:creationId xmlns:a16="http://schemas.microsoft.com/office/drawing/2014/main" id="{84CF9CBB-30C5-2905-AF37-F50B8EB6AF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0601" y="5029201"/>
                      <a:ext cx="1700213" cy="3016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1F48"/>
                          </a:solidFill>
                          <a:effectLst/>
                          <a:latin typeface="Calibri" panose="020F0502020204030204" pitchFamily="34" charset="0"/>
                        </a:rPr>
                        <a:t>Subcontinent Asian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7" name="Line 44">
                  <a:extLst>
                    <a:ext uri="{FF2B5EF4-FFF2-40B4-BE49-F238E27FC236}">
                      <a16:creationId xmlns:a16="http://schemas.microsoft.com/office/drawing/2014/main" id="{E0D74771-CD2E-B8B6-B778-361D6CC19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94338" y="1576389"/>
                  <a:ext cx="0" cy="3865563"/>
                </a:xfrm>
                <a:prstGeom prst="line">
                  <a:avLst/>
                </a:prstGeom>
                <a:noFill/>
                <a:ln w="12700" cap="flat">
                  <a:solidFill>
                    <a:srgbClr val="121F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1" name="Line 44">
                <a:extLst>
                  <a:ext uri="{FF2B5EF4-FFF2-40B4-BE49-F238E27FC236}">
                    <a16:creationId xmlns:a16="http://schemas.microsoft.com/office/drawing/2014/main" id="{CD1D0272-DB3F-07A1-A7AA-BB9E42AFE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5456" y="1581458"/>
                <a:ext cx="0" cy="3865563"/>
              </a:xfrm>
              <a:prstGeom prst="line">
                <a:avLst/>
              </a:prstGeom>
              <a:noFill/>
              <a:ln w="12700" cap="flat">
                <a:solidFill>
                  <a:srgbClr val="121F48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A0162BB-C96E-76C6-2455-DD30FFBB11D6}"/>
                </a:ext>
              </a:extLst>
            </p:cNvPr>
            <p:cNvSpPr txBox="1"/>
            <p:nvPr/>
          </p:nvSpPr>
          <p:spPr>
            <a:xfrm flipH="1">
              <a:off x="4050767" y="1066800"/>
              <a:ext cx="2899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31B23"/>
                  </a:solidFill>
                  <a:latin typeface="Century Gothic" panose="020B0502020202020204" pitchFamily="34" charset="0"/>
                </a:rPr>
                <a:t>Overall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83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C755E5-294A-59FF-D5E8-E10512369CEE}"/>
              </a:ext>
            </a:extLst>
          </p:cNvPr>
          <p:cNvGrpSpPr/>
          <p:nvPr/>
        </p:nvGrpSpPr>
        <p:grpSpPr>
          <a:xfrm>
            <a:off x="295275" y="1371600"/>
            <a:ext cx="8553451" cy="5336589"/>
            <a:chOff x="1373430" y="1295400"/>
            <a:chExt cx="7694370" cy="48006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9C3487-7A43-E042-64E6-0FDCB821C7CE}"/>
                </a:ext>
              </a:extLst>
            </p:cNvPr>
            <p:cNvSpPr txBox="1"/>
            <p:nvPr/>
          </p:nvSpPr>
          <p:spPr>
            <a:xfrm flipH="1">
              <a:off x="4121463" y="1295400"/>
              <a:ext cx="2899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31B23"/>
                  </a:solidFill>
                  <a:latin typeface="Century Gothic" panose="020B0502020202020204" pitchFamily="34" charset="0"/>
                </a:rPr>
                <a:t>FUNDING SOURCE</a:t>
              </a:r>
            </a:p>
          </p:txBody>
        </p:sp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0D961F9E-BBEF-03A2-A5F9-8F005F989F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0251223"/>
                </p:ext>
              </p:extLst>
            </p:nvPr>
          </p:nvGraphicFramePr>
          <p:xfrm>
            <a:off x="1373430" y="1676400"/>
            <a:ext cx="7694370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5CB33C-DF8B-6966-5910-C08B03163E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5541" y="1821424"/>
              <a:ext cx="0" cy="3863568"/>
            </a:xfrm>
            <a:prstGeom prst="line">
              <a:avLst/>
            </a:prstGeom>
            <a:ln w="12700">
              <a:solidFill>
                <a:srgbClr val="121F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56874A-F48C-970D-2F65-FDCD96A20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4985" y="1821424"/>
              <a:ext cx="0" cy="3863568"/>
            </a:xfrm>
            <a:prstGeom prst="line">
              <a:avLst/>
            </a:prstGeom>
            <a:ln w="12700">
              <a:solidFill>
                <a:srgbClr val="121F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2964B68-2740-E83D-89CD-CD58FFAD1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34528" cy="1534528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B0BE676-DD73-453F-15B9-B5E6DAD1AB4D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74587"/>
                </a:solidFill>
                <a:latin typeface="Century Gothic" panose="020B0502020202020204" pitchFamily="34" charset="0"/>
              </a:rPr>
              <a:pPr algn="r"/>
              <a:t>14</a:t>
            </a:fld>
            <a:endParaRPr lang="en-US" sz="1000" dirty="0">
              <a:solidFill>
                <a:srgbClr val="2745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2964B68-2740-E83D-89CD-CD58FFAD1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34528" cy="153452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04781E1-6CB0-B039-07A0-0D0638B870A0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B376E"/>
                </a:solidFill>
                <a:latin typeface="Century Gothic" panose="020B0502020202020204" pitchFamily="34" charset="0"/>
              </a:rPr>
              <a:pPr algn="r"/>
              <a:t>15</a:t>
            </a:fld>
            <a:endParaRPr lang="en-US" sz="1000" dirty="0">
              <a:solidFill>
                <a:srgbClr val="2B376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4EC0A0-3C38-098C-64BB-60799D8048FC}"/>
              </a:ext>
            </a:extLst>
          </p:cNvPr>
          <p:cNvGrpSpPr/>
          <p:nvPr/>
        </p:nvGrpSpPr>
        <p:grpSpPr>
          <a:xfrm>
            <a:off x="408039" y="1371600"/>
            <a:ext cx="8534400" cy="4953000"/>
            <a:chOff x="408039" y="1371600"/>
            <a:chExt cx="8534400" cy="4953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877126-7E8F-9FE4-1A2E-9D91671CFE52}"/>
                </a:ext>
              </a:extLst>
            </p:cNvPr>
            <p:cNvGrpSpPr/>
            <p:nvPr/>
          </p:nvGrpSpPr>
          <p:grpSpPr>
            <a:xfrm>
              <a:off x="408039" y="1371600"/>
              <a:ext cx="8534400" cy="4953000"/>
              <a:chOff x="1219200" y="1143000"/>
              <a:chExt cx="8534400" cy="4953000"/>
            </a:xfrm>
          </p:grpSpPr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3428D72A-9320-45F6-ED7F-FA68822D56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62206842"/>
                  </p:ext>
                </p:extLst>
              </p:nvPr>
            </p:nvGraphicFramePr>
            <p:xfrm>
              <a:off x="1219200" y="1676400"/>
              <a:ext cx="8534400" cy="4419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1B4D62-FDEC-FF47-5307-8F49D03CD523}"/>
                  </a:ext>
                </a:extLst>
              </p:cNvPr>
              <p:cNvSpPr txBox="1"/>
              <p:nvPr/>
            </p:nvSpPr>
            <p:spPr>
              <a:xfrm flipH="1">
                <a:off x="4320005" y="1143000"/>
                <a:ext cx="28993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E31B23"/>
                    </a:solidFill>
                    <a:latin typeface="Century Gothic" panose="020B0502020202020204" pitchFamily="34" charset="0"/>
                  </a:rPr>
                  <a:t>ROLE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CF86701-93C6-19AC-1FC4-8B4C1BDB78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74708" y="1676400"/>
                <a:ext cx="0" cy="4114800"/>
              </a:xfrm>
              <a:prstGeom prst="line">
                <a:avLst/>
              </a:prstGeom>
              <a:ln w="12700">
                <a:solidFill>
                  <a:srgbClr val="121F4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0F362B3-0C60-5898-029A-16E6B71FF0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55465" y="1676400"/>
                <a:ext cx="0" cy="4114800"/>
              </a:xfrm>
              <a:prstGeom prst="line">
                <a:avLst/>
              </a:prstGeom>
              <a:ln w="12700">
                <a:solidFill>
                  <a:srgbClr val="121F4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319B96B-64DE-A94A-9D8B-75EABB961B7B}"/>
                </a:ext>
              </a:extLst>
            </p:cNvPr>
            <p:cNvCxnSpPr/>
            <p:nvPr/>
          </p:nvCxnSpPr>
          <p:spPr>
            <a:xfrm>
              <a:off x="2541640" y="1905000"/>
              <a:ext cx="4800600" cy="0"/>
            </a:xfrm>
            <a:prstGeom prst="line">
              <a:avLst/>
            </a:prstGeom>
            <a:ln>
              <a:solidFill>
                <a:srgbClr val="121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44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2964B68-2740-E83D-89CD-CD58FFAD1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34528" cy="153452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04781E1-6CB0-B039-07A0-0D0638B870A0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B376E"/>
                </a:solidFill>
                <a:latin typeface="Century Gothic" panose="020B0502020202020204" pitchFamily="34" charset="0"/>
              </a:rPr>
              <a:pPr algn="r"/>
              <a:t>16</a:t>
            </a:fld>
            <a:endParaRPr lang="en-US" sz="1000" dirty="0">
              <a:solidFill>
                <a:srgbClr val="2B37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84D9A2C8-E4BD-D44A-3436-8BE7AC230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59" y="2296527"/>
            <a:ext cx="8022483" cy="31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7FB830-ECA7-3DEA-43E5-323C71C0F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r="22263" b="20476"/>
          <a:stretch/>
        </p:blipFill>
        <p:spPr>
          <a:xfrm>
            <a:off x="255180" y="541985"/>
            <a:ext cx="1786167" cy="907757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C211F91-A8EB-7FDB-6036-73302D18C543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74587"/>
                </a:solidFill>
                <a:latin typeface="Century Gothic" panose="020B0502020202020204" pitchFamily="34" charset="0"/>
              </a:rPr>
              <a:pPr algn="r"/>
              <a:t>17</a:t>
            </a:fld>
            <a:endParaRPr lang="en-US" sz="1000" dirty="0">
              <a:solidFill>
                <a:srgbClr val="27458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D1F793-493D-A45A-B75D-F0C37FE33465}"/>
              </a:ext>
            </a:extLst>
          </p:cNvPr>
          <p:cNvGrpSpPr/>
          <p:nvPr/>
        </p:nvGrpSpPr>
        <p:grpSpPr>
          <a:xfrm>
            <a:off x="2776538" y="1966913"/>
            <a:ext cx="2193925" cy="331788"/>
            <a:chOff x="2776538" y="1862138"/>
            <a:chExt cx="2193925" cy="331788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82AB7B2-2CC5-6BCC-F733-9670C238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538" y="1862138"/>
              <a:ext cx="1804988" cy="307975"/>
            </a:xfrm>
            <a:prstGeom prst="rect">
              <a:avLst/>
            </a:prstGeom>
            <a:solidFill>
              <a:srgbClr val="404040"/>
            </a:solidFill>
            <a:ln w="19050">
              <a:solidFill>
                <a:srgbClr val="E31B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9741920-9E20-BA14-A8DC-F8F45442B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1893888"/>
              <a:ext cx="311150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21F48"/>
                  </a:solidFill>
                  <a:effectLst/>
                  <a:latin typeface="Calibri" panose="020F0502020204030204" pitchFamily="34" charset="0"/>
                </a:rPr>
                <a:t>66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Rectangle 14">
            <a:extLst>
              <a:ext uri="{FF2B5EF4-FFF2-40B4-BE49-F238E27FC236}">
                <a16:creationId xmlns:a16="http://schemas.microsoft.com/office/drawing/2014/main" id="{7279832A-5957-BA95-5FC7-0401C180C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413" y="2446338"/>
            <a:ext cx="5159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200+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E8506-E4A8-F216-2D2E-757F6DF4F38B}"/>
              </a:ext>
            </a:extLst>
          </p:cNvPr>
          <p:cNvGrpSpPr/>
          <p:nvPr/>
        </p:nvGrpSpPr>
        <p:grpSpPr>
          <a:xfrm>
            <a:off x="731838" y="1323975"/>
            <a:ext cx="7720012" cy="4772025"/>
            <a:chOff x="731838" y="1219200"/>
            <a:chExt cx="7720012" cy="477202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BA177C1-F2D1-C41D-02E4-242C1347E83D}"/>
                </a:ext>
              </a:extLst>
            </p:cNvPr>
            <p:cNvGrpSpPr/>
            <p:nvPr/>
          </p:nvGrpSpPr>
          <p:grpSpPr>
            <a:xfrm>
              <a:off x="731838" y="1882775"/>
              <a:ext cx="1960563" cy="3616326"/>
              <a:chOff x="731838" y="1882775"/>
              <a:chExt cx="1960563" cy="3616326"/>
            </a:xfrm>
          </p:grpSpPr>
          <p:sp>
            <p:nvSpPr>
              <p:cNvPr id="39" name="Rectangle 31">
                <a:extLst>
                  <a:ext uri="{FF2B5EF4-FFF2-40B4-BE49-F238E27FC236}">
                    <a16:creationId xmlns:a16="http://schemas.microsoft.com/office/drawing/2014/main" id="{61233AC9-E2AA-8D28-7FE6-22A697BF4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755" y="1882775"/>
                <a:ext cx="189064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All POC-/white woman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204B51FF-7ACC-B177-EF31-36D837515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813" y="2435225"/>
                <a:ext cx="1271588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White woman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08B55621-EF83-F979-1138-B2A811D12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2987675"/>
                <a:ext cx="1957388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Asian Pacific American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34">
                <a:extLst>
                  <a:ext uri="{FF2B5EF4-FFF2-40B4-BE49-F238E27FC236}">
                    <a16:creationId xmlns:a16="http://schemas.microsoft.com/office/drawing/2014/main" id="{8E796B49-1D82-315A-AEDE-E2C48334C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8" y="3540125"/>
                <a:ext cx="1368425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Black American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35">
                <a:extLst>
                  <a:ext uri="{FF2B5EF4-FFF2-40B4-BE49-F238E27FC236}">
                    <a16:creationId xmlns:a16="http://schemas.microsoft.com/office/drawing/2014/main" id="{A76EB7F8-B24B-EC9D-B152-6AA81D869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863" y="4092575"/>
                <a:ext cx="1631950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Hispanic American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36">
                <a:extLst>
                  <a:ext uri="{FF2B5EF4-FFF2-40B4-BE49-F238E27FC236}">
                    <a16:creationId xmlns:a16="http://schemas.microsoft.com/office/drawing/2014/main" id="{FA153095-973E-10F4-D730-0D2E5AEAC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645025"/>
                <a:ext cx="147320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Native American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183C82C1-8FF4-4EF9-D3F8-A04DDE0C9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600" y="5199063"/>
                <a:ext cx="1700213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Subcontinent Asian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60C956-930E-EEC4-2A70-DC07C504B7CE}"/>
                </a:ext>
              </a:extLst>
            </p:cNvPr>
            <p:cNvGrpSpPr/>
            <p:nvPr/>
          </p:nvGrpSpPr>
          <p:grpSpPr>
            <a:xfrm>
              <a:off x="2732088" y="1219200"/>
              <a:ext cx="5719762" cy="4772025"/>
              <a:chOff x="2732088" y="1219200"/>
              <a:chExt cx="5719762" cy="477202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9C3487-7A43-E042-64E6-0FDCB821C7CE}"/>
                  </a:ext>
                </a:extLst>
              </p:cNvPr>
              <p:cNvSpPr txBox="1"/>
              <p:nvPr/>
            </p:nvSpPr>
            <p:spPr>
              <a:xfrm flipH="1">
                <a:off x="4646996" y="1219200"/>
                <a:ext cx="16959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E31B23"/>
                    </a:solidFill>
                    <a:latin typeface="Century Gothic" panose="020B0502020202020204" pitchFamily="34" charset="0"/>
                  </a:rPr>
                  <a:t>OVERALL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E5CB33C-DF8B-6966-5910-C08B03163E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35792" y="1747685"/>
                <a:ext cx="0" cy="3863568"/>
              </a:xfrm>
              <a:prstGeom prst="line">
                <a:avLst/>
              </a:prstGeom>
              <a:ln w="12700">
                <a:solidFill>
                  <a:srgbClr val="121F4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256874A-F48C-970D-2F65-FDCD96A20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5135" y="1747685"/>
                <a:ext cx="0" cy="3863568"/>
              </a:xfrm>
              <a:prstGeom prst="line">
                <a:avLst/>
              </a:prstGeom>
              <a:ln w="12700">
                <a:solidFill>
                  <a:srgbClr val="121F4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10F97F2B-26A3-BEB8-6D0D-F309F8757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864" y="1741488"/>
                <a:ext cx="5436267" cy="3867150"/>
              </a:xfrm>
              <a:prstGeom prst="rect">
                <a:avLst/>
              </a:prstGeom>
              <a:noFill/>
              <a:ln w="9525" cap="flat">
                <a:solidFill>
                  <a:srgbClr val="121F4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5E9D284-5080-D22B-95DD-5A12006E2F79}"/>
                  </a:ext>
                </a:extLst>
              </p:cNvPr>
              <p:cNvGrpSpPr/>
              <p:nvPr/>
            </p:nvGrpSpPr>
            <p:grpSpPr>
              <a:xfrm>
                <a:off x="2732088" y="5608638"/>
                <a:ext cx="5719762" cy="382587"/>
                <a:chOff x="2732088" y="5608638"/>
                <a:chExt cx="5719762" cy="382587"/>
              </a:xfrm>
            </p:grpSpPr>
            <p:sp>
              <p:nvSpPr>
                <p:cNvPr id="14" name="Line 10">
                  <a:extLst>
                    <a:ext uri="{FF2B5EF4-FFF2-40B4-BE49-F238E27FC236}">
                      <a16:creationId xmlns:a16="http://schemas.microsoft.com/office/drawing/2014/main" id="{40464999-B1EB-F561-BF0B-3CF2703DBE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6538" y="5608638"/>
                  <a:ext cx="5422593" cy="0"/>
                </a:xfrm>
                <a:prstGeom prst="line">
                  <a:avLst/>
                </a:prstGeom>
                <a:noFill/>
                <a:ln w="9525" cap="flat">
                  <a:solidFill>
                    <a:srgbClr val="121F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11">
                  <a:extLst>
                    <a:ext uri="{FF2B5EF4-FFF2-40B4-BE49-F238E27FC236}">
                      <a16:creationId xmlns:a16="http://schemas.microsoft.com/office/drawing/2014/main" id="{4A9A0735-3F32-57C0-49AD-8DDC767ED2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V="1">
                  <a:off x="2762864" y="5610613"/>
                  <a:ext cx="5432425" cy="57017"/>
                </a:xfrm>
                <a:custGeom>
                  <a:avLst/>
                  <a:gdLst>
                    <a:gd name="T0" fmla="*/ 0 w 3430"/>
                    <a:gd name="T1" fmla="*/ 0 h 36"/>
                    <a:gd name="T2" fmla="*/ 0 w 3430"/>
                    <a:gd name="T3" fmla="*/ 36 h 36"/>
                    <a:gd name="T4" fmla="*/ 343 w 3430"/>
                    <a:gd name="T5" fmla="*/ 0 h 36"/>
                    <a:gd name="T6" fmla="*/ 343 w 3430"/>
                    <a:gd name="T7" fmla="*/ 36 h 36"/>
                    <a:gd name="T8" fmla="*/ 686 w 3430"/>
                    <a:gd name="T9" fmla="*/ 0 h 36"/>
                    <a:gd name="T10" fmla="*/ 686 w 3430"/>
                    <a:gd name="T11" fmla="*/ 36 h 36"/>
                    <a:gd name="T12" fmla="*/ 1029 w 3430"/>
                    <a:gd name="T13" fmla="*/ 0 h 36"/>
                    <a:gd name="T14" fmla="*/ 1029 w 3430"/>
                    <a:gd name="T15" fmla="*/ 36 h 36"/>
                    <a:gd name="T16" fmla="*/ 1372 w 3430"/>
                    <a:gd name="T17" fmla="*/ 0 h 36"/>
                    <a:gd name="T18" fmla="*/ 1372 w 3430"/>
                    <a:gd name="T19" fmla="*/ 36 h 36"/>
                    <a:gd name="T20" fmla="*/ 1715 w 3430"/>
                    <a:gd name="T21" fmla="*/ 0 h 36"/>
                    <a:gd name="T22" fmla="*/ 1715 w 3430"/>
                    <a:gd name="T23" fmla="*/ 36 h 36"/>
                    <a:gd name="T24" fmla="*/ 2058 w 3430"/>
                    <a:gd name="T25" fmla="*/ 0 h 36"/>
                    <a:gd name="T26" fmla="*/ 2058 w 3430"/>
                    <a:gd name="T27" fmla="*/ 36 h 36"/>
                    <a:gd name="T28" fmla="*/ 2401 w 3430"/>
                    <a:gd name="T29" fmla="*/ 0 h 36"/>
                    <a:gd name="T30" fmla="*/ 2401 w 3430"/>
                    <a:gd name="T31" fmla="*/ 36 h 36"/>
                    <a:gd name="T32" fmla="*/ 2744 w 3430"/>
                    <a:gd name="T33" fmla="*/ 0 h 36"/>
                    <a:gd name="T34" fmla="*/ 2744 w 3430"/>
                    <a:gd name="T35" fmla="*/ 36 h 36"/>
                    <a:gd name="T36" fmla="*/ 3087 w 3430"/>
                    <a:gd name="T37" fmla="*/ 0 h 36"/>
                    <a:gd name="T38" fmla="*/ 3087 w 3430"/>
                    <a:gd name="T39" fmla="*/ 36 h 36"/>
                    <a:gd name="T40" fmla="*/ 3430 w 3430"/>
                    <a:gd name="T41" fmla="*/ 0 h 36"/>
                    <a:gd name="T42" fmla="*/ 3430 w 3430"/>
                    <a:gd name="T4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430" h="36">
                      <a:moveTo>
                        <a:pt x="0" y="0"/>
                      </a:moveTo>
                      <a:lnTo>
                        <a:pt x="0" y="36"/>
                      </a:lnTo>
                      <a:moveTo>
                        <a:pt x="343" y="0"/>
                      </a:moveTo>
                      <a:lnTo>
                        <a:pt x="343" y="36"/>
                      </a:lnTo>
                      <a:moveTo>
                        <a:pt x="686" y="0"/>
                      </a:moveTo>
                      <a:lnTo>
                        <a:pt x="686" y="36"/>
                      </a:lnTo>
                      <a:moveTo>
                        <a:pt x="1029" y="0"/>
                      </a:moveTo>
                      <a:lnTo>
                        <a:pt x="1029" y="36"/>
                      </a:lnTo>
                      <a:moveTo>
                        <a:pt x="1372" y="0"/>
                      </a:moveTo>
                      <a:lnTo>
                        <a:pt x="1372" y="36"/>
                      </a:lnTo>
                      <a:moveTo>
                        <a:pt x="1715" y="0"/>
                      </a:moveTo>
                      <a:lnTo>
                        <a:pt x="1715" y="36"/>
                      </a:lnTo>
                      <a:moveTo>
                        <a:pt x="2058" y="0"/>
                      </a:moveTo>
                      <a:lnTo>
                        <a:pt x="2058" y="36"/>
                      </a:lnTo>
                      <a:moveTo>
                        <a:pt x="2401" y="0"/>
                      </a:moveTo>
                      <a:lnTo>
                        <a:pt x="2401" y="36"/>
                      </a:lnTo>
                      <a:moveTo>
                        <a:pt x="2744" y="0"/>
                      </a:moveTo>
                      <a:lnTo>
                        <a:pt x="2744" y="36"/>
                      </a:lnTo>
                      <a:moveTo>
                        <a:pt x="3087" y="0"/>
                      </a:moveTo>
                      <a:lnTo>
                        <a:pt x="3087" y="36"/>
                      </a:lnTo>
                      <a:moveTo>
                        <a:pt x="3430" y="0"/>
                      </a:moveTo>
                      <a:lnTo>
                        <a:pt x="3430" y="36"/>
                      </a:lnTo>
                    </a:path>
                  </a:pathLst>
                </a:custGeom>
                <a:noFill/>
                <a:ln w="9525" cap="flat">
                  <a:solidFill>
                    <a:srgbClr val="121F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Rectangle 20">
                  <a:extLst>
                    <a:ext uri="{FF2B5EF4-FFF2-40B4-BE49-F238E27FC236}">
                      <a16:creationId xmlns:a16="http://schemas.microsoft.com/office/drawing/2014/main" id="{8FD51894-29D9-BB71-B0E5-5E0A77305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2088" y="5724525"/>
                  <a:ext cx="182563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Rectangle 21">
                  <a:extLst>
                    <a:ext uri="{FF2B5EF4-FFF2-40B4-BE49-F238E27FC236}">
                      <a16:creationId xmlns:a16="http://schemas.microsoft.com/office/drawing/2014/main" id="{7D32B3F1-DF8C-2A73-3AE8-B6DE74EC26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2150" y="5724525"/>
                  <a:ext cx="274638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20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Rectangle 22">
                  <a:extLst>
                    <a:ext uri="{FF2B5EF4-FFF2-40B4-BE49-F238E27FC236}">
                      <a16:creationId xmlns:a16="http://schemas.microsoft.com/office/drawing/2014/main" id="{4DD74BFB-4EDE-FB6C-D829-83098F292D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6663" y="5724525"/>
                  <a:ext cx="274638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40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Rectangle 23">
                  <a:extLst>
                    <a:ext uri="{FF2B5EF4-FFF2-40B4-BE49-F238E27FC236}">
                      <a16:creationId xmlns:a16="http://schemas.microsoft.com/office/drawing/2014/main" id="{BAE848AB-0ADE-EDE0-C9BC-D1E8E96F9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1175" y="5724525"/>
                  <a:ext cx="274638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60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Rectangle 24">
                  <a:extLst>
                    <a:ext uri="{FF2B5EF4-FFF2-40B4-BE49-F238E27FC236}">
                      <a16:creationId xmlns:a16="http://schemas.microsoft.com/office/drawing/2014/main" id="{0825E5ED-C816-14F6-84EB-79264492C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688" y="5724525"/>
                  <a:ext cx="274638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80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Rectangle 25">
                  <a:extLst>
                    <a:ext uri="{FF2B5EF4-FFF2-40B4-BE49-F238E27FC236}">
                      <a16:creationId xmlns:a16="http://schemas.microsoft.com/office/drawing/2014/main" id="{45E91CF1-7EB0-9140-6A18-7273DCDBA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4163" y="5724525"/>
                  <a:ext cx="365125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100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" name="Rectangle 26">
                  <a:extLst>
                    <a:ext uri="{FF2B5EF4-FFF2-40B4-BE49-F238E27FC236}">
                      <a16:creationId xmlns:a16="http://schemas.microsoft.com/office/drawing/2014/main" id="{16887BA5-5A95-E516-F901-4E0BFB6C8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8675" y="5724525"/>
                  <a:ext cx="365125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120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Rectangle 27">
                  <a:extLst>
                    <a:ext uri="{FF2B5EF4-FFF2-40B4-BE49-F238E27FC236}">
                      <a16:creationId xmlns:a16="http://schemas.microsoft.com/office/drawing/2014/main" id="{5009E35A-5437-4F26-8ACE-7F44BD3F3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3188" y="5724525"/>
                  <a:ext cx="365125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140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Rectangle 28">
                  <a:extLst>
                    <a:ext uri="{FF2B5EF4-FFF2-40B4-BE49-F238E27FC236}">
                      <a16:creationId xmlns:a16="http://schemas.microsoft.com/office/drawing/2014/main" id="{AA9906BE-803B-8C6F-75F0-766972A70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97700" y="5724525"/>
                  <a:ext cx="365125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160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Rectangle 29">
                  <a:extLst>
                    <a:ext uri="{FF2B5EF4-FFF2-40B4-BE49-F238E27FC236}">
                      <a16:creationId xmlns:a16="http://schemas.microsoft.com/office/drawing/2014/main" id="{ECE92FBE-F9A8-F089-F41C-39D2A1481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2213" y="5724525"/>
                  <a:ext cx="365125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180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Rectangle 30">
                  <a:extLst>
                    <a:ext uri="{FF2B5EF4-FFF2-40B4-BE49-F238E27FC236}">
                      <a16:creationId xmlns:a16="http://schemas.microsoft.com/office/drawing/2014/main" id="{6CAC3C67-D288-2FE4-41F1-40B12F9D7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6725" y="5724525"/>
                  <a:ext cx="365125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200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D60A1B-8891-FF42-2AD8-E541ECE6F415}"/>
              </a:ext>
            </a:extLst>
          </p:cNvPr>
          <p:cNvGrpSpPr/>
          <p:nvPr/>
        </p:nvGrpSpPr>
        <p:grpSpPr>
          <a:xfrm>
            <a:off x="2766706" y="2520950"/>
            <a:ext cx="5502581" cy="3081338"/>
            <a:chOff x="2766706" y="2520950"/>
            <a:chExt cx="5502581" cy="30813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A195AD3-B8E7-0525-E78A-7E5583EAFBA7}"/>
                </a:ext>
              </a:extLst>
            </p:cNvPr>
            <p:cNvGrpSpPr/>
            <p:nvPr/>
          </p:nvGrpSpPr>
          <p:grpSpPr>
            <a:xfrm>
              <a:off x="2766706" y="2520950"/>
              <a:ext cx="5497513" cy="3081338"/>
              <a:chOff x="2776538" y="2416175"/>
              <a:chExt cx="5497513" cy="308133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3B7AE79-C73F-B015-90AA-D9C81829C9A2}"/>
                  </a:ext>
                </a:extLst>
              </p:cNvPr>
              <p:cNvGrpSpPr/>
              <p:nvPr/>
            </p:nvGrpSpPr>
            <p:grpSpPr>
              <a:xfrm>
                <a:off x="2776538" y="2416175"/>
                <a:ext cx="5497513" cy="3070225"/>
                <a:chOff x="2776538" y="2416175"/>
                <a:chExt cx="5497513" cy="3070225"/>
              </a:xfrm>
            </p:grpSpPr>
            <p:sp>
              <p:nvSpPr>
                <p:cNvPr id="10" name="Rectangle 8">
                  <a:extLst>
                    <a:ext uri="{FF2B5EF4-FFF2-40B4-BE49-F238E27FC236}">
                      <a16:creationId xmlns:a16="http://schemas.microsoft.com/office/drawing/2014/main" id="{BFDBF1AF-0D61-F03A-1B04-2F99A370E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6370" y="3521075"/>
                  <a:ext cx="863600" cy="306388"/>
                </a:xfrm>
                <a:prstGeom prst="rect">
                  <a:avLst/>
                </a:prstGeom>
                <a:solidFill>
                  <a:srgbClr val="404040"/>
                </a:solidFill>
                <a:ln w="19050">
                  <a:solidFill>
                    <a:srgbClr val="E31B2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F6FC923-E00D-905E-8392-E2827C6D4A66}"/>
                    </a:ext>
                  </a:extLst>
                </p:cNvPr>
                <p:cNvGrpSpPr/>
                <p:nvPr/>
              </p:nvGrpSpPr>
              <p:grpSpPr>
                <a:xfrm>
                  <a:off x="2776538" y="2416175"/>
                  <a:ext cx="5497513" cy="3070225"/>
                  <a:chOff x="2776538" y="2416175"/>
                  <a:chExt cx="5497513" cy="3070225"/>
                </a:xfrm>
              </p:grpSpPr>
              <p:sp>
                <p:nvSpPr>
                  <p:cNvPr id="13" name="Freeform 9">
                    <a:extLst>
                      <a:ext uri="{FF2B5EF4-FFF2-40B4-BE49-F238E27FC236}">
                        <a16:creationId xmlns:a16="http://schemas.microsoft.com/office/drawing/2014/main" id="{32EF7CA1-4592-3860-B311-B63F05E09E6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776538" y="2416175"/>
                    <a:ext cx="5432425" cy="3070225"/>
                  </a:xfrm>
                  <a:custGeom>
                    <a:avLst/>
                    <a:gdLst>
                      <a:gd name="T0" fmla="*/ 3422 w 3422"/>
                      <a:gd name="T1" fmla="*/ 0 h 1934"/>
                      <a:gd name="T2" fmla="*/ 0 w 3422"/>
                      <a:gd name="T3" fmla="*/ 0 h 1934"/>
                      <a:gd name="T4" fmla="*/ 0 w 3422"/>
                      <a:gd name="T5" fmla="*/ 193 h 1934"/>
                      <a:gd name="T6" fmla="*/ 3422 w 3422"/>
                      <a:gd name="T7" fmla="*/ 193 h 1934"/>
                      <a:gd name="T8" fmla="*/ 3422 w 3422"/>
                      <a:gd name="T9" fmla="*/ 0 h 1934"/>
                      <a:gd name="T10" fmla="*/ 1961 w 3422"/>
                      <a:gd name="T11" fmla="*/ 1044 h 1934"/>
                      <a:gd name="T12" fmla="*/ 0 w 3422"/>
                      <a:gd name="T13" fmla="*/ 1044 h 1934"/>
                      <a:gd name="T14" fmla="*/ 0 w 3422"/>
                      <a:gd name="T15" fmla="*/ 1238 h 1934"/>
                      <a:gd name="T16" fmla="*/ 1961 w 3422"/>
                      <a:gd name="T17" fmla="*/ 1238 h 1934"/>
                      <a:gd name="T18" fmla="*/ 1961 w 3422"/>
                      <a:gd name="T19" fmla="*/ 1044 h 1934"/>
                      <a:gd name="T20" fmla="*/ 1530 w 3422"/>
                      <a:gd name="T21" fmla="*/ 1740 h 1934"/>
                      <a:gd name="T22" fmla="*/ 0 w 3422"/>
                      <a:gd name="T23" fmla="*/ 1740 h 1934"/>
                      <a:gd name="T24" fmla="*/ 0 w 3422"/>
                      <a:gd name="T25" fmla="*/ 1934 h 1934"/>
                      <a:gd name="T26" fmla="*/ 1530 w 3422"/>
                      <a:gd name="T27" fmla="*/ 1934 h 1934"/>
                      <a:gd name="T28" fmla="*/ 1530 w 3422"/>
                      <a:gd name="T29" fmla="*/ 1740 h 19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422" h="1934">
                        <a:moveTo>
                          <a:pt x="3422" y="0"/>
                        </a:moveTo>
                        <a:lnTo>
                          <a:pt x="0" y="0"/>
                        </a:lnTo>
                        <a:lnTo>
                          <a:pt x="0" y="193"/>
                        </a:lnTo>
                        <a:lnTo>
                          <a:pt x="3422" y="193"/>
                        </a:lnTo>
                        <a:lnTo>
                          <a:pt x="3422" y="0"/>
                        </a:lnTo>
                        <a:close/>
                        <a:moveTo>
                          <a:pt x="1961" y="1044"/>
                        </a:moveTo>
                        <a:lnTo>
                          <a:pt x="0" y="1044"/>
                        </a:lnTo>
                        <a:lnTo>
                          <a:pt x="0" y="1238"/>
                        </a:lnTo>
                        <a:lnTo>
                          <a:pt x="1961" y="1238"/>
                        </a:lnTo>
                        <a:lnTo>
                          <a:pt x="1961" y="1044"/>
                        </a:lnTo>
                        <a:close/>
                        <a:moveTo>
                          <a:pt x="1530" y="1740"/>
                        </a:moveTo>
                        <a:lnTo>
                          <a:pt x="0" y="1740"/>
                        </a:lnTo>
                        <a:lnTo>
                          <a:pt x="0" y="1934"/>
                        </a:lnTo>
                        <a:lnTo>
                          <a:pt x="1530" y="1934"/>
                        </a:lnTo>
                        <a:lnTo>
                          <a:pt x="1530" y="174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1CD2A13-EDDE-1B7E-8808-3C043D41B936}"/>
                      </a:ext>
                    </a:extLst>
                  </p:cNvPr>
                  <p:cNvGrpSpPr/>
                  <p:nvPr/>
                </p:nvGrpSpPr>
                <p:grpSpPr>
                  <a:xfrm>
                    <a:off x="2776538" y="2968625"/>
                    <a:ext cx="5497513" cy="317501"/>
                    <a:chOff x="2776538" y="2968625"/>
                    <a:chExt cx="5497513" cy="317501"/>
                  </a:xfrm>
                </p:grpSpPr>
                <p:sp>
                  <p:nvSpPr>
                    <p:cNvPr id="9" name="Rectangle 7">
                      <a:extLst>
                        <a:ext uri="{FF2B5EF4-FFF2-40B4-BE49-F238E27FC236}">
                          <a16:creationId xmlns:a16="http://schemas.microsoft.com/office/drawing/2014/main" id="{E35411DF-50CA-DB6C-EFFB-8016D52486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6538" y="2968625"/>
                      <a:ext cx="5432425" cy="307975"/>
                    </a:xfrm>
                    <a:prstGeom prst="rect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" name="Rectangle 15">
                      <a:extLst>
                        <a:ext uri="{FF2B5EF4-FFF2-40B4-BE49-F238E27FC236}">
                          <a16:creationId xmlns:a16="http://schemas.microsoft.com/office/drawing/2014/main" id="{BE966E79-D334-FBF6-0B78-EB60D0C68C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58113" y="2986088"/>
                      <a:ext cx="515938" cy="3000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200+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20" name="Rectangle 16">
                  <a:extLst>
                    <a:ext uri="{FF2B5EF4-FFF2-40B4-BE49-F238E27FC236}">
                      <a16:creationId xmlns:a16="http://schemas.microsoft.com/office/drawing/2014/main" id="{662E9631-D6AE-5933-43E1-85927F87E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7925" y="3551238"/>
                  <a:ext cx="311150" cy="300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121F48"/>
                      </a:solidFill>
                      <a:effectLst/>
                      <a:latin typeface="Calibri" panose="020F0502020204030204" pitchFamily="34" charset="0"/>
                    </a:rPr>
                    <a:t>32</a:t>
                  </a: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6B9A4285-0487-75A2-56EC-D65E7159C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1225" y="4052888"/>
                <a:ext cx="414338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114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18">
                <a:extLst>
                  <a:ext uri="{FF2B5EF4-FFF2-40B4-BE49-F238E27FC236}">
                    <a16:creationId xmlns:a16="http://schemas.microsoft.com/office/drawing/2014/main" id="{85DE7EE4-EF35-18D6-5BED-28D4AEC08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2738" y="4656138"/>
                <a:ext cx="209550" cy="30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DB2FC150-80BE-715C-98F3-7C683CC9A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3200" y="5197475"/>
                <a:ext cx="311150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121F48"/>
                    </a:solidFill>
                    <a:effectLst/>
                    <a:latin typeface="Calibri" panose="020F0502020204030204" pitchFamily="34" charset="0"/>
                  </a:rPr>
                  <a:t>89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BC754AFF-E58F-D175-B2A2-96E554E26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349" y="2531265"/>
              <a:ext cx="515938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200+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1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136495-3044-C57F-BCB2-F038626B7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r="22263" b="20476"/>
          <a:stretch/>
        </p:blipFill>
        <p:spPr>
          <a:xfrm>
            <a:off x="255180" y="541985"/>
            <a:ext cx="1786167" cy="9077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72493E-19D8-1B61-4CAE-5E8AC5E8F1F0}"/>
              </a:ext>
            </a:extLst>
          </p:cNvPr>
          <p:cNvGrpSpPr/>
          <p:nvPr/>
        </p:nvGrpSpPr>
        <p:grpSpPr>
          <a:xfrm>
            <a:off x="685800" y="1600200"/>
            <a:ext cx="7848600" cy="4800600"/>
            <a:chOff x="1219200" y="1295400"/>
            <a:chExt cx="7848600" cy="48006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F79EB2-4C29-D5B2-63EC-1E10C217B15F}"/>
                </a:ext>
              </a:extLst>
            </p:cNvPr>
            <p:cNvSpPr txBox="1"/>
            <p:nvPr/>
          </p:nvSpPr>
          <p:spPr>
            <a:xfrm flipH="1">
              <a:off x="4134464" y="1295400"/>
              <a:ext cx="2899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31B23"/>
                  </a:solidFill>
                  <a:latin typeface="Century Gothic" panose="020B0502020202020204" pitchFamily="34" charset="0"/>
                </a:rPr>
                <a:t>FUNDING SOURCE</a:t>
              </a:r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08FD1001-14C4-9410-FDC4-46D13EADE4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08521425"/>
                </p:ext>
              </p:extLst>
            </p:nvPr>
          </p:nvGraphicFramePr>
          <p:xfrm>
            <a:off x="1219200" y="1676400"/>
            <a:ext cx="7848600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951BF6-A00D-8910-CFC2-FB851780D2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0168" y="1821424"/>
              <a:ext cx="0" cy="3863568"/>
            </a:xfrm>
            <a:prstGeom prst="line">
              <a:avLst/>
            </a:prstGeom>
            <a:ln w="12700">
              <a:solidFill>
                <a:srgbClr val="121F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EE29A9-3C66-0033-31A6-E7FD877AF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6509" y="1821424"/>
              <a:ext cx="0" cy="3863568"/>
            </a:xfrm>
            <a:prstGeom prst="line">
              <a:avLst/>
            </a:prstGeom>
            <a:ln w="12700">
              <a:solidFill>
                <a:srgbClr val="121F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0F093A9-6FBA-F484-4DA3-DDCACCDF5B8A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B376E"/>
                </a:solidFill>
                <a:latin typeface="Century Gothic" panose="020B0502020202020204" pitchFamily="34" charset="0"/>
              </a:rPr>
              <a:pPr algn="r"/>
              <a:t>18</a:t>
            </a:fld>
            <a:endParaRPr lang="en-US" sz="1000" dirty="0">
              <a:solidFill>
                <a:srgbClr val="2B376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136495-3044-C57F-BCB2-F038626B7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r="22263" b="20476"/>
          <a:stretch/>
        </p:blipFill>
        <p:spPr>
          <a:xfrm>
            <a:off x="255180" y="541985"/>
            <a:ext cx="1786167" cy="90775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F3EE52A-C790-CE8F-022A-9BE45900CCBC}"/>
              </a:ext>
            </a:extLst>
          </p:cNvPr>
          <p:cNvGrpSpPr/>
          <p:nvPr/>
        </p:nvGrpSpPr>
        <p:grpSpPr>
          <a:xfrm>
            <a:off x="647700" y="1447800"/>
            <a:ext cx="7848600" cy="4800600"/>
            <a:chOff x="1219200" y="1295400"/>
            <a:chExt cx="7848600" cy="48006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F9F469-C296-EC12-E225-8171166743AD}"/>
                </a:ext>
              </a:extLst>
            </p:cNvPr>
            <p:cNvSpPr txBox="1"/>
            <p:nvPr/>
          </p:nvSpPr>
          <p:spPr>
            <a:xfrm flipH="1">
              <a:off x="4000500" y="1295400"/>
              <a:ext cx="28993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31B23"/>
                  </a:solidFill>
                  <a:latin typeface="Century Gothic" panose="020B0502020202020204" pitchFamily="34" charset="0"/>
                </a:rPr>
                <a:t>ROLE</a:t>
              </a: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C2376A3-A1D0-77A9-96E0-150F600DC6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3500067"/>
                </p:ext>
              </p:extLst>
            </p:nvPr>
          </p:nvGraphicFramePr>
          <p:xfrm>
            <a:off x="1219200" y="1676400"/>
            <a:ext cx="7848600" cy="441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4EC0A4-CA93-33DE-22A1-440A308C9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8126" y="1821424"/>
              <a:ext cx="0" cy="3863568"/>
            </a:xfrm>
            <a:prstGeom prst="line">
              <a:avLst/>
            </a:prstGeom>
            <a:ln w="12700">
              <a:solidFill>
                <a:srgbClr val="121F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C71EF4-FEB5-7E73-D6D5-9498947B32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9029" y="1821424"/>
              <a:ext cx="0" cy="3863568"/>
            </a:xfrm>
            <a:prstGeom prst="line">
              <a:avLst/>
            </a:prstGeom>
            <a:ln w="12700">
              <a:solidFill>
                <a:srgbClr val="121F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D55BF79-35CD-D087-4032-3B96C8FA9DE3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B376E"/>
                </a:solidFill>
                <a:latin typeface="Century Gothic" panose="020B0502020202020204" pitchFamily="34" charset="0"/>
              </a:rPr>
              <a:pPr algn="r"/>
              <a:t>19</a:t>
            </a:fld>
            <a:endParaRPr lang="en-US" sz="1000" dirty="0">
              <a:solidFill>
                <a:srgbClr val="2B376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BFE99A-A5C8-48E5-AF7A-36FEF918DC6E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2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35613" y="2808327"/>
            <a:ext cx="5672774" cy="2678073"/>
          </a:xfrm>
          <a:prstGeom prst="round2Same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E31B23"/>
              </a:buClr>
              <a:buFont typeface="Arial" panose="020B0604020202020204" pitchFamily="34" charset="0"/>
              <a:buChar char="●"/>
              <a:defRPr sz="1400">
                <a:solidFill>
                  <a:srgbClr val="0C2440"/>
                </a:solidFill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 dirty="0"/>
              <a:t>Participation, availability, and disparities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Analysis of marketplace conditions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Qualitative and anecdotal information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Program recommendations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Overall DBE goals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045FFD-2851-8144-A1F5-6A75DFBC8748}"/>
              </a:ext>
            </a:extLst>
          </p:cNvPr>
          <p:cNvGrpSpPr/>
          <p:nvPr/>
        </p:nvGrpSpPr>
        <p:grpSpPr>
          <a:xfrm>
            <a:off x="2691688" y="1143000"/>
            <a:ext cx="3760623" cy="1534528"/>
            <a:chOff x="935805" y="533400"/>
            <a:chExt cx="3200400" cy="1305928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106093DA-3063-1CA7-160A-A4274C2A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05" y="533400"/>
              <a:ext cx="1305928" cy="1305928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269328-CBB5-F115-318B-99444AE84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6" r="22263" b="20476"/>
            <a:stretch/>
          </p:blipFill>
          <p:spPr>
            <a:xfrm>
              <a:off x="2616125" y="1066800"/>
              <a:ext cx="1520080" cy="77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2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136495-3044-C57F-BCB2-F038626B7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r="22263" b="20476"/>
          <a:stretch/>
        </p:blipFill>
        <p:spPr>
          <a:xfrm>
            <a:off x="255180" y="541985"/>
            <a:ext cx="1786167" cy="907757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D55BF79-35CD-D087-4032-3B96C8FA9DE3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B376E"/>
                </a:solidFill>
                <a:latin typeface="Century Gothic" panose="020B0502020202020204" pitchFamily="34" charset="0"/>
              </a:rPr>
              <a:pPr algn="r"/>
              <a:t>20</a:t>
            </a:fld>
            <a:endParaRPr lang="en-US" sz="1000" dirty="0">
              <a:solidFill>
                <a:srgbClr val="2B37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0098A-B772-73D8-CD4E-B07E65555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59" y="2325101"/>
            <a:ext cx="8022482" cy="31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5083314"/>
            <a:ext cx="5833064" cy="707886"/>
          </a:xfrm>
        </p:spPr>
        <p:txBody>
          <a:bodyPr/>
          <a:lstStyle/>
          <a:p>
            <a:r>
              <a:rPr lang="en-US" b="0" dirty="0"/>
              <a:t>Overall dbe goals</a:t>
            </a:r>
          </a:p>
        </p:txBody>
      </p:sp>
    </p:spTree>
    <p:extLst>
      <p:ext uri="{BB962C8B-B14F-4D97-AF65-F5344CB8AC3E}">
        <p14:creationId xmlns:p14="http://schemas.microsoft.com/office/powerpoint/2010/main" val="18591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BFE99A-A5C8-48E5-AF7A-36FEF918DC6E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22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58507" y="2895600"/>
            <a:ext cx="3826987" cy="1823025"/>
          </a:xfrm>
          <a:prstGeom prst="round2Same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E31B23"/>
              </a:buClr>
              <a:buFont typeface="Arial" panose="020B0604020202020204" pitchFamily="34" charset="0"/>
              <a:buChar char="●"/>
              <a:defRPr sz="1400">
                <a:solidFill>
                  <a:srgbClr val="0C2440"/>
                </a:solidFill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121F48"/>
                </a:solidFill>
              </a:rPr>
              <a:t>Triennial overall DBE goals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121F48"/>
                </a:solidFill>
              </a:rPr>
              <a:t>Two-step process:</a:t>
            </a:r>
            <a:endParaRPr lang="en-US" sz="2400" dirty="0">
              <a:solidFill>
                <a:srgbClr val="121F48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121F48"/>
                </a:solidFill>
                <a:latin typeface="Century Gothic" panose="020B0502020202020204" pitchFamily="34" charset="0"/>
              </a:rPr>
              <a:t>Base figure (step 1)</a:t>
            </a:r>
          </a:p>
          <a:p>
            <a:pPr lvl="1">
              <a:spcAft>
                <a:spcPts val="1800"/>
              </a:spcAft>
            </a:pPr>
            <a:r>
              <a:rPr lang="en-US" sz="1600" dirty="0">
                <a:solidFill>
                  <a:srgbClr val="121F48"/>
                </a:solidFill>
                <a:latin typeface="Century Gothic" panose="020B0502020202020204" pitchFamily="34" charset="0"/>
              </a:rPr>
              <a:t>Adjustments (step 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045FFD-2851-8144-A1F5-6A75DFBC8748}"/>
              </a:ext>
            </a:extLst>
          </p:cNvPr>
          <p:cNvGrpSpPr/>
          <p:nvPr/>
        </p:nvGrpSpPr>
        <p:grpSpPr>
          <a:xfrm>
            <a:off x="2691688" y="1143000"/>
            <a:ext cx="3760623" cy="1534528"/>
            <a:chOff x="935805" y="533400"/>
            <a:chExt cx="3200400" cy="1305928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106093DA-3063-1CA7-160A-A4274C2A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05" y="533400"/>
              <a:ext cx="1305928" cy="1305928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269328-CBB5-F115-318B-99444AE84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6" r="22263" b="20476"/>
            <a:stretch/>
          </p:blipFill>
          <p:spPr>
            <a:xfrm>
              <a:off x="2616125" y="1066800"/>
              <a:ext cx="1520080" cy="77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098429"/>
            <a:ext cx="3468687" cy="1692771"/>
          </a:xfrm>
        </p:spPr>
        <p:txBody>
          <a:bodyPr/>
          <a:lstStyle/>
          <a:p>
            <a:r>
              <a:rPr lang="en-US" b="0" dirty="0"/>
              <a:t>Base figures</a:t>
            </a:r>
            <a:br>
              <a:rPr lang="en-US" b="0" dirty="0"/>
            </a:br>
            <a:r>
              <a:rPr lang="en-US" sz="2400" b="0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0464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CE09F918-BDCB-40CA-8828-6F6A32FB20E6}"/>
              </a:ext>
            </a:extLst>
          </p:cNvPr>
          <p:cNvSpPr txBox="1"/>
          <p:nvPr/>
        </p:nvSpPr>
        <p:spPr>
          <a:xfrm>
            <a:off x="2209800" y="611501"/>
            <a:ext cx="4746246" cy="1451967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1200"/>
              </a:spcAft>
              <a:buClr>
                <a:srgbClr val="E25757"/>
              </a:buClr>
              <a:buFont typeface="Arial" panose="020B0604020202020204" pitchFamily="34" charset="0"/>
              <a:buChar char="●"/>
              <a:defRPr>
                <a:solidFill>
                  <a:srgbClr val="4F677C"/>
                </a:solidFill>
                <a:latin typeface="Century Gothic" panose="020B0502020202020204" pitchFamily="34" charset="0"/>
              </a:defRPr>
            </a:lvl1pPr>
          </a:lstStyle>
          <a:p>
            <a:pPr marL="0" indent="0">
              <a:spcAft>
                <a:spcPts val="2400"/>
              </a:spcAft>
              <a:buNone/>
            </a:pPr>
            <a:r>
              <a:rPr lang="en-US" sz="2800" dirty="0">
                <a:solidFill>
                  <a:srgbClr val="121F48"/>
                </a:solidFill>
              </a:rPr>
              <a:t>AVAILABILITY OF </a:t>
            </a:r>
            <a:r>
              <a:rPr lang="en-US" sz="2800" b="1" dirty="0">
                <a:solidFill>
                  <a:srgbClr val="121F48"/>
                </a:solidFill>
              </a:rPr>
              <a:t>POTENTIAL DBEs </a:t>
            </a:r>
            <a:r>
              <a:rPr lang="en-US" sz="2800" dirty="0">
                <a:solidFill>
                  <a:srgbClr val="121F48"/>
                </a:solidFill>
              </a:rPr>
              <a:t>FOR </a:t>
            </a:r>
            <a:r>
              <a:rPr lang="en-US" sz="2800" b="1" dirty="0">
                <a:solidFill>
                  <a:srgbClr val="121F48"/>
                </a:solidFill>
              </a:rPr>
              <a:t>USDOT-FUNDED PROJECTS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F7B6815-D369-3D62-B860-B3D608CD9D21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B376E"/>
                </a:solidFill>
                <a:latin typeface="Century Gothic" panose="020B0502020202020204" pitchFamily="34" charset="0"/>
              </a:rPr>
              <a:pPr algn="r"/>
              <a:t>24</a:t>
            </a:fld>
            <a:endParaRPr lang="en-US" sz="1000" dirty="0">
              <a:solidFill>
                <a:srgbClr val="2B376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9AA75C-9697-FC5E-8191-59AFA4D065AA}"/>
              </a:ext>
            </a:extLst>
          </p:cNvPr>
          <p:cNvGrpSpPr/>
          <p:nvPr/>
        </p:nvGrpSpPr>
        <p:grpSpPr>
          <a:xfrm>
            <a:off x="762000" y="2639635"/>
            <a:ext cx="3924300" cy="3227765"/>
            <a:chOff x="356472" y="2639635"/>
            <a:chExt cx="3924300" cy="3227765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F9F5D63A-DD4F-74D3-83E3-5DBA9CF1B7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87975612"/>
                </p:ext>
              </p:extLst>
            </p:nvPr>
          </p:nvGraphicFramePr>
          <p:xfrm>
            <a:off x="383616" y="3265883"/>
            <a:ext cx="3897156" cy="2601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FCB2D8F5-EB95-40E9-CDF4-2C045EF81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2" y="2639635"/>
              <a:ext cx="1114345" cy="11143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CC3DC0-FEC2-35E8-6A9C-3B84A2FC0B8E}"/>
                </a:ext>
              </a:extLst>
            </p:cNvPr>
            <p:cNvSpPr txBox="1"/>
            <p:nvPr/>
          </p:nvSpPr>
          <p:spPr>
            <a:xfrm>
              <a:off x="2580932" y="3048000"/>
              <a:ext cx="9171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10.2%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7C5F25-E811-F52F-6A3E-953B697EBCFF}"/>
                </a:ext>
              </a:extLst>
            </p:cNvPr>
            <p:cNvSpPr txBox="1"/>
            <p:nvPr/>
          </p:nvSpPr>
          <p:spPr>
            <a:xfrm>
              <a:off x="1023336" y="4906783"/>
              <a:ext cx="26177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$9.8 billion </a:t>
              </a:r>
              <a:b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FHWA projects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3218AA-470E-7376-EEFA-B326427B6906}"/>
              </a:ext>
            </a:extLst>
          </p:cNvPr>
          <p:cNvGrpSpPr/>
          <p:nvPr/>
        </p:nvGrpSpPr>
        <p:grpSpPr>
          <a:xfrm>
            <a:off x="5004674" y="2867209"/>
            <a:ext cx="3897154" cy="3000194"/>
            <a:chOff x="4890374" y="2867209"/>
            <a:chExt cx="3897154" cy="300019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E34CC7-C6AB-AD2E-57FE-BB86F167B4F2}"/>
                </a:ext>
              </a:extLst>
            </p:cNvPr>
            <p:cNvGrpSpPr/>
            <p:nvPr/>
          </p:nvGrpSpPr>
          <p:grpSpPr>
            <a:xfrm>
              <a:off x="4890374" y="3196808"/>
              <a:ext cx="3897154" cy="2670595"/>
              <a:chOff x="1568359" y="3870757"/>
              <a:chExt cx="3531699" cy="2420160"/>
            </a:xfrm>
          </p:grpSpPr>
          <p:graphicFrame>
            <p:nvGraphicFramePr>
              <p:cNvPr id="32" name="Chart 31">
                <a:extLst>
                  <a:ext uri="{FF2B5EF4-FFF2-40B4-BE49-F238E27FC236}">
                    <a16:creationId xmlns:a16="http://schemas.microsoft.com/office/drawing/2014/main" id="{CBF5B66A-AC33-D179-166B-D5E7191476A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7836224"/>
                  </p:ext>
                </p:extLst>
              </p:nvPr>
            </p:nvGraphicFramePr>
            <p:xfrm>
              <a:off x="1568359" y="3933356"/>
              <a:ext cx="3531699" cy="235756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4C2930-E1DB-690B-0288-F039B2E222CA}"/>
                  </a:ext>
                </a:extLst>
              </p:cNvPr>
              <p:cNvSpPr txBox="1"/>
              <p:nvPr/>
            </p:nvSpPr>
            <p:spPr>
              <a:xfrm>
                <a:off x="3765797" y="3870757"/>
                <a:ext cx="890293" cy="362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121F48"/>
                    </a:solidFill>
                    <a:latin typeface="Century Gothic" panose="020B0502020202020204" pitchFamily="34" charset="0"/>
                  </a:rPr>
                  <a:t>16.6%</a:t>
                </a: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E8EC21A-CD73-E5C9-E2FF-D140DB00A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6" r="22263" b="20476"/>
            <a:stretch/>
          </p:blipFill>
          <p:spPr>
            <a:xfrm>
              <a:off x="4908004" y="2867209"/>
              <a:ext cx="1297081" cy="6591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632DD6-DA5B-3C69-A3B8-47E2E754DDC4}"/>
                </a:ext>
              </a:extLst>
            </p:cNvPr>
            <p:cNvSpPr txBox="1"/>
            <p:nvPr/>
          </p:nvSpPr>
          <p:spPr>
            <a:xfrm>
              <a:off x="5530091" y="4906783"/>
              <a:ext cx="26177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$239 million</a:t>
              </a:r>
              <a:b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FAA projects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713982"/>
            <a:ext cx="3621087" cy="1077218"/>
          </a:xfrm>
        </p:spPr>
        <p:txBody>
          <a:bodyPr/>
          <a:lstStyle/>
          <a:p>
            <a:r>
              <a:rPr lang="en-US" b="0" dirty="0"/>
              <a:t>adjustments</a:t>
            </a:r>
            <a:br>
              <a:rPr lang="en-US" b="0" dirty="0"/>
            </a:br>
            <a:r>
              <a:rPr lang="en-US" sz="2400" b="0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9689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41C3A27-4B99-741D-47A4-D8FDADC76D98}"/>
              </a:ext>
            </a:extLst>
          </p:cNvPr>
          <p:cNvSpPr txBox="1"/>
          <p:nvPr/>
        </p:nvSpPr>
        <p:spPr>
          <a:xfrm>
            <a:off x="2566288" y="1008116"/>
            <a:ext cx="4011424" cy="1451967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1200"/>
              </a:spcAft>
              <a:buClr>
                <a:srgbClr val="E25757"/>
              </a:buClr>
              <a:buFont typeface="Arial" panose="020B0604020202020204" pitchFamily="34" charset="0"/>
              <a:buChar char="●"/>
              <a:defRPr>
                <a:solidFill>
                  <a:srgbClr val="4F677C"/>
                </a:solidFill>
                <a:latin typeface="Century Gothic" panose="020B0502020202020204" pitchFamily="34" charset="0"/>
              </a:defRPr>
            </a:lvl1pPr>
          </a:lstStyle>
          <a:p>
            <a:pPr marL="0" indent="0">
              <a:spcAft>
                <a:spcPts val="2400"/>
              </a:spcAft>
              <a:buNone/>
            </a:pPr>
            <a:r>
              <a:rPr lang="en-US" sz="2800" b="1" dirty="0">
                <a:solidFill>
                  <a:srgbClr val="121F48"/>
                </a:solidFill>
              </a:rPr>
              <a:t>MARKETPLACE FACTORS </a:t>
            </a:r>
            <a:r>
              <a:rPr lang="en-US" sz="2800" dirty="0">
                <a:solidFill>
                  <a:srgbClr val="121F48"/>
                </a:solidFill>
              </a:rPr>
              <a:t>AFFECTING AVAILABILITY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FAA31-8F6C-35C4-2377-8B547F4895F8}"/>
              </a:ext>
            </a:extLst>
          </p:cNvPr>
          <p:cNvSpPr txBox="1"/>
          <p:nvPr/>
        </p:nvSpPr>
        <p:spPr>
          <a:xfrm>
            <a:off x="838200" y="3778917"/>
            <a:ext cx="4495800" cy="1548765"/>
          </a:xfrm>
          <a:prstGeom prst="round2Same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E31B23"/>
              </a:buClr>
              <a:buFont typeface="Arial" panose="020B0604020202020204" pitchFamily="34" charset="0"/>
              <a:buChar char="●"/>
              <a:defRPr sz="1400">
                <a:solidFill>
                  <a:srgbClr val="0C2440"/>
                </a:solidFill>
                <a:latin typeface="Century Gothic" panose="020B0502020202020204" pitchFamily="34" charset="0"/>
              </a:defRPr>
            </a:lvl1pPr>
          </a:lstStyle>
          <a:p>
            <a:pPr marL="0" indent="0">
              <a:spcAft>
                <a:spcPts val="1800"/>
              </a:spcAft>
              <a:buNone/>
            </a:pPr>
            <a:r>
              <a:rPr lang="en-US" sz="2000" dirty="0">
                <a:solidFill>
                  <a:srgbClr val="121F48"/>
                </a:solidFill>
              </a:rPr>
              <a:t>DBE participation in agency work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dirty="0">
                <a:solidFill>
                  <a:srgbClr val="121F48"/>
                </a:solidFill>
              </a:rPr>
              <a:t>Business ownership barriers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000" dirty="0">
                <a:solidFill>
                  <a:srgbClr val="121F48"/>
                </a:solidFill>
              </a:rPr>
              <a:t>Marketplace barriers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FDA565-AE78-330D-BE2E-F6BFE7DCC876}"/>
              </a:ext>
            </a:extLst>
          </p:cNvPr>
          <p:cNvGrpSpPr/>
          <p:nvPr/>
        </p:nvGrpSpPr>
        <p:grpSpPr>
          <a:xfrm>
            <a:off x="5926484" y="2926854"/>
            <a:ext cx="2320232" cy="684058"/>
            <a:chOff x="5926484" y="2819400"/>
            <a:chExt cx="2320232" cy="684058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6006BCC2-330A-8277-8FA9-A0F34858F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484" y="2819400"/>
              <a:ext cx="684058" cy="684058"/>
            </a:xfrm>
            <a:prstGeom prst="rect">
              <a:avLst/>
            </a:prstGeom>
          </p:spPr>
        </p:pic>
        <p:pic>
          <p:nvPicPr>
            <p:cNvPr id="26" name="Picture 2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DD5A9EA-5AB0-5DBC-4AA2-2704C3366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6" r="22263" b="20476"/>
            <a:stretch/>
          </p:blipFill>
          <p:spPr>
            <a:xfrm>
              <a:off x="7450484" y="2959100"/>
              <a:ext cx="796232" cy="40465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02B5E5-74B8-6BF1-3CFC-24056CD64D90}"/>
              </a:ext>
            </a:extLst>
          </p:cNvPr>
          <p:cNvGrpSpPr/>
          <p:nvPr/>
        </p:nvGrpSpPr>
        <p:grpSpPr>
          <a:xfrm>
            <a:off x="6268513" y="3841254"/>
            <a:ext cx="1580087" cy="381000"/>
            <a:chOff x="6268513" y="3733800"/>
            <a:chExt cx="1580087" cy="3810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78DD099-7681-9D11-6134-4BE98B7C0B0C}"/>
                </a:ext>
              </a:extLst>
            </p:cNvPr>
            <p:cNvCxnSpPr>
              <a:cxnSpLocks/>
            </p:cNvCxnSpPr>
            <p:nvPr/>
          </p:nvCxnSpPr>
          <p:spPr>
            <a:xfrm>
              <a:off x="6268513" y="3733800"/>
              <a:ext cx="0" cy="381000"/>
            </a:xfrm>
            <a:prstGeom prst="straightConnector1">
              <a:avLst/>
            </a:prstGeom>
            <a:ln w="31750">
              <a:solidFill>
                <a:srgbClr val="E31B2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AFABF74-E466-2848-8AF8-815515772CED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3733800"/>
              <a:ext cx="0" cy="381000"/>
            </a:xfrm>
            <a:prstGeom prst="straightConnector1">
              <a:avLst/>
            </a:prstGeom>
            <a:ln w="31750">
              <a:solidFill>
                <a:srgbClr val="E31B2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AFBE26-22FB-87D2-ADCC-E32C596EDDFB}"/>
              </a:ext>
            </a:extLst>
          </p:cNvPr>
          <p:cNvGrpSpPr/>
          <p:nvPr/>
        </p:nvGrpSpPr>
        <p:grpSpPr>
          <a:xfrm>
            <a:off x="6268513" y="4374654"/>
            <a:ext cx="1580087" cy="381000"/>
            <a:chOff x="6268513" y="4267200"/>
            <a:chExt cx="1580087" cy="38100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76A3794-DD36-7DBE-31FE-911BA3FF8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8513" y="4267200"/>
              <a:ext cx="0" cy="381000"/>
            </a:xfrm>
            <a:prstGeom prst="straightConnector1">
              <a:avLst/>
            </a:prstGeom>
            <a:ln w="31750">
              <a:solidFill>
                <a:srgbClr val="E31B2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5B1C8D4-1099-B359-D022-91F2303F1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600" y="4267200"/>
              <a:ext cx="0" cy="381000"/>
            </a:xfrm>
            <a:prstGeom prst="straightConnector1">
              <a:avLst/>
            </a:prstGeom>
            <a:ln w="31750">
              <a:solidFill>
                <a:srgbClr val="E31B2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0D7D637-9BE7-253D-7E06-37FDDB800AC0}"/>
              </a:ext>
            </a:extLst>
          </p:cNvPr>
          <p:cNvGrpSpPr/>
          <p:nvPr/>
        </p:nvGrpSpPr>
        <p:grpSpPr>
          <a:xfrm>
            <a:off x="6268513" y="4908054"/>
            <a:ext cx="1580087" cy="381000"/>
            <a:chOff x="6268513" y="4800600"/>
            <a:chExt cx="1580087" cy="38100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03C2BAE-9861-CE7F-B3A3-34630DD5AC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8513" y="4800600"/>
              <a:ext cx="0" cy="381000"/>
            </a:xfrm>
            <a:prstGeom prst="straightConnector1">
              <a:avLst/>
            </a:prstGeom>
            <a:ln w="31750">
              <a:solidFill>
                <a:srgbClr val="E31B2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6B9FE82-1B7B-061B-40E0-23783B3B88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600" y="4800600"/>
              <a:ext cx="0" cy="381000"/>
            </a:xfrm>
            <a:prstGeom prst="straightConnector1">
              <a:avLst/>
            </a:prstGeom>
            <a:ln w="31750">
              <a:solidFill>
                <a:srgbClr val="E31B2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07C0B134-5141-E8FA-A72C-E2AE3CF03DD7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2B376E"/>
                </a:solidFill>
                <a:latin typeface="Century Gothic" panose="020B0502020202020204" pitchFamily="34" charset="0"/>
              </a:rPr>
              <a:pPr algn="r"/>
              <a:t>26</a:t>
            </a:fld>
            <a:endParaRPr lang="en-US" sz="1000" dirty="0">
              <a:solidFill>
                <a:srgbClr val="2B376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5083314"/>
            <a:ext cx="3621087" cy="707886"/>
          </a:xfrm>
        </p:spPr>
        <p:txBody>
          <a:bodyPr/>
          <a:lstStyle/>
          <a:p>
            <a:r>
              <a:rPr lang="en-US" b="0" dirty="0"/>
              <a:t>findings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4941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BFE99A-A5C8-48E5-AF7A-36FEF918DC6E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28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6093DA-3063-1CA7-160A-A4274C2A7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36" y="1284872"/>
            <a:ext cx="1534528" cy="153452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09600" y="2819400"/>
            <a:ext cx="3962400" cy="2855535"/>
          </a:xfrm>
          <a:prstGeom prst="round2Same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E31B23"/>
              </a:buClr>
              <a:buFont typeface="Arial" panose="020B0604020202020204" pitchFamily="34" charset="0"/>
              <a:buChar char="●"/>
              <a:defRPr sz="1400">
                <a:solidFill>
                  <a:srgbClr val="0C2440"/>
                </a:solidFill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121F48"/>
                </a:solidFill>
              </a:rPr>
              <a:t>Substantial disparities </a:t>
            </a:r>
            <a:br>
              <a:rPr lang="en-US" sz="1800" dirty="0">
                <a:solidFill>
                  <a:srgbClr val="121F48"/>
                </a:solidFill>
              </a:rPr>
            </a:br>
            <a:r>
              <a:rPr lang="en-US" sz="1800" dirty="0">
                <a:solidFill>
                  <a:srgbClr val="121F48"/>
                </a:solidFill>
              </a:rPr>
              <a:t>for </a:t>
            </a:r>
            <a:r>
              <a:rPr lang="en-US" sz="1800" u="sng" dirty="0">
                <a:solidFill>
                  <a:srgbClr val="121F48"/>
                </a:solidFill>
              </a:rPr>
              <a:t>all</a:t>
            </a:r>
            <a:r>
              <a:rPr lang="en-US" sz="1800" dirty="0">
                <a:solidFill>
                  <a:srgbClr val="121F48"/>
                </a:solidFill>
              </a:rPr>
              <a:t> groups</a:t>
            </a:r>
          </a:p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121F48"/>
                </a:solidFill>
              </a:rPr>
              <a:t>Worse outcomes without </a:t>
            </a:r>
            <a:br>
              <a:rPr lang="en-US" sz="1800" dirty="0">
                <a:solidFill>
                  <a:srgbClr val="121F48"/>
                </a:solidFill>
              </a:rPr>
            </a:br>
            <a:r>
              <a:rPr lang="en-US" sz="1800" dirty="0">
                <a:solidFill>
                  <a:srgbClr val="121F48"/>
                </a:solidFill>
              </a:rPr>
              <a:t>race-/gender-based goals</a:t>
            </a:r>
          </a:p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121F48"/>
                </a:solidFill>
              </a:rPr>
              <a:t>Support for continued use of race-/gender-based goals</a:t>
            </a:r>
          </a:p>
          <a:p>
            <a:pPr>
              <a:spcAft>
                <a:spcPts val="1800"/>
              </a:spcAft>
            </a:pPr>
            <a:r>
              <a:rPr lang="en-US" sz="1800" dirty="0">
                <a:solidFill>
                  <a:srgbClr val="121F48"/>
                </a:solidFill>
              </a:rPr>
              <a:t>Overall DBE goal in process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DB8B6D-3597-2DDF-2F40-B5B5970010DE}"/>
              </a:ext>
            </a:extLst>
          </p:cNvPr>
          <p:cNvGrpSpPr/>
          <p:nvPr/>
        </p:nvGrpSpPr>
        <p:grpSpPr>
          <a:xfrm>
            <a:off x="4953000" y="1911643"/>
            <a:ext cx="3733800" cy="3169111"/>
            <a:chOff x="4953000" y="1911643"/>
            <a:chExt cx="3733800" cy="3169111"/>
          </a:xfrm>
        </p:grpSpPr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269328-CBB5-F115-318B-99444AE84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6" r="22263" b="20476"/>
            <a:stretch/>
          </p:blipFill>
          <p:spPr>
            <a:xfrm>
              <a:off x="5926816" y="1911643"/>
              <a:ext cx="1786167" cy="9077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95F5CF-AF0A-57EB-02E6-7FC5B5A71FBA}"/>
                </a:ext>
              </a:extLst>
            </p:cNvPr>
            <p:cNvSpPr txBox="1"/>
            <p:nvPr/>
          </p:nvSpPr>
          <p:spPr>
            <a:xfrm>
              <a:off x="4953000" y="3048000"/>
              <a:ext cx="3733800" cy="2032754"/>
            </a:xfrm>
            <a:prstGeom prst="round2SameRect">
              <a:avLst/>
            </a:prstGeom>
            <a:noFill/>
          </p:spPr>
          <p:txBody>
            <a:bodyPr wrap="square" numCol="1" rtlCol="0">
              <a:spAutoFit/>
            </a:bodyPr>
            <a:lstStyle>
              <a:defPPr>
                <a:defRPr lang="en-US"/>
              </a:defPPr>
              <a:lvl1pPr marL="285750" indent="-285750">
                <a:buClr>
                  <a:srgbClr val="E31B23"/>
                </a:buClr>
                <a:buFont typeface="Arial" panose="020B0604020202020204" pitchFamily="34" charset="0"/>
                <a:buChar char="●"/>
                <a:defRPr sz="1400">
                  <a:solidFill>
                    <a:srgbClr val="0C2440"/>
                  </a:solidFill>
                  <a:latin typeface="Century Gothic" panose="020B0502020202020204" pitchFamily="34" charset="0"/>
                </a:defRPr>
              </a:lvl1pPr>
            </a:lstStyle>
            <a:p>
              <a:pPr>
                <a:spcAft>
                  <a:spcPts val="1800"/>
                </a:spcAft>
              </a:pPr>
              <a:r>
                <a:rPr lang="en-US" sz="1800" dirty="0">
                  <a:solidFill>
                    <a:srgbClr val="121F48"/>
                  </a:solidFill>
                </a:rPr>
                <a:t>Substantial disparities </a:t>
              </a:r>
              <a:br>
                <a:rPr lang="en-US" sz="1800" dirty="0">
                  <a:solidFill>
                    <a:srgbClr val="121F48"/>
                  </a:solidFill>
                </a:rPr>
              </a:br>
              <a:r>
                <a:rPr lang="en-US" sz="1800" dirty="0">
                  <a:solidFill>
                    <a:srgbClr val="121F48"/>
                  </a:solidFill>
                </a:rPr>
                <a:t>for </a:t>
              </a:r>
              <a:r>
                <a:rPr lang="en-US" sz="1800" u="sng" dirty="0">
                  <a:solidFill>
                    <a:srgbClr val="121F48"/>
                  </a:solidFill>
                </a:rPr>
                <a:t>most</a:t>
              </a:r>
              <a:r>
                <a:rPr lang="en-US" sz="1800" dirty="0">
                  <a:solidFill>
                    <a:srgbClr val="121F48"/>
                  </a:solidFill>
                </a:rPr>
                <a:t> groups</a:t>
              </a:r>
            </a:p>
            <a:p>
              <a:pPr>
                <a:spcAft>
                  <a:spcPts val="1800"/>
                </a:spcAft>
              </a:pPr>
              <a:r>
                <a:rPr lang="en-US" sz="1800" dirty="0">
                  <a:solidFill>
                    <a:srgbClr val="121F48"/>
                  </a:solidFill>
                </a:rPr>
                <a:t>Support for continued use of race-conscious goals</a:t>
              </a:r>
            </a:p>
            <a:p>
              <a:pPr>
                <a:spcAft>
                  <a:spcPts val="1800"/>
                </a:spcAft>
              </a:pPr>
              <a:r>
                <a:rPr lang="en-US" sz="1800" dirty="0">
                  <a:solidFill>
                    <a:srgbClr val="121F48"/>
                  </a:solidFill>
                </a:rPr>
                <a:t>Overall DBE goal in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8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5083314"/>
            <a:ext cx="3621087" cy="707886"/>
          </a:xfrm>
        </p:spPr>
        <p:txBody>
          <a:bodyPr/>
          <a:lstStyle/>
          <a:p>
            <a:r>
              <a:rPr lang="en-US" b="0" dirty="0"/>
              <a:t>QUESTIONS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5448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5083314"/>
            <a:ext cx="5833064" cy="707886"/>
          </a:xfrm>
        </p:spPr>
        <p:txBody>
          <a:bodyPr/>
          <a:lstStyle/>
          <a:p>
            <a:r>
              <a:rPr lang="en-US" b="0" dirty="0"/>
              <a:t>utilization ANALYSIS</a:t>
            </a:r>
          </a:p>
        </p:txBody>
      </p:sp>
    </p:spTree>
    <p:extLst>
      <p:ext uri="{BB962C8B-B14F-4D97-AF65-F5344CB8AC3E}">
        <p14:creationId xmlns:p14="http://schemas.microsoft.com/office/powerpoint/2010/main" val="36624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410AC8-93AD-788B-AFCE-E3391FA758CF}"/>
              </a:ext>
            </a:extLst>
          </p:cNvPr>
          <p:cNvGrpSpPr/>
          <p:nvPr/>
        </p:nvGrpSpPr>
        <p:grpSpPr>
          <a:xfrm>
            <a:off x="200729" y="1522572"/>
            <a:ext cx="2542471" cy="2587391"/>
            <a:chOff x="200729" y="1353741"/>
            <a:chExt cx="2542471" cy="25873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93688" y="3058772"/>
              <a:ext cx="1794018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72477" y="2412273"/>
              <a:ext cx="20364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557E92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dirty="0">
                  <a:solidFill>
                    <a:srgbClr val="121F48"/>
                  </a:solidFill>
                </a:rPr>
                <a:t>Prime contracts, subcontracts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3689" y="3294801"/>
              <a:ext cx="1915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557E92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dirty="0">
                  <a:solidFill>
                    <a:srgbClr val="121F48"/>
                  </a:solidFill>
                </a:rPr>
                <a:t>10/01/2016 – 09/30/21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882D34-C3AE-4F7A-A092-2E6B6D1B61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688" y="3939212"/>
              <a:ext cx="2197112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00729" y="1353741"/>
              <a:ext cx="25424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557E92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sz="1600" dirty="0">
                  <a:solidFill>
                    <a:srgbClr val="121F48"/>
                  </a:solidFill>
                </a:rPr>
                <a:t>Construction; prof. </a:t>
              </a:r>
              <a:r>
                <a:rPr lang="en-US" sz="1600" dirty="0" err="1">
                  <a:solidFill>
                    <a:srgbClr val="121F48"/>
                  </a:solidFill>
                </a:rPr>
                <a:t>svcs</a:t>
              </a:r>
              <a:r>
                <a:rPr lang="en-US" sz="1600" dirty="0">
                  <a:solidFill>
                    <a:srgbClr val="121F48"/>
                  </a:solidFill>
                </a:rPr>
                <a:t>; and non-prof. </a:t>
              </a:r>
              <a:r>
                <a:rPr lang="en-US" sz="1600" dirty="0" err="1">
                  <a:solidFill>
                    <a:srgbClr val="121F48"/>
                  </a:solidFill>
                </a:rPr>
                <a:t>svcs</a:t>
              </a:r>
              <a:r>
                <a:rPr lang="en-US" sz="1600" dirty="0">
                  <a:solidFill>
                    <a:srgbClr val="121F48"/>
                  </a:solidFill>
                </a:rPr>
                <a:t>., goods, and supplies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9FA703-9ABC-42F9-A5DD-3508116BBE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688" y="2180964"/>
              <a:ext cx="2197112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2133600" y="2065553"/>
            <a:ext cx="2324100" cy="2324100"/>
          </a:xfrm>
          <a:prstGeom prst="ellipse">
            <a:avLst/>
          </a:prstGeom>
          <a:solidFill>
            <a:srgbClr val="121F48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4A60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2750550"/>
            <a:ext cx="23241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AGENCY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B092C-879E-4BEC-8F6B-4284F1DCB339}"/>
              </a:ext>
            </a:extLst>
          </p:cNvPr>
          <p:cNvGrpSpPr/>
          <p:nvPr/>
        </p:nvGrpSpPr>
        <p:grpSpPr>
          <a:xfrm>
            <a:off x="6553200" y="2026467"/>
            <a:ext cx="2197112" cy="1760495"/>
            <a:chOff x="6553200" y="2162436"/>
            <a:chExt cx="2197112" cy="1760495"/>
          </a:xfrm>
        </p:grpSpPr>
        <p:sp>
          <p:nvSpPr>
            <p:cNvPr id="45" name="TextBox 44"/>
            <p:cNvSpPr txBox="1"/>
            <p:nvPr/>
          </p:nvSpPr>
          <p:spPr>
            <a:xfrm flipH="1">
              <a:off x="6784278" y="2162436"/>
              <a:ext cx="17349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557E92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dirty="0">
                  <a:solidFill>
                    <a:srgbClr val="121F48"/>
                  </a:solidFill>
                </a:rPr>
                <a:t>Primary lines </a:t>
              </a:r>
              <a:br>
                <a:rPr lang="en-US" dirty="0">
                  <a:solidFill>
                    <a:srgbClr val="121F48"/>
                  </a:solidFill>
                </a:rPr>
              </a:br>
              <a:r>
                <a:rPr lang="en-US" dirty="0">
                  <a:solidFill>
                    <a:srgbClr val="121F48"/>
                  </a:solidFill>
                </a:rPr>
                <a:t>of work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57168EF-C9A4-4A99-B5BB-D555D22B4C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3200" y="2819400"/>
              <a:ext cx="2197112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flipH="1">
              <a:off x="6858000" y="3276600"/>
              <a:ext cx="17349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557E92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dirty="0">
                  <a:solidFill>
                    <a:srgbClr val="121F48"/>
                  </a:solidFill>
                </a:rPr>
                <a:t>Race/</a:t>
              </a:r>
              <a:br>
                <a:rPr lang="en-US" dirty="0">
                  <a:solidFill>
                    <a:srgbClr val="121F48"/>
                  </a:solidFill>
                </a:rPr>
              </a:br>
              <a:r>
                <a:rPr lang="en-US" dirty="0">
                  <a:solidFill>
                    <a:srgbClr val="121F48"/>
                  </a:solidFill>
                </a:rPr>
                <a:t>gender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7FF5E97-0405-4298-891B-077F1D2D86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3200" y="3921011"/>
              <a:ext cx="2197112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D36E05-30B8-4826-A4CB-2722DE59EB52}"/>
              </a:ext>
            </a:extLst>
          </p:cNvPr>
          <p:cNvGrpSpPr/>
          <p:nvPr/>
        </p:nvGrpSpPr>
        <p:grpSpPr>
          <a:xfrm>
            <a:off x="4691254" y="2065553"/>
            <a:ext cx="2324100" cy="2324100"/>
            <a:chOff x="4691254" y="2201522"/>
            <a:chExt cx="2324100" cy="2324100"/>
          </a:xfrm>
          <a:solidFill>
            <a:srgbClr val="121F48"/>
          </a:solidFill>
        </p:grpSpPr>
        <p:sp>
          <p:nvSpPr>
            <p:cNvPr id="28" name="Oval 27"/>
            <p:cNvSpPr/>
            <p:nvPr/>
          </p:nvSpPr>
          <p:spPr>
            <a:xfrm>
              <a:off x="4691254" y="2201522"/>
              <a:ext cx="2324100" cy="2324100"/>
            </a:xfrm>
            <a:prstGeom prst="ellipse">
              <a:avLst/>
            </a:prstGeom>
            <a:grpFill/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1254" y="2886519"/>
              <a:ext cx="23241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SURVEY 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367D07-F974-7AB9-33E1-A58F5432D507}"/>
              </a:ext>
            </a:extLst>
          </p:cNvPr>
          <p:cNvSpPr txBox="1"/>
          <p:nvPr/>
        </p:nvSpPr>
        <p:spPr>
          <a:xfrm>
            <a:off x="1870472" y="4664631"/>
            <a:ext cx="5403056" cy="1258372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E31B23"/>
              </a:buClr>
            </a:pPr>
            <a:r>
              <a:rPr lang="en-US" sz="2400" dirty="0">
                <a:solidFill>
                  <a:srgbClr val="121F48"/>
                </a:solidFill>
                <a:latin typeface="Century Gothic" panose="020B0502020202020204" pitchFamily="34" charset="0"/>
              </a:rPr>
              <a:t>POC-/WOMAN-OWNED </a:t>
            </a:r>
            <a:r>
              <a:rPr lang="en-US" sz="4800" b="1" dirty="0">
                <a:solidFill>
                  <a:srgbClr val="121F48"/>
                </a:solidFill>
                <a:latin typeface="Century Gothic" panose="020B0502020202020204" pitchFamily="34" charset="0"/>
              </a:rPr>
              <a:t>UTILIZATION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658546B6-4E4F-6BEE-5CF8-D8E47E8C29FA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4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014AC79-D42A-8656-1096-1696FE08A7D0}"/>
              </a:ext>
            </a:extLst>
          </p:cNvPr>
          <p:cNvGraphicFramePr/>
          <p:nvPr/>
        </p:nvGraphicFramePr>
        <p:xfrm>
          <a:off x="179432" y="2599697"/>
          <a:ext cx="4210225" cy="281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09F718A-029C-9B34-1531-897AE881180E}"/>
              </a:ext>
            </a:extLst>
          </p:cNvPr>
          <p:cNvGrpSpPr/>
          <p:nvPr/>
        </p:nvGrpSpPr>
        <p:grpSpPr>
          <a:xfrm>
            <a:off x="179432" y="2436167"/>
            <a:ext cx="4210225" cy="2965136"/>
            <a:chOff x="179432" y="2436167"/>
            <a:chExt cx="4210225" cy="2965136"/>
          </a:xfrm>
        </p:grpSpPr>
        <p:sp>
          <p:nvSpPr>
            <p:cNvPr id="14" name="TextBox 13"/>
            <p:cNvSpPr txBox="1"/>
            <p:nvPr/>
          </p:nvSpPr>
          <p:spPr>
            <a:xfrm>
              <a:off x="2243981" y="2436167"/>
              <a:ext cx="19931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12.4%</a:t>
              </a:r>
            </a:p>
          </p:txBody>
        </p:sp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87350275"/>
                </p:ext>
              </p:extLst>
            </p:nvPr>
          </p:nvGraphicFramePr>
          <p:xfrm>
            <a:off x="179432" y="2590800"/>
            <a:ext cx="4210225" cy="2810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93A738-DA80-9F70-BC65-097AA2C30E62}"/>
              </a:ext>
            </a:extLst>
          </p:cNvPr>
          <p:cNvGrpSpPr/>
          <p:nvPr/>
        </p:nvGrpSpPr>
        <p:grpSpPr>
          <a:xfrm>
            <a:off x="4580472" y="2493124"/>
            <a:ext cx="3801528" cy="2866427"/>
            <a:chOff x="5198398" y="1969601"/>
            <a:chExt cx="3801528" cy="2866427"/>
          </a:xfrm>
        </p:grpSpPr>
        <p:sp>
          <p:nvSpPr>
            <p:cNvPr id="20" name="TextBox 19"/>
            <p:cNvSpPr txBox="1"/>
            <p:nvPr/>
          </p:nvSpPr>
          <p:spPr>
            <a:xfrm>
              <a:off x="5198398" y="2354942"/>
              <a:ext cx="3031201" cy="214844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White woman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Asian Pacific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Black American 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Hispanic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Native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Subcontinent Asian American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9621" y="2441892"/>
              <a:ext cx="799427" cy="2069163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8.1%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0.1%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1.2%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0.7%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0.9%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1.3% 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5214" y="4430149"/>
              <a:ext cx="914400" cy="405879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ctr">
                <a:lnSpc>
                  <a:spcPts val="26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TOTAL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30154" y="4429477"/>
              <a:ext cx="799427" cy="40655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r">
                <a:lnSpc>
                  <a:spcPts val="26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12.4%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4401BE1-8E5A-F6EB-7DB1-9BF91AA432C2}"/>
                </a:ext>
              </a:extLst>
            </p:cNvPr>
            <p:cNvCxnSpPr>
              <a:cxnSpLocks/>
            </p:cNvCxnSpPr>
            <p:nvPr/>
          </p:nvCxnSpPr>
          <p:spPr>
            <a:xfrm>
              <a:off x="5374450" y="2514600"/>
              <a:ext cx="3354598" cy="0"/>
            </a:xfrm>
            <a:prstGeom prst="line">
              <a:avLst/>
            </a:prstGeom>
            <a:ln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9A7A5A-1FA9-6A33-F6C3-A90D04C78DD5}"/>
                </a:ext>
              </a:extLst>
            </p:cNvPr>
            <p:cNvSpPr txBox="1"/>
            <p:nvPr/>
          </p:nvSpPr>
          <p:spPr>
            <a:xfrm>
              <a:off x="7729479" y="1969601"/>
              <a:ext cx="1270447" cy="54852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ctr"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% total </a:t>
              </a:r>
              <a:br>
                <a:rPr lang="en-US" sz="1400" b="1" dirty="0">
                  <a:solidFill>
                    <a:srgbClr val="121F48"/>
                  </a:solidFill>
                </a:rPr>
              </a:br>
              <a:r>
                <a:rPr lang="en-US" sz="1400" b="1" dirty="0">
                  <a:solidFill>
                    <a:srgbClr val="121F48"/>
                  </a:solidFill>
                </a:rPr>
                <a:t>dollars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27EC13-57A3-5316-461D-8120110E26E0}"/>
                </a:ext>
              </a:extLst>
            </p:cNvPr>
            <p:cNvCxnSpPr>
              <a:cxnSpLocks/>
            </p:cNvCxnSpPr>
            <p:nvPr/>
          </p:nvCxnSpPr>
          <p:spPr>
            <a:xfrm>
              <a:off x="5374450" y="4508731"/>
              <a:ext cx="3354598" cy="0"/>
            </a:xfrm>
            <a:prstGeom prst="line">
              <a:avLst/>
            </a:prstGeom>
            <a:ln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2964B68-2740-E83D-89CD-CD58FFAD1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34528" cy="1534528"/>
          </a:xfrm>
          <a:prstGeom prst="rect">
            <a:avLst/>
          </a:prstGeom>
        </p:spPr>
      </p:pic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E1B0066E-972E-4F08-C643-3AC1134F5E14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5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11C6E-52D4-03C9-B91E-FFA7CA97D95F}"/>
              </a:ext>
            </a:extLst>
          </p:cNvPr>
          <p:cNvSpPr txBox="1"/>
          <p:nvPr/>
        </p:nvSpPr>
        <p:spPr>
          <a:xfrm>
            <a:off x="1098425" y="4191000"/>
            <a:ext cx="23722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$10.9 BILLION 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CONTRACTING</a:t>
            </a:r>
          </a:p>
        </p:txBody>
      </p:sp>
    </p:spTree>
    <p:extLst>
      <p:ext uri="{BB962C8B-B14F-4D97-AF65-F5344CB8AC3E}">
        <p14:creationId xmlns:p14="http://schemas.microsoft.com/office/powerpoint/2010/main" val="9553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014AC79-D42A-8656-1096-1696FE08A7D0}"/>
              </a:ext>
            </a:extLst>
          </p:cNvPr>
          <p:cNvGraphicFramePr/>
          <p:nvPr/>
        </p:nvGraphicFramePr>
        <p:xfrm>
          <a:off x="179432" y="2599697"/>
          <a:ext cx="4210225" cy="281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05B24F0-B14D-248F-6E52-D0B0A601DDDC}"/>
              </a:ext>
            </a:extLst>
          </p:cNvPr>
          <p:cNvGrpSpPr/>
          <p:nvPr/>
        </p:nvGrpSpPr>
        <p:grpSpPr>
          <a:xfrm>
            <a:off x="179432" y="2416800"/>
            <a:ext cx="4210225" cy="2984503"/>
            <a:chOff x="179432" y="2416800"/>
            <a:chExt cx="4210225" cy="2984503"/>
          </a:xfrm>
        </p:grpSpPr>
        <p:sp>
          <p:nvSpPr>
            <p:cNvPr id="14" name="TextBox 13"/>
            <p:cNvSpPr txBox="1"/>
            <p:nvPr/>
          </p:nvSpPr>
          <p:spPr>
            <a:xfrm>
              <a:off x="2222955" y="2416800"/>
              <a:ext cx="19931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13.4%</a:t>
              </a:r>
            </a:p>
          </p:txBody>
        </p:sp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1685647388"/>
                </p:ext>
              </p:extLst>
            </p:nvPr>
          </p:nvGraphicFramePr>
          <p:xfrm>
            <a:off x="179432" y="2590800"/>
            <a:ext cx="4210225" cy="2810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93A738-DA80-9F70-BC65-097AA2C30E62}"/>
              </a:ext>
            </a:extLst>
          </p:cNvPr>
          <p:cNvGrpSpPr/>
          <p:nvPr/>
        </p:nvGrpSpPr>
        <p:grpSpPr>
          <a:xfrm>
            <a:off x="4580472" y="2493124"/>
            <a:ext cx="3801528" cy="2866427"/>
            <a:chOff x="5198398" y="1969601"/>
            <a:chExt cx="3801528" cy="2866427"/>
          </a:xfrm>
        </p:grpSpPr>
        <p:sp>
          <p:nvSpPr>
            <p:cNvPr id="20" name="TextBox 19"/>
            <p:cNvSpPr txBox="1"/>
            <p:nvPr/>
          </p:nvSpPr>
          <p:spPr>
            <a:xfrm>
              <a:off x="5198398" y="2354942"/>
              <a:ext cx="3031201" cy="214844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White woman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Asian Pacific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Black American 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Hispanic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Native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Subcontinent Asian American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9621" y="2441892"/>
              <a:ext cx="799427" cy="2069163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7.9%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0.9%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2.5%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1.5%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0.0%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0.7% 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5214" y="4430149"/>
              <a:ext cx="914400" cy="405879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ctr">
                <a:lnSpc>
                  <a:spcPts val="26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TOTAL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30154" y="4429477"/>
              <a:ext cx="799427" cy="40655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r">
                <a:lnSpc>
                  <a:spcPts val="26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13.4%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4401BE1-8E5A-F6EB-7DB1-9BF91AA432C2}"/>
                </a:ext>
              </a:extLst>
            </p:cNvPr>
            <p:cNvCxnSpPr>
              <a:cxnSpLocks/>
            </p:cNvCxnSpPr>
            <p:nvPr/>
          </p:nvCxnSpPr>
          <p:spPr>
            <a:xfrm>
              <a:off x="5374450" y="2514600"/>
              <a:ext cx="3354598" cy="0"/>
            </a:xfrm>
            <a:prstGeom prst="line">
              <a:avLst/>
            </a:prstGeom>
            <a:ln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9A7A5A-1FA9-6A33-F6C3-A90D04C78DD5}"/>
                </a:ext>
              </a:extLst>
            </p:cNvPr>
            <p:cNvSpPr txBox="1"/>
            <p:nvPr/>
          </p:nvSpPr>
          <p:spPr>
            <a:xfrm>
              <a:off x="7729479" y="1969601"/>
              <a:ext cx="1270447" cy="54852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ctr"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% total </a:t>
              </a:r>
              <a:br>
                <a:rPr lang="en-US" sz="1400" b="1" dirty="0">
                  <a:solidFill>
                    <a:srgbClr val="121F48"/>
                  </a:solidFill>
                </a:rPr>
              </a:br>
              <a:r>
                <a:rPr lang="en-US" sz="1400" b="1" dirty="0">
                  <a:solidFill>
                    <a:srgbClr val="121F48"/>
                  </a:solidFill>
                </a:rPr>
                <a:t>dollars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27EC13-57A3-5316-461D-8120110E26E0}"/>
                </a:ext>
              </a:extLst>
            </p:cNvPr>
            <p:cNvCxnSpPr>
              <a:cxnSpLocks/>
            </p:cNvCxnSpPr>
            <p:nvPr/>
          </p:nvCxnSpPr>
          <p:spPr>
            <a:xfrm>
              <a:off x="5374450" y="4508731"/>
              <a:ext cx="3354598" cy="0"/>
            </a:xfrm>
            <a:prstGeom prst="line">
              <a:avLst/>
            </a:prstGeom>
            <a:ln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B9F0D64-1E0D-C8B5-FBA6-9DDD308DF879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6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F82389-AEBD-8FA6-9314-A15725EA63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r="22263" b="20476"/>
          <a:stretch/>
        </p:blipFill>
        <p:spPr>
          <a:xfrm>
            <a:off x="255180" y="541985"/>
            <a:ext cx="1786167" cy="9077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858150D-6279-FFCC-8131-DF0F08C864F7}"/>
              </a:ext>
            </a:extLst>
          </p:cNvPr>
          <p:cNvSpPr txBox="1"/>
          <p:nvPr/>
        </p:nvSpPr>
        <p:spPr>
          <a:xfrm>
            <a:off x="1098425" y="4191000"/>
            <a:ext cx="23722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$353 MILLION 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CONTRACTING</a:t>
            </a:r>
          </a:p>
        </p:txBody>
      </p:sp>
    </p:spTree>
    <p:extLst>
      <p:ext uri="{BB962C8B-B14F-4D97-AF65-F5344CB8AC3E}">
        <p14:creationId xmlns:p14="http://schemas.microsoft.com/office/powerpoint/2010/main" val="22168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467761"/>
            <a:ext cx="5833064" cy="1323439"/>
          </a:xfrm>
        </p:spPr>
        <p:txBody>
          <a:bodyPr/>
          <a:lstStyle/>
          <a:p>
            <a:r>
              <a:rPr lang="en-US" b="0" dirty="0"/>
              <a:t>availability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22868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838BA52-D2E6-4043-842F-BAF53C1FA2BC}"/>
              </a:ext>
            </a:extLst>
          </p:cNvPr>
          <p:cNvGrpSpPr/>
          <p:nvPr/>
        </p:nvGrpSpPr>
        <p:grpSpPr>
          <a:xfrm>
            <a:off x="5627007" y="1740155"/>
            <a:ext cx="1752601" cy="369332"/>
            <a:chOff x="1629387" y="1919720"/>
            <a:chExt cx="1752601" cy="3693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0AA9CD-3D48-4F77-A647-F68EFC5275B2}"/>
                </a:ext>
              </a:extLst>
            </p:cNvPr>
            <p:cNvSpPr txBox="1"/>
            <p:nvPr/>
          </p:nvSpPr>
          <p:spPr>
            <a:xfrm flipH="1">
              <a:off x="1629387" y="1919720"/>
              <a:ext cx="1752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Interest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698CC5-EC40-40FD-A5F0-FA64ACE895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9387" y="2288729"/>
              <a:ext cx="1752601" cy="2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68E7DC-ECA4-61FB-60B5-D3CA1FE73031}"/>
              </a:ext>
            </a:extLst>
          </p:cNvPr>
          <p:cNvGrpSpPr/>
          <p:nvPr/>
        </p:nvGrpSpPr>
        <p:grpSpPr>
          <a:xfrm>
            <a:off x="5486400" y="3172295"/>
            <a:ext cx="1981200" cy="646331"/>
            <a:chOff x="5486400" y="2819400"/>
            <a:chExt cx="1981200" cy="64633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CFB2DD3-BEDF-49F2-82A2-E03CCCA7A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3461397"/>
              <a:ext cx="1893207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7DB143-9AF7-420D-98F4-9DA86A1D7B34}"/>
                </a:ext>
              </a:extLst>
            </p:cNvPr>
            <p:cNvSpPr txBox="1"/>
            <p:nvPr/>
          </p:nvSpPr>
          <p:spPr>
            <a:xfrm flipH="1">
              <a:off x="5771663" y="2819400"/>
              <a:ext cx="16959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Race/</a:t>
              </a:r>
              <a:br>
                <a:rPr lang="en-US" dirty="0">
                  <a:solidFill>
                    <a:srgbClr val="121F48"/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gender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20F939-5312-4984-88BB-2C82CB9A0A2E}"/>
              </a:ext>
            </a:extLst>
          </p:cNvPr>
          <p:cNvGrpSpPr/>
          <p:nvPr/>
        </p:nvGrpSpPr>
        <p:grpSpPr>
          <a:xfrm>
            <a:off x="1644943" y="2556451"/>
            <a:ext cx="1447800" cy="369332"/>
            <a:chOff x="1676400" y="3044509"/>
            <a:chExt cx="1447800" cy="369332"/>
          </a:xfrm>
        </p:grpSpPr>
        <p:sp>
          <p:nvSpPr>
            <p:cNvPr id="41" name="TextBox 40"/>
            <p:cNvSpPr txBox="1"/>
            <p:nvPr/>
          </p:nvSpPr>
          <p:spPr>
            <a:xfrm flipH="1">
              <a:off x="1699176" y="3044509"/>
              <a:ext cx="1425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Capacity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D4D34C-7606-4E1B-ACB1-58D3F11F9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6400" y="3412449"/>
              <a:ext cx="1447800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DC9F20-2690-4BB2-8481-A20F02370F33}"/>
              </a:ext>
            </a:extLst>
          </p:cNvPr>
          <p:cNvGrpSpPr/>
          <p:nvPr/>
        </p:nvGrpSpPr>
        <p:grpSpPr>
          <a:xfrm>
            <a:off x="1664604" y="1740155"/>
            <a:ext cx="1752604" cy="373485"/>
            <a:chOff x="1664604" y="2226829"/>
            <a:chExt cx="1752604" cy="373485"/>
          </a:xfrm>
        </p:grpSpPr>
        <p:sp>
          <p:nvSpPr>
            <p:cNvPr id="26" name="TextBox 25"/>
            <p:cNvSpPr txBox="1"/>
            <p:nvPr/>
          </p:nvSpPr>
          <p:spPr>
            <a:xfrm flipH="1">
              <a:off x="1664604" y="2226829"/>
              <a:ext cx="1695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Lines of work</a:t>
              </a:r>
            </a:p>
          </p:txBody>
        </p:sp>
        <p:cxnSp>
          <p:nvCxnSpPr>
            <p:cNvPr id="28" name="Straight Connector 27"/>
            <p:cNvCxnSpPr>
              <a:cxnSpLocks/>
            </p:cNvCxnSpPr>
            <p:nvPr/>
          </p:nvCxnSpPr>
          <p:spPr>
            <a:xfrm flipH="1">
              <a:off x="1664607" y="2600312"/>
              <a:ext cx="1752601" cy="2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798FF6-6184-494F-A32D-B8981B543E76}"/>
              </a:ext>
            </a:extLst>
          </p:cNvPr>
          <p:cNvGrpSpPr/>
          <p:nvPr/>
        </p:nvGrpSpPr>
        <p:grpSpPr>
          <a:xfrm>
            <a:off x="1640857" y="3449294"/>
            <a:ext cx="1807681" cy="369332"/>
            <a:chOff x="1564658" y="3854803"/>
            <a:chExt cx="1807681" cy="369332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 flipH="1">
              <a:off x="1588405" y="4219802"/>
              <a:ext cx="1783934" cy="4333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flipH="1">
              <a:off x="1564658" y="3854803"/>
              <a:ext cx="17643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Vendor role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85695" y="1524000"/>
            <a:ext cx="2819400" cy="2819400"/>
            <a:chOff x="3097488" y="2019300"/>
            <a:chExt cx="2819400" cy="2819400"/>
          </a:xfrm>
        </p:grpSpPr>
        <p:sp>
          <p:nvSpPr>
            <p:cNvPr id="34" name="Oval 33"/>
            <p:cNvSpPr/>
            <p:nvPr/>
          </p:nvSpPr>
          <p:spPr>
            <a:xfrm>
              <a:off x="3097488" y="2019300"/>
              <a:ext cx="2819400" cy="2819400"/>
            </a:xfrm>
            <a:prstGeom prst="ellipse">
              <a:avLst/>
            </a:prstGeom>
            <a:solidFill>
              <a:srgbClr val="121F48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5288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97488" y="2827066"/>
              <a:ext cx="28194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PHONE BOOK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2028BD4-71FE-4335-A7AC-C3FE28F9B2A1}"/>
              </a:ext>
            </a:extLst>
          </p:cNvPr>
          <p:cNvSpPr txBox="1"/>
          <p:nvPr/>
        </p:nvSpPr>
        <p:spPr>
          <a:xfrm>
            <a:off x="1687383" y="4718811"/>
            <a:ext cx="5860256" cy="1193840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E31B23"/>
              </a:buClr>
            </a:pPr>
            <a:r>
              <a:rPr lang="en-US" sz="2400" dirty="0">
                <a:solidFill>
                  <a:srgbClr val="121F48"/>
                </a:solidFill>
                <a:latin typeface="Century Gothic" panose="020B0502020202020204" pitchFamily="34" charset="0"/>
              </a:rPr>
              <a:t>POC-/WOMAN-OWNED </a:t>
            </a:r>
            <a:r>
              <a:rPr lang="en-US" sz="4400" b="1" dirty="0">
                <a:solidFill>
                  <a:srgbClr val="121F48"/>
                </a:solidFill>
                <a:latin typeface="Century Gothic" panose="020B0502020202020204" pitchFamily="34" charset="0"/>
              </a:rPr>
              <a:t>AVAILABILITY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7087EF59-B292-2810-34AF-F76DEDF24729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8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BA9EAC-CA42-5144-CCE0-A60FDD6CD801}"/>
              </a:ext>
            </a:extLst>
          </p:cNvPr>
          <p:cNvGrpSpPr/>
          <p:nvPr/>
        </p:nvGrpSpPr>
        <p:grpSpPr>
          <a:xfrm>
            <a:off x="5875926" y="2556451"/>
            <a:ext cx="1532681" cy="369332"/>
            <a:chOff x="1640183" y="3044509"/>
            <a:chExt cx="1532681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77B81C-AD01-40C1-9103-3E80D9423310}"/>
                </a:ext>
              </a:extLst>
            </p:cNvPr>
            <p:cNvSpPr txBox="1"/>
            <p:nvPr/>
          </p:nvSpPr>
          <p:spPr>
            <a:xfrm flipH="1">
              <a:off x="1640183" y="3044509"/>
              <a:ext cx="15326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Geography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0FCF8F-C2CC-F3DA-4106-5DC446643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6400" y="3412449"/>
              <a:ext cx="1447800" cy="0"/>
            </a:xfrm>
            <a:prstGeom prst="line">
              <a:avLst/>
            </a:prstGeom>
            <a:ln w="25400"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5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014AC79-D42A-8656-1096-1696FE08A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476545"/>
              </p:ext>
            </p:extLst>
          </p:nvPr>
        </p:nvGraphicFramePr>
        <p:xfrm>
          <a:off x="179432" y="2599697"/>
          <a:ext cx="4210225" cy="281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98EE609-5830-D678-06A4-D95E6E24D220}"/>
              </a:ext>
            </a:extLst>
          </p:cNvPr>
          <p:cNvGrpSpPr/>
          <p:nvPr/>
        </p:nvGrpSpPr>
        <p:grpSpPr>
          <a:xfrm>
            <a:off x="166839" y="2368864"/>
            <a:ext cx="4210225" cy="3032439"/>
            <a:chOff x="166839" y="2368864"/>
            <a:chExt cx="4210225" cy="3032439"/>
          </a:xfrm>
        </p:grpSpPr>
        <p:sp>
          <p:nvSpPr>
            <p:cNvPr id="14" name="TextBox 13"/>
            <p:cNvSpPr txBox="1"/>
            <p:nvPr/>
          </p:nvSpPr>
          <p:spPr>
            <a:xfrm>
              <a:off x="2667000" y="2368864"/>
              <a:ext cx="10450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21F48"/>
                  </a:solidFill>
                  <a:latin typeface="Century Gothic" panose="020B0502020202020204" pitchFamily="34" charset="0"/>
                </a:rPr>
                <a:t>12.9%</a:t>
              </a:r>
            </a:p>
          </p:txBody>
        </p:sp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396701658"/>
                </p:ext>
              </p:extLst>
            </p:nvPr>
          </p:nvGraphicFramePr>
          <p:xfrm>
            <a:off x="166839" y="2590800"/>
            <a:ext cx="4210225" cy="2810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93A738-DA80-9F70-BC65-097AA2C30E62}"/>
              </a:ext>
            </a:extLst>
          </p:cNvPr>
          <p:cNvGrpSpPr/>
          <p:nvPr/>
        </p:nvGrpSpPr>
        <p:grpSpPr>
          <a:xfrm>
            <a:off x="4580472" y="2493124"/>
            <a:ext cx="3801528" cy="2866427"/>
            <a:chOff x="5198398" y="1969601"/>
            <a:chExt cx="3801528" cy="2866427"/>
          </a:xfrm>
        </p:grpSpPr>
        <p:sp>
          <p:nvSpPr>
            <p:cNvPr id="20" name="TextBox 19"/>
            <p:cNvSpPr txBox="1"/>
            <p:nvPr/>
          </p:nvSpPr>
          <p:spPr>
            <a:xfrm>
              <a:off x="5198398" y="2354942"/>
              <a:ext cx="3031201" cy="214844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White woman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Asian Pacific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Black American 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Hispanic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Native American</a:t>
              </a:r>
            </a:p>
            <a:p>
              <a:pPr marL="0" indent="0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Subcontinent Asian American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9621" y="2441892"/>
              <a:ext cx="799427" cy="2069163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5.5%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0.0%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2.8%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0.6%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3.2%</a:t>
              </a:r>
            </a:p>
            <a:p>
              <a:pPr marL="0" indent="0" algn="r">
                <a:lnSpc>
                  <a:spcPts val="2600"/>
                </a:lnSpc>
                <a:buClr>
                  <a:schemeClr val="bg1"/>
                </a:buClr>
                <a:buNone/>
              </a:pPr>
              <a:r>
                <a:rPr lang="en-US" sz="1400" dirty="0">
                  <a:solidFill>
                    <a:srgbClr val="121F48"/>
                  </a:solidFill>
                </a:rPr>
                <a:t>0.7% 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5214" y="4430149"/>
              <a:ext cx="914400" cy="405879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ctr">
                <a:lnSpc>
                  <a:spcPts val="26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TOTAL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30154" y="4429477"/>
              <a:ext cx="799427" cy="40655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r">
                <a:lnSpc>
                  <a:spcPts val="2600"/>
                </a:lnSpc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12.9%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4401BE1-8E5A-F6EB-7DB1-9BF91AA432C2}"/>
                </a:ext>
              </a:extLst>
            </p:cNvPr>
            <p:cNvCxnSpPr>
              <a:cxnSpLocks/>
            </p:cNvCxnSpPr>
            <p:nvPr/>
          </p:nvCxnSpPr>
          <p:spPr>
            <a:xfrm>
              <a:off x="5374450" y="2514600"/>
              <a:ext cx="3354598" cy="0"/>
            </a:xfrm>
            <a:prstGeom prst="line">
              <a:avLst/>
            </a:prstGeom>
            <a:ln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9A7A5A-1FA9-6A33-F6C3-A90D04C78DD5}"/>
                </a:ext>
              </a:extLst>
            </p:cNvPr>
            <p:cNvSpPr txBox="1"/>
            <p:nvPr/>
          </p:nvSpPr>
          <p:spPr>
            <a:xfrm>
              <a:off x="7729479" y="1969601"/>
              <a:ext cx="1270447" cy="548521"/>
            </a:xfrm>
            <a:prstGeom prst="round2Same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342900" indent="-342900">
                <a:buFont typeface="Arial" panose="020B0604020202020204" pitchFamily="34" charset="0"/>
                <a:buChar char="•"/>
                <a:defRPr sz="2000">
                  <a:solidFill>
                    <a:srgbClr val="4D4D4D"/>
                  </a:solidFill>
                  <a:latin typeface="Century Gothic" panose="020B0502020202020204" pitchFamily="34" charset="0"/>
                </a:defRPr>
              </a:lvl1pPr>
            </a:lstStyle>
            <a:p>
              <a:pPr marL="0" indent="0" algn="ctr">
                <a:spcAft>
                  <a:spcPts val="600"/>
                </a:spcAft>
                <a:buClr>
                  <a:schemeClr val="bg1"/>
                </a:buClr>
                <a:buNone/>
              </a:pPr>
              <a:r>
                <a:rPr lang="en-US" sz="1400" b="1" dirty="0">
                  <a:solidFill>
                    <a:srgbClr val="121F48"/>
                  </a:solidFill>
                </a:rPr>
                <a:t>% total </a:t>
              </a:r>
              <a:br>
                <a:rPr lang="en-US" sz="1400" b="1" dirty="0">
                  <a:solidFill>
                    <a:srgbClr val="121F48"/>
                  </a:solidFill>
                </a:rPr>
              </a:br>
              <a:r>
                <a:rPr lang="en-US" sz="1400" b="1" dirty="0">
                  <a:solidFill>
                    <a:srgbClr val="121F48"/>
                  </a:solidFill>
                </a:rPr>
                <a:t>dollars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27EC13-57A3-5316-461D-8120110E26E0}"/>
                </a:ext>
              </a:extLst>
            </p:cNvPr>
            <p:cNvCxnSpPr>
              <a:cxnSpLocks/>
            </p:cNvCxnSpPr>
            <p:nvPr/>
          </p:nvCxnSpPr>
          <p:spPr>
            <a:xfrm>
              <a:off x="5374450" y="4508731"/>
              <a:ext cx="3354598" cy="0"/>
            </a:xfrm>
            <a:prstGeom prst="line">
              <a:avLst/>
            </a:prstGeom>
            <a:ln>
              <a:solidFill>
                <a:srgbClr val="E3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B9F0D64-1E0D-C8B5-FBA6-9DDD308DF879}"/>
              </a:ext>
            </a:extLst>
          </p:cNvPr>
          <p:cNvSpPr txBox="1">
            <a:spLocks/>
          </p:cNvSpPr>
          <p:nvPr/>
        </p:nvSpPr>
        <p:spPr>
          <a:xfrm>
            <a:off x="6934200" y="6511925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ABA081-1DFE-4E19-B24E-28FFE18BF544}" type="slidenum">
              <a:rPr lang="en-US" sz="1000" smtClean="0">
                <a:solidFill>
                  <a:srgbClr val="121F48"/>
                </a:solidFill>
                <a:latin typeface="Century Gothic" panose="020B0502020202020204" pitchFamily="34" charset="0"/>
              </a:rPr>
              <a:pPr algn="r"/>
              <a:t>9</a:t>
            </a:fld>
            <a:endParaRPr lang="en-US" sz="1000" dirty="0">
              <a:solidFill>
                <a:srgbClr val="121F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2964B68-2740-E83D-89CD-CD58FFAD1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534528" cy="15345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360338-7EE6-AC60-7BE1-59E3850E27C4}"/>
              </a:ext>
            </a:extLst>
          </p:cNvPr>
          <p:cNvSpPr txBox="1"/>
          <p:nvPr/>
        </p:nvSpPr>
        <p:spPr>
          <a:xfrm>
            <a:off x="1098425" y="4191000"/>
            <a:ext cx="23722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$10.9 BILLION 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CONTRACTING</a:t>
            </a:r>
          </a:p>
        </p:txBody>
      </p:sp>
    </p:spTree>
    <p:extLst>
      <p:ext uri="{BB962C8B-B14F-4D97-AF65-F5344CB8AC3E}">
        <p14:creationId xmlns:p14="http://schemas.microsoft.com/office/powerpoint/2010/main" val="2459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BC Presentation_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12320</TotalTime>
  <Words>568</Words>
  <Application>Microsoft Office PowerPoint</Application>
  <PresentationFormat>On-screen Show (4:3)</PresentationFormat>
  <Paragraphs>261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BBC Presentation_NEW</vt:lpstr>
      <vt:lpstr>PowerPoint Presentation</vt:lpstr>
      <vt:lpstr>PowerPoint Presentation</vt:lpstr>
      <vt:lpstr>utilization ANALYSIS</vt:lpstr>
      <vt:lpstr>PowerPoint Presentation</vt:lpstr>
      <vt:lpstr>PowerPoint Presentation</vt:lpstr>
      <vt:lpstr>PowerPoint Presentation</vt:lpstr>
      <vt:lpstr>availability ANALYSIS</vt:lpstr>
      <vt:lpstr>PowerPoint Presentation</vt:lpstr>
      <vt:lpstr>PowerPoint Presentation</vt:lpstr>
      <vt:lpstr>PowerPoint Presentation</vt:lpstr>
      <vt:lpstr>disparity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dbe goals</vt:lpstr>
      <vt:lpstr>PowerPoint Presentation</vt:lpstr>
      <vt:lpstr>Base figures step 1</vt:lpstr>
      <vt:lpstr>PowerPoint Presentation</vt:lpstr>
      <vt:lpstr>adjustments step 2</vt:lpstr>
      <vt:lpstr>PowerPoint Presentation</vt:lpstr>
      <vt:lpstr>findings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Sameer Bawa</dc:creator>
  <cp:lastModifiedBy>Sameer Bawa</cp:lastModifiedBy>
  <cp:revision>609</cp:revision>
  <cp:lastPrinted>2021-04-30T01:11:23Z</cp:lastPrinted>
  <dcterms:created xsi:type="dcterms:W3CDTF">2015-11-23T19:47:40Z</dcterms:created>
  <dcterms:modified xsi:type="dcterms:W3CDTF">2022-07-11T14:10:39Z</dcterms:modified>
</cp:coreProperties>
</file>