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3" r:id="rId3"/>
    <p:sldId id="284" r:id="rId4"/>
    <p:sldId id="285" r:id="rId5"/>
    <p:sldId id="260" r:id="rId6"/>
    <p:sldId id="264" r:id="rId7"/>
    <p:sldId id="262" r:id="rId8"/>
    <p:sldId id="286" r:id="rId9"/>
    <p:sldId id="268" r:id="rId10"/>
    <p:sldId id="267" r:id="rId11"/>
    <p:sldId id="266" r:id="rId12"/>
    <p:sldId id="265" r:id="rId13"/>
    <p:sldId id="274" r:id="rId14"/>
    <p:sldId id="271" r:id="rId15"/>
    <p:sldId id="270" r:id="rId16"/>
    <p:sldId id="26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2D9FE"/>
    <a:srgbClr val="9FEDFF"/>
    <a:srgbClr val="CBD3D3"/>
    <a:srgbClr val="339933"/>
    <a:srgbClr val="339966"/>
    <a:srgbClr val="CC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B37851E4-5677-41AC-B618-D64E28E002CA}" type="datetimeFigureOut">
              <a:rPr lang="en-US"/>
              <a:pPr>
                <a:defRPr/>
              </a:pPr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DFACD4E1-B701-4406-85A1-9C7EBDCD0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BA4F9A2-0F06-4B7E-98C8-141CE5125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021B5-9146-4000-A94D-71AAC8096D7A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271075-1816-4432-B48A-354D5F5F7943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403BB-2A7C-417D-81B2-36A7CE25211D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F73F2D-A1B1-411D-AADE-CBB6FAE0D9EC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2CCFC4-77E9-4F4A-9AE3-374DF7FC780B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E6F18-207D-4367-A863-9CF66F62A4C2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32783E-35CC-437B-8D7B-4F37BE31AD28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3D57E3-D68C-4422-9F6A-8122E41D1AAD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42939E-DE7B-49F8-BC0C-246DF2F418F3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E8A18-C984-4B70-9282-E7E6EDAA849A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B4703-1587-4183-BDAB-3D923905EAB6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25F0E-3F8F-4A40-847E-1EB2B13A6261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CFC653-475E-43DC-B038-B435E13D009B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66E75-77A6-4A52-AFBF-2E7E5AAED619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B10D3-67F2-4CA6-8231-223CC3D861C7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F7AA3-39B2-40D1-8D7C-D359F2B2F19B}" type="slidenum">
              <a:rPr lang="en-US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EB4B-40E6-42E4-9A2A-0ECFB05B3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66E3-AF1A-4884-ABE0-C34340B7C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5C9F-D790-45B5-A0F6-60E6AC87A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8226-8EFA-4B98-AD74-A18ECEE27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62FD-4773-4F21-89E7-B95EE0497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9EB7D-357C-4A8C-9FE6-C4C2BE85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E1CC9-C26D-4647-AD9E-A2FF471D6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E7A3-1A87-4EA3-8F43-E4EFF5A33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5F11-EC13-43EE-913F-5DE33A448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F828B-A022-40AC-9F91-9EB259B5D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AD638-1AD5-441B-9778-1D3E52BA6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2AFD70C-C9F3-44CC-A7BA-93A6CAB49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owerpoint%20&amp;%20Soundclip\Family%20of%204%20wav.wa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DVN-presentatio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152400" y="59436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VN-presentation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90600" y="1752600"/>
            <a:ext cx="7239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chemeClr val="hlink"/>
                </a:solidFill>
              </a:rPr>
              <a:t>Leaving the relationship might not end the abuse…</a:t>
            </a:r>
            <a:endParaRPr lang="en-US" sz="1600">
              <a:solidFill>
                <a:srgbClr val="FFFFFF"/>
              </a:solidFill>
            </a:endParaRPr>
          </a:p>
          <a:p>
            <a:pPr eaLnBrk="0" hangingPunct="0"/>
            <a:endParaRPr lang="en-US" sz="1400">
              <a:solidFill>
                <a:srgbClr val="FFFFFF"/>
              </a:solidFill>
            </a:endParaRPr>
          </a:p>
          <a:p>
            <a:pPr eaLnBrk="0" hangingPunct="0"/>
            <a:r>
              <a:rPr lang="en-US" sz="1600">
                <a:solidFill>
                  <a:srgbClr val="FFFFFF"/>
                </a:solidFill>
              </a:rPr>
              <a:t>	</a:t>
            </a:r>
            <a:r>
              <a:rPr lang="en-US" sz="1600">
                <a:solidFill>
                  <a:srgbClr val="1C1C1C"/>
                </a:solidFill>
              </a:rPr>
              <a:t>Most abused partners report increased harassment or even 	violence after they break off the relationship. </a:t>
            </a:r>
          </a:p>
          <a:p>
            <a:pPr eaLnBrk="0" hangingPunct="0"/>
            <a:endParaRPr lang="en-US" sz="1600">
              <a:solidFill>
                <a:srgbClr val="1C1C1C"/>
              </a:solidFill>
            </a:endParaRPr>
          </a:p>
          <a:p>
            <a:pPr eaLnBrk="0" hangingPunct="0"/>
            <a:endParaRPr lang="en-US" sz="1600">
              <a:solidFill>
                <a:srgbClr val="1C1C1C"/>
              </a:solidFill>
            </a:endParaRPr>
          </a:p>
          <a:p>
            <a:pPr eaLnBrk="0" hangingPunct="0"/>
            <a:r>
              <a:rPr lang="en-US" sz="1600">
                <a:solidFill>
                  <a:srgbClr val="1C1C1C"/>
                </a:solidFill>
              </a:rPr>
              <a:t>	75% of women who die due to domestic violence are killed after</a:t>
            </a:r>
          </a:p>
          <a:p>
            <a:pPr eaLnBrk="0" hangingPunct="0"/>
            <a:r>
              <a:rPr lang="en-US" sz="1600">
                <a:solidFill>
                  <a:srgbClr val="1C1C1C"/>
                </a:solidFill>
              </a:rPr>
              <a:t>	leaving the relationship.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962400" y="4916488"/>
            <a:ext cx="5181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i="1">
                <a:latin typeface="Bradley Hand ITC" pitchFamily="66" charset="0"/>
              </a:rPr>
              <a:t>Only the survivor can determine when it is safe to leave.</a:t>
            </a:r>
          </a:p>
        </p:txBody>
      </p:sp>
      <p:pic>
        <p:nvPicPr>
          <p:cNvPr id="11269" name="Picture 7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620000" y="35814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VN-presentation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990600" y="1557338"/>
            <a:ext cx="38862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292929"/>
                </a:solidFill>
              </a:rPr>
              <a:t>Up to 10 million children are exposed to partner abuse in their homes each year. </a:t>
            </a:r>
          </a:p>
          <a:p>
            <a:pPr eaLnBrk="0" hangingPunct="0"/>
            <a:endParaRPr lang="en-US" sz="1600">
              <a:solidFill>
                <a:srgbClr val="292929"/>
              </a:solidFill>
            </a:endParaRPr>
          </a:p>
          <a:p>
            <a:pPr eaLnBrk="0" hangingPunct="0"/>
            <a:r>
              <a:rPr lang="en-US" sz="1600">
                <a:solidFill>
                  <a:srgbClr val="292929"/>
                </a:solidFill>
              </a:rPr>
              <a:t>As many as 324,000 pregnant women are battered each year.</a:t>
            </a:r>
          </a:p>
          <a:p>
            <a:pPr eaLnBrk="0" hangingPunct="0"/>
            <a:endParaRPr lang="en-US" sz="1600">
              <a:solidFill>
                <a:srgbClr val="292929"/>
              </a:solidFill>
            </a:endParaRPr>
          </a:p>
          <a:p>
            <a:pPr eaLnBrk="0" hangingPunct="0"/>
            <a:r>
              <a:rPr lang="en-US" sz="1600">
                <a:solidFill>
                  <a:srgbClr val="292929"/>
                </a:solidFill>
              </a:rPr>
              <a:t>The U.S Advisory Board on Child Abuse suggests that partner abuse may be the single major precursor to child abuse and neglect fatalities. 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638800" y="5867400"/>
            <a:ext cx="298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9FEDFF"/>
                </a:solidFill>
                <a:latin typeface="Bradley Hand ITC" pitchFamily="66" charset="0"/>
              </a:rPr>
              <a:t>cycles of</a:t>
            </a:r>
            <a:r>
              <a:rPr lang="en-US">
                <a:solidFill>
                  <a:srgbClr val="9FEDFF"/>
                </a:solidFill>
              </a:rPr>
              <a:t> </a:t>
            </a:r>
            <a:r>
              <a:rPr lang="en-US" sz="3600">
                <a:solidFill>
                  <a:srgbClr val="9FEDFF"/>
                </a:solidFill>
                <a:latin typeface="Bradley Hand ITC" pitchFamily="66" charset="0"/>
              </a:rPr>
              <a:t>abuse</a:t>
            </a:r>
          </a:p>
        </p:txBody>
      </p:sp>
      <p:pic>
        <p:nvPicPr>
          <p:cNvPr id="12293" name="Picture 7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467600" y="35052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VN-presentation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914400" y="4419600"/>
            <a:ext cx="67056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Children who grow up in violent homes have a 74% higher likelihood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of committing criminal assaults.</a:t>
            </a:r>
          </a:p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9A9A9A"/>
                </a:solidFill>
              </a:rPr>
              <a:t>(Survey of Massachusetts Department of Youth Services, Self Magazine, May 1992)</a:t>
            </a:r>
          </a:p>
          <a:p>
            <a:pPr eaLnBrk="0" hangingPunct="0"/>
            <a:endParaRPr lang="en-US" sz="1400">
              <a:solidFill>
                <a:srgbClr val="9A9A9A"/>
              </a:solidFill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79% of violent children have witnessed violence between their parents.</a:t>
            </a:r>
          </a:p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9A9A9A"/>
                </a:solidFill>
              </a:rPr>
              <a:t>(Family Violence Prevention Fun, 1991 “The Invisible Victim: Children of the War At Home.” </a:t>
            </a:r>
          </a:p>
          <a:p>
            <a:pPr eaLnBrk="0" hangingPunct="0">
              <a:lnSpc>
                <a:spcPct val="110000"/>
              </a:lnSpc>
            </a:pPr>
            <a:r>
              <a:rPr lang="en-US" sz="1000">
                <a:solidFill>
                  <a:srgbClr val="9A9A9A"/>
                </a:solidFill>
              </a:rPr>
              <a:t>Source quoted as Lewis, et al. 1983)</a:t>
            </a:r>
            <a:endParaRPr lang="en-US" sz="1400">
              <a:solidFill>
                <a:srgbClr val="9A9A9A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14400" y="2057400"/>
            <a:ext cx="301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9FEDFF"/>
                </a:solidFill>
                <a:latin typeface="Bradley Hand ITC" pitchFamily="66" charset="0"/>
              </a:rPr>
              <a:t>cycles</a:t>
            </a:r>
            <a:r>
              <a:rPr lang="en-US" sz="3600">
                <a:solidFill>
                  <a:schemeClr val="accent1"/>
                </a:solidFill>
                <a:latin typeface="Bradley Hand ITC" pitchFamily="66" charset="0"/>
              </a:rPr>
              <a:t> of abuse</a:t>
            </a:r>
          </a:p>
        </p:txBody>
      </p:sp>
      <p:pic>
        <p:nvPicPr>
          <p:cNvPr id="13317" name="Picture 11" descr="InvertedcoloursDVNlogo"/>
          <p:cNvPicPr>
            <a:picLocks noChangeAspect="1" noChangeArrowheads="1"/>
          </p:cNvPicPr>
          <p:nvPr/>
        </p:nvPicPr>
        <p:blipFill>
          <a:blip r:embed="rId5" cstate="print"/>
          <a:srcRect l="13043" r="39131" b="65218"/>
          <a:stretch>
            <a:fillRect/>
          </a:stretch>
        </p:blipFill>
        <p:spPr bwMode="auto">
          <a:xfrm>
            <a:off x="7467600" y="35052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Family of 4 wav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2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7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VN-presentation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2743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</a:pPr>
            <a:r>
              <a:rPr lang="en-US" sz="1600">
                <a:solidFill>
                  <a:srgbClr val="339966"/>
                </a:solidFill>
                <a:latin typeface="DIN-Regular"/>
              </a:rPr>
              <a:t>Non-Threatening Behavior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1600">
                <a:solidFill>
                  <a:srgbClr val="339966"/>
                </a:solidFill>
                <a:latin typeface="DIN-Regular"/>
              </a:rPr>
              <a:t>Respect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1600">
                <a:solidFill>
                  <a:srgbClr val="339966"/>
                </a:solidFill>
                <a:latin typeface="DIN-Regular"/>
              </a:rPr>
              <a:t>Trust and Support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1600">
                <a:solidFill>
                  <a:srgbClr val="339966"/>
                </a:solidFill>
                <a:latin typeface="DIN-Regular"/>
              </a:rPr>
              <a:t>Honesty and Accountability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1600">
                <a:solidFill>
                  <a:srgbClr val="339966"/>
                </a:solidFill>
                <a:latin typeface="DIN-Regular"/>
              </a:rPr>
              <a:t>Self-Confidence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1600">
                <a:solidFill>
                  <a:srgbClr val="339966"/>
                </a:solidFill>
                <a:latin typeface="DIN-Regular"/>
              </a:rPr>
              <a:t>Shared Power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1600">
                <a:solidFill>
                  <a:srgbClr val="339966"/>
                </a:solidFill>
                <a:latin typeface="DIN-Regular"/>
              </a:rPr>
              <a:t>Communication</a:t>
            </a:r>
          </a:p>
          <a:p>
            <a:pPr algn="r" eaLnBrk="0" hangingPunct="0">
              <a:lnSpc>
                <a:spcPct val="120000"/>
              </a:lnSpc>
            </a:pPr>
            <a:r>
              <a:rPr lang="en-US" sz="1600">
                <a:solidFill>
                  <a:srgbClr val="339966"/>
                </a:solidFill>
                <a:latin typeface="DIN-Regular"/>
              </a:rPr>
              <a:t>Negotiation and Fairness</a:t>
            </a:r>
          </a:p>
        </p:txBody>
      </p:sp>
      <p:pic>
        <p:nvPicPr>
          <p:cNvPr id="14340" name="Picture 5" descr="BD21339_"/>
          <p:cNvPicPr>
            <a:picLocks noChangeAspect="1" noChangeArrowheads="1"/>
          </p:cNvPicPr>
          <p:nvPr/>
        </p:nvPicPr>
        <p:blipFill>
          <a:blip r:embed="rId4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5562600" y="3133725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VN-presentation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2824163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helping a friend in need</a:t>
            </a:r>
          </a:p>
          <a:p>
            <a:pPr eaLnBrk="0" hangingPunct="0"/>
            <a:endParaRPr lang="en-US" sz="2000">
              <a:solidFill>
                <a:schemeClr val="folHlink"/>
              </a:solidFill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Validation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Focus on safety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Confidentiality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Respect autonomy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Connect to resources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Patience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Compassion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124200" y="25908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Address immediate needs. Contact a local advocacy group for help.</a:t>
            </a:r>
            <a:r>
              <a:rPr lang="en-US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590800" y="3124200"/>
            <a:ext cx="439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3048000" y="3429000"/>
            <a:ext cx="487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A survivor is taking a great risk talking to you about the abuse… taking action without his or her permission could only put them at further risk.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2651125" y="3087688"/>
            <a:ext cx="466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362200" y="2971800"/>
            <a:ext cx="5257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It is important not to gossip or tell anyone else about the disclosed abuse without the survivors permission.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5921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A key supportive role is to help the survivor locate and navigate the systems that may help him/her. 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1600200" y="48006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On average, it takes 7 to 10 times for an abused person to leave their abuser.</a:t>
            </a:r>
            <a:r>
              <a:rPr lang="en-US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2362200" y="5257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400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2362200" y="5257800"/>
            <a:ext cx="617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Even if you don’t always know what to do, or what to say, don’t underestimate how powerful your concern is to survivors of abuse. 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2362200" y="2057400"/>
            <a:ext cx="541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As simple as it is, just saying “I believe you” goes a long, long way</a:t>
            </a:r>
            <a:r>
              <a:rPr lang="en-US" sz="14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374" name="Picture 19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467600" y="35052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5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5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85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5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85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5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DVN-presentation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914400" y="1550988"/>
            <a:ext cx="59436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what if someone you know is acting abusively?</a:t>
            </a:r>
          </a:p>
          <a:p>
            <a:pPr eaLnBrk="0" hangingPunct="0"/>
            <a:endParaRPr lang="en-US" sz="1400">
              <a:solidFill>
                <a:srgbClr val="FFFFFF"/>
              </a:solidFill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Don’t turn the other cheek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Address their behavior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Accountability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Discuss abuse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Connect to resources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Don’t allow justifications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Stay in touch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rgbClr val="62D9FE"/>
                </a:solidFill>
                <a:latin typeface="Bradley Hand ITC" pitchFamily="66" charset="0"/>
              </a:rPr>
              <a:t>Speak out</a:t>
            </a: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endParaRPr lang="en-US" sz="16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endParaRPr lang="en-US" sz="16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endParaRPr lang="en-US" sz="16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endParaRPr lang="en-US" sz="1600">
              <a:solidFill>
                <a:srgbClr val="62D9FE"/>
              </a:solidFill>
              <a:latin typeface="Bradley Hand ITC" pitchFamily="66" charset="0"/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505200" y="2057400"/>
            <a:ext cx="548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Don’t ignore abusive behavior. Your silence helps the abuser pretend there is nothing wrong with their behavior.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4114800" y="2667000"/>
            <a:ext cx="4468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Focus on their abusive actions, not their whole person.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2514600" y="29718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2743200" y="3124200"/>
            <a:ext cx="5997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Be firm: Tell the abuser that he or she is the only person responsible for their behavior, and that they CAN control their actions.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2438400" y="3581400"/>
            <a:ext cx="5502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Help the abuser identify and understand what abuse is. Focus on the serious harm to the victim and the possible consequences for the abuser.  </a:t>
            </a:r>
          </a:p>
        </p:txBody>
      </p: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2819400" y="41148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3048000" y="4267200"/>
            <a:ext cx="496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Encourage the abuser to seek professional help. Help the abuser locate a certified batterers program. 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3657600" y="4724400"/>
            <a:ext cx="5654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Do not participate in, or allow, justifications of abusive behavior. The only person responsible for the abuse is the abuser. 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2270125" y="5257800"/>
            <a:ext cx="6873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This isn’t a one time conversation, and an abuser will not change over night.  Keep supporting non violent behavior by staying in touch, offering encouragement, and keeping the topic alive. 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2438400" y="601980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Set an example of compassion and non violence. </a:t>
            </a:r>
            <a:r>
              <a:rPr lang="en-US" sz="1400">
                <a:solidFill>
                  <a:srgbClr val="62D9FE"/>
                </a:solidFill>
              </a:rPr>
              <a:t>Speak out against abuse</a:t>
            </a:r>
            <a:r>
              <a:rPr lang="en-US" sz="14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6398" name="Picture 21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848600" y="3733800"/>
            <a:ext cx="12954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2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2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2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/>
      <p:bldP spid="82955" grpId="1"/>
      <p:bldP spid="82957" grpId="0" build="allAtOnce"/>
      <p:bldP spid="82960" grpId="0" build="allAtOnce"/>
      <p:bldP spid="82961" grpId="0" build="allAtOnce"/>
      <p:bldP spid="82962" grpId="0"/>
      <p:bldP spid="82962" grpId="1"/>
      <p:bldP spid="82963" grpId="0"/>
      <p:bldP spid="8296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VN-presentation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6477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breaking free from abuse</a:t>
            </a:r>
          </a:p>
          <a:p>
            <a:pPr eaLnBrk="0" hangingPunct="0"/>
            <a:endParaRPr lang="en-US" sz="2000">
              <a:solidFill>
                <a:schemeClr val="folHlink"/>
              </a:solidFill>
            </a:endParaRPr>
          </a:p>
          <a:p>
            <a:pPr eaLnBrk="0" hangingPunct="0"/>
            <a:r>
              <a:rPr lang="en-US" sz="1800">
                <a:solidFill>
                  <a:schemeClr val="accent1"/>
                </a:solidFill>
                <a:latin typeface="Bradley Hand ITC" pitchFamily="66" charset="0"/>
              </a:rPr>
              <a:t>Safety plan</a:t>
            </a:r>
          </a:p>
          <a:p>
            <a:pPr eaLnBrk="0" hangingPunct="0"/>
            <a:endParaRPr lang="en-US" sz="1800">
              <a:solidFill>
                <a:schemeClr val="accent1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chemeClr val="accent1"/>
                </a:solidFill>
                <a:latin typeface="Bradley Hand ITC" pitchFamily="66" charset="0"/>
              </a:rPr>
              <a:t>Tell someone you trust</a:t>
            </a:r>
          </a:p>
          <a:p>
            <a:pPr eaLnBrk="0" hangingPunct="0"/>
            <a:endParaRPr lang="en-US" sz="1800">
              <a:solidFill>
                <a:schemeClr val="accent1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chemeClr val="accent1"/>
                </a:solidFill>
                <a:latin typeface="Bradley Hand ITC" pitchFamily="66" charset="0"/>
              </a:rPr>
              <a:t>Research your options, make a plan</a:t>
            </a:r>
          </a:p>
          <a:p>
            <a:pPr eaLnBrk="0" hangingPunct="0"/>
            <a:endParaRPr lang="en-US" sz="1800">
              <a:solidFill>
                <a:schemeClr val="accent1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chemeClr val="accent1"/>
                </a:solidFill>
                <a:latin typeface="Bradley Hand ITC" pitchFamily="66" charset="0"/>
              </a:rPr>
              <a:t>Seek help – Help is available know matter what type of abuse you are experience. </a:t>
            </a:r>
          </a:p>
          <a:p>
            <a:pPr eaLnBrk="0" hangingPunct="0"/>
            <a:endParaRPr lang="en-US" sz="1800">
              <a:solidFill>
                <a:schemeClr val="accent1"/>
              </a:solidFill>
              <a:latin typeface="Bradley Hand ITC" pitchFamily="66" charset="0"/>
            </a:endParaRPr>
          </a:p>
          <a:p>
            <a:pPr eaLnBrk="0" hangingPunct="0"/>
            <a:r>
              <a:rPr lang="en-US" sz="1800">
                <a:solidFill>
                  <a:schemeClr val="accent1"/>
                </a:solidFill>
                <a:latin typeface="Bradley Hand ITC" pitchFamily="66" charset="0"/>
              </a:rPr>
              <a:t>Trust yourself, trust your instincts</a:t>
            </a:r>
          </a:p>
          <a:p>
            <a:pPr eaLnBrk="0" hangingPunct="0"/>
            <a:endParaRPr lang="en-US" sz="1800">
              <a:solidFill>
                <a:schemeClr val="accent1"/>
              </a:solidFill>
              <a:latin typeface="Bradley Hand ITC" pitchFamily="66" charset="0"/>
            </a:endParaRPr>
          </a:p>
          <a:p>
            <a:pPr eaLnBrk="0" hangingPunct="0"/>
            <a:endParaRPr lang="en-US" sz="1800">
              <a:solidFill>
                <a:srgbClr val="62D9FE"/>
              </a:solidFill>
              <a:latin typeface="Bradley Hand ITC" pitchFamily="66" charset="0"/>
            </a:endParaRPr>
          </a:p>
          <a:p>
            <a:pPr eaLnBrk="0" hangingPunct="0"/>
            <a:endParaRPr lang="en-US" sz="2000">
              <a:solidFill>
                <a:srgbClr val="FFFFFF"/>
              </a:solidFill>
            </a:endParaRPr>
          </a:p>
          <a:p>
            <a:pPr eaLnBrk="0" hangingPunct="0"/>
            <a:endParaRPr lang="en-US" sz="2000">
              <a:solidFill>
                <a:srgbClr val="FFFFFF"/>
              </a:solidFill>
            </a:endParaRPr>
          </a:p>
          <a:p>
            <a:pPr eaLnBrk="0" hangingPunct="0"/>
            <a:endParaRPr lang="en-US" sz="2000">
              <a:solidFill>
                <a:srgbClr val="FFFFFF"/>
              </a:solidFill>
            </a:endParaRPr>
          </a:p>
          <a:p>
            <a:pPr eaLnBrk="0" hangingPunct="0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7412" name="Picture 6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620000" y="35814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0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263 0.07308 0.06545 0.14616 0.12291 0.18385 C 0.18038 0.22155 0.30381 0.21878 0.34427 0.22595 C 0.38472 0.23311 0.37517 0.23034 0.36579 0.22756 " pathEditMode="relative" ptsTypes="aaaA">
                                      <p:cBhvr>
                                        <p:cTn id="8" dur="3000" fill="hold"/>
                                        <p:tgtEl>
                                          <p:spTgt spid="809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VN-presentatio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6019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>
                <a:solidFill>
                  <a:srgbClr val="292929"/>
                </a:solidFill>
              </a:rPr>
              <a:t>Intimate partner abuse is a pattern of behavior using power and control within an intimate relationship that threatens a person's well–being.</a:t>
            </a:r>
          </a:p>
          <a:p>
            <a:pPr eaLnBrk="0" hangingPunct="0"/>
            <a:endParaRPr lang="en-US" sz="1500">
              <a:solidFill>
                <a:srgbClr val="292929"/>
              </a:solidFill>
            </a:endParaRPr>
          </a:p>
          <a:p>
            <a:pPr eaLnBrk="0" hangingPunct="0"/>
            <a:r>
              <a:rPr lang="en-US" sz="1500">
                <a:solidFill>
                  <a:srgbClr val="292929"/>
                </a:solidFill>
              </a:rPr>
              <a:t>Abuse can take many forms, such as physical, emotional, financial,</a:t>
            </a:r>
          </a:p>
          <a:p>
            <a:pPr eaLnBrk="0" hangingPunct="0"/>
            <a:r>
              <a:rPr lang="en-US" sz="1500">
                <a:solidFill>
                  <a:srgbClr val="292929"/>
                </a:solidFill>
              </a:rPr>
              <a:t>sexual, or psychological abuse.</a:t>
            </a:r>
          </a:p>
          <a:p>
            <a:pPr eaLnBrk="0" hangingPunct="0"/>
            <a:endParaRPr lang="en-US" sz="1500">
              <a:solidFill>
                <a:srgbClr val="292929"/>
              </a:solidFill>
            </a:endParaRPr>
          </a:p>
          <a:p>
            <a:pPr eaLnBrk="0" hangingPunct="0"/>
            <a:r>
              <a:rPr lang="en-US" sz="1500">
                <a:solidFill>
                  <a:srgbClr val="292929"/>
                </a:solidFill>
              </a:rPr>
              <a:t>Intimate partner abuse is committed by an intimate partner, including a spouse or former spouse, or a current or former dating partner.</a:t>
            </a:r>
          </a:p>
          <a:p>
            <a:pPr eaLnBrk="0" hangingPunct="0"/>
            <a:endParaRPr lang="en-US" sz="1500">
              <a:solidFill>
                <a:srgbClr val="292929"/>
              </a:solidFill>
            </a:endParaRPr>
          </a:p>
          <a:p>
            <a:pPr eaLnBrk="0" hangingPunct="0"/>
            <a:r>
              <a:rPr lang="en-US" sz="1500">
                <a:solidFill>
                  <a:srgbClr val="292929"/>
                </a:solidFill>
              </a:rPr>
              <a:t>Intimate partner abuse is sometimes also called partner abuse, domestic abuse, domestic violence, family violence, or battering.</a:t>
            </a:r>
          </a:p>
        </p:txBody>
      </p:sp>
      <p:pic>
        <p:nvPicPr>
          <p:cNvPr id="3076" name="Picture 6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467600" y="35052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2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VN-presentation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6172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>
                <a:solidFill>
                  <a:srgbClr val="1C1C1C"/>
                </a:solidFill>
              </a:rPr>
              <a:t>In the U.S., every 9 seconds a person is physically abused by a current or former intimate partner.</a:t>
            </a:r>
          </a:p>
          <a:p>
            <a:pPr eaLnBrk="0" hangingPunct="0"/>
            <a:endParaRPr lang="en-US" sz="1500">
              <a:solidFill>
                <a:srgbClr val="1C1C1C"/>
              </a:solidFill>
            </a:endParaRPr>
          </a:p>
          <a:p>
            <a:pPr eaLnBrk="0" hangingPunct="0"/>
            <a:r>
              <a:rPr lang="en-US" sz="1500">
                <a:solidFill>
                  <a:srgbClr val="1C1C1C"/>
                </a:solidFill>
              </a:rPr>
              <a:t>25% of women and 8% of men in the U.S. report being physically or</a:t>
            </a:r>
          </a:p>
          <a:p>
            <a:pPr eaLnBrk="0" hangingPunct="0"/>
            <a:r>
              <a:rPr lang="en-US" sz="1500">
                <a:solidFill>
                  <a:srgbClr val="1C1C1C"/>
                </a:solidFill>
              </a:rPr>
              <a:t>sexually assaulted by a partner at some point in their lives.</a:t>
            </a:r>
          </a:p>
          <a:p>
            <a:pPr eaLnBrk="0" hangingPunct="0"/>
            <a:endParaRPr lang="en-US" sz="1500">
              <a:solidFill>
                <a:srgbClr val="1C1C1C"/>
              </a:solidFill>
            </a:endParaRPr>
          </a:p>
          <a:p>
            <a:pPr eaLnBrk="0" hangingPunct="0"/>
            <a:r>
              <a:rPr lang="en-US" sz="1500">
                <a:solidFill>
                  <a:srgbClr val="1C1C1C"/>
                </a:solidFill>
              </a:rPr>
              <a:t>This means that in Marion County, more than 100,000 women and 30,000 men will be abused in their lifetime.</a:t>
            </a:r>
          </a:p>
        </p:txBody>
      </p:sp>
      <p:pic>
        <p:nvPicPr>
          <p:cNvPr id="4100" name="Picture 5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467600" y="35052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VN-presentatio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1C1C1C"/>
                </a:solidFill>
              </a:rPr>
              <a:t>On average, more than 3 women are murdered by their husbands or boyfriends in the U.S. everyday.</a:t>
            </a:r>
          </a:p>
        </p:txBody>
      </p:sp>
      <p:pic>
        <p:nvPicPr>
          <p:cNvPr id="5124" name="Picture 4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467600" y="35052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VN-presentatio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3400" y="2465388"/>
            <a:ext cx="2514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>
                <a:solidFill>
                  <a:schemeClr val="hlink"/>
                </a:solidFill>
              </a:rPr>
              <a:t>Emotional Abuse</a:t>
            </a:r>
          </a:p>
          <a:p>
            <a:pPr algn="r" eaLnBrk="0" hangingPunct="0"/>
            <a:r>
              <a:rPr lang="en-US" sz="1800">
                <a:solidFill>
                  <a:schemeClr val="hlink"/>
                </a:solidFill>
              </a:rPr>
              <a:t>Using Social Status</a:t>
            </a:r>
          </a:p>
          <a:p>
            <a:pPr algn="r" eaLnBrk="0" hangingPunct="0"/>
            <a:r>
              <a:rPr lang="en-US" sz="1800">
                <a:solidFill>
                  <a:schemeClr val="hlink"/>
                </a:solidFill>
              </a:rPr>
              <a:t>Intimidation</a:t>
            </a:r>
          </a:p>
          <a:p>
            <a:pPr algn="r" eaLnBrk="0" hangingPunct="0"/>
            <a:r>
              <a:rPr lang="en-US" sz="1800">
                <a:solidFill>
                  <a:schemeClr val="hlink"/>
                </a:solidFill>
              </a:rPr>
              <a:t>Minimize/Deny/Blame</a:t>
            </a:r>
          </a:p>
          <a:p>
            <a:pPr algn="r" eaLnBrk="0" hangingPunct="0"/>
            <a:r>
              <a:rPr lang="en-US" sz="1800">
                <a:solidFill>
                  <a:schemeClr val="hlink"/>
                </a:solidFill>
              </a:rPr>
              <a:t>Threats</a:t>
            </a:r>
          </a:p>
          <a:p>
            <a:pPr algn="r" eaLnBrk="0" hangingPunct="0"/>
            <a:r>
              <a:rPr lang="en-US" sz="1800">
                <a:solidFill>
                  <a:schemeClr val="hlink"/>
                </a:solidFill>
              </a:rPr>
              <a:t>Sexual Coercion</a:t>
            </a:r>
          </a:p>
          <a:p>
            <a:pPr algn="r" eaLnBrk="0" hangingPunct="0"/>
            <a:r>
              <a:rPr lang="en-US" sz="1800">
                <a:solidFill>
                  <a:schemeClr val="hlink"/>
                </a:solidFill>
              </a:rPr>
              <a:t>Isolation/Exclusion</a:t>
            </a:r>
          </a:p>
          <a:p>
            <a:pPr algn="r" eaLnBrk="0" hangingPunct="0"/>
            <a:endParaRPr lang="en-US" sz="1800">
              <a:solidFill>
                <a:srgbClr val="80DFFA"/>
              </a:solidFill>
            </a:endParaRPr>
          </a:p>
        </p:txBody>
      </p:sp>
      <p:pic>
        <p:nvPicPr>
          <p:cNvPr id="6148" name="Picture 11" descr="BD2143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86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8" descr="BD21339_"/>
          <p:cNvPicPr>
            <a:picLocks noChangeAspect="1" noChangeArrowheads="1"/>
          </p:cNvPicPr>
          <p:nvPr/>
        </p:nvPicPr>
        <p:blipFill>
          <a:blip r:embed="rId5" cstate="print">
            <a:lum bright="-36000" contrast="-100000"/>
          </a:blip>
          <a:srcRect/>
          <a:stretch>
            <a:fillRect/>
          </a:stretch>
        </p:blipFill>
        <p:spPr bwMode="auto">
          <a:xfrm>
            <a:off x="5791200" y="31242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VN-presentation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7"/>
          <p:cNvSpPr>
            <a:spLocks noChangeArrowheads="1"/>
          </p:cNvSpPr>
          <p:nvPr/>
        </p:nvSpPr>
        <p:spPr bwMode="auto">
          <a:xfrm rot="6988127">
            <a:off x="2590801" y="1676400"/>
            <a:ext cx="3810000" cy="37814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973" y="16182"/>
                </a:moveTo>
                <a:cubicBezTo>
                  <a:pt x="18274" y="14691"/>
                  <a:pt x="18991" y="12779"/>
                  <a:pt x="18991" y="10800"/>
                </a:cubicBezTo>
                <a:cubicBezTo>
                  <a:pt x="18991" y="6276"/>
                  <a:pt x="15323" y="2609"/>
                  <a:pt x="10800" y="2609"/>
                </a:cubicBezTo>
                <a:cubicBezTo>
                  <a:pt x="6276" y="2609"/>
                  <a:pt x="2609" y="6276"/>
                  <a:pt x="2609" y="10800"/>
                </a:cubicBezTo>
                <a:cubicBezTo>
                  <a:pt x="2609" y="15323"/>
                  <a:pt x="6276" y="18991"/>
                  <a:pt x="10800" y="18991"/>
                </a:cubicBezTo>
                <a:cubicBezTo>
                  <a:pt x="10851" y="18991"/>
                  <a:pt x="10903" y="18990"/>
                  <a:pt x="10954" y="18989"/>
                </a:cubicBezTo>
                <a:lnTo>
                  <a:pt x="11004" y="21598"/>
                </a:lnTo>
                <a:cubicBezTo>
                  <a:pt x="10936" y="21599"/>
                  <a:pt x="10868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409"/>
                  <a:pt x="20655" y="15930"/>
                  <a:pt x="18940" y="17897"/>
                </a:cubicBezTo>
                <a:lnTo>
                  <a:pt x="20975" y="19671"/>
                </a:lnTo>
                <a:lnTo>
                  <a:pt x="15325" y="20059"/>
                </a:lnTo>
                <a:lnTo>
                  <a:pt x="14938" y="14408"/>
                </a:lnTo>
                <a:lnTo>
                  <a:pt x="16973" y="1618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066800" y="1371600"/>
            <a:ext cx="21494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4D4D4D"/>
                </a:solidFill>
              </a:rPr>
              <a:t>Escalation</a:t>
            </a:r>
          </a:p>
          <a:p>
            <a:pPr eaLnBrk="0" hangingPunct="0"/>
            <a:r>
              <a:rPr lang="en-US" sz="1600">
                <a:solidFill>
                  <a:srgbClr val="4D4D4D"/>
                </a:solidFill>
              </a:rPr>
              <a:t>Increased tension,</a:t>
            </a:r>
          </a:p>
          <a:p>
            <a:pPr eaLnBrk="0" hangingPunct="0"/>
            <a:r>
              <a:rPr lang="en-US" sz="1600">
                <a:solidFill>
                  <a:srgbClr val="4D4D4D"/>
                </a:solidFill>
              </a:rPr>
              <a:t>anger, blaming, name</a:t>
            </a:r>
          </a:p>
          <a:p>
            <a:pPr eaLnBrk="0" hangingPunct="0"/>
            <a:r>
              <a:rPr lang="en-US" sz="1600">
                <a:solidFill>
                  <a:srgbClr val="4D4D4D"/>
                </a:solidFill>
              </a:rPr>
              <a:t>calling, etc.</a:t>
            </a:r>
          </a:p>
          <a:p>
            <a:pPr eaLnBrk="0" hangingPunct="0"/>
            <a:endParaRPr lang="en-US" sz="1600">
              <a:solidFill>
                <a:srgbClr val="4D4D4D"/>
              </a:solidFill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6384925" y="1792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461125" y="1458913"/>
            <a:ext cx="23780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4D4D4D"/>
                </a:solidFill>
              </a:rPr>
              <a:t>Explosion</a:t>
            </a:r>
          </a:p>
          <a:p>
            <a:pPr eaLnBrk="0" hangingPunct="0"/>
            <a:r>
              <a:rPr lang="en-US" sz="1600">
                <a:solidFill>
                  <a:srgbClr val="4D4D4D"/>
                </a:solidFill>
              </a:rPr>
              <a:t>Incident of abuse, violence, sexual assault, etc.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156325" y="4735513"/>
            <a:ext cx="214947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333333"/>
                </a:solidFill>
              </a:rPr>
              <a:t>Honeymoon</a:t>
            </a:r>
          </a:p>
          <a:p>
            <a:pPr eaLnBrk="0" hangingPunct="0"/>
            <a:r>
              <a:rPr lang="en-US" sz="1600">
                <a:solidFill>
                  <a:srgbClr val="333333"/>
                </a:solidFill>
              </a:rPr>
              <a:t>Apologies, increased romance, or possible denial.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914400" y="5029200"/>
            <a:ext cx="228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4D4D4D"/>
                </a:solidFill>
              </a:rPr>
              <a:t>Calm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4D4D4D"/>
                </a:solidFill>
              </a:rPr>
              <a:t>Seems like an ordinary relationship.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2895600" y="3048000"/>
            <a:ext cx="310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CBD3D3"/>
                </a:solidFill>
                <a:latin typeface="Bradley Hand ITC" pitchFamily="66" charset="0"/>
              </a:rPr>
              <a:t>Cycles of abuse</a:t>
            </a:r>
          </a:p>
        </p:txBody>
      </p:sp>
      <p:pic>
        <p:nvPicPr>
          <p:cNvPr id="7178" name="Picture 15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620000" y="35052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0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0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601 -0.09051 0.19722 -0.17593 0.28646 -0.14051 C 0.3757 -0.1051 0.5066 0.07801 0.53525 0.2125 C 0.56389 0.34699 0.5507 0.57685 0.45816 0.66666 C 0.36563 0.75648 0.10417 0.79537 -0.02031 0.75115 C -0.14479 0.70671 -0.29253 0.52685 -0.28923 0.40138 C -0.28594 0.27592 -0.096 0.09004 0 0 Z " pathEditMode="relative" ptsTypes="aaaaaaa">
                                      <p:cBhvr>
                                        <p:cTn id="34" dur="2000" fill="hold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601 -0.09051 0.19722 -0.17593 0.28646 -0.14051 C 0.3757 -0.1051 0.5066 0.07801 0.53525 0.2125 C 0.56389 0.34699 0.5507 0.57685 0.45816 0.66666 C 0.36563 0.75648 0.10417 0.79537 -0.02031 0.75115 C -0.14479 0.70671 -0.29253 0.52685 -0.28923 0.40138 C -0.28594 0.27592 -0.096 0.09004 0 0 Z " pathEditMode="relative" ptsTypes="aaaaaaa">
                                      <p:cBhvr>
                                        <p:cTn id="36" dur="2000" fill="hold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601 -0.09051 0.19722 -0.17593 0.28646 -0.14051 C 0.3757 -0.1051 0.5066 0.07801 0.53525 0.2125 C 0.56389 0.34699 0.5507 0.57685 0.45816 0.66666 C 0.36563 0.75648 0.10417 0.79537 -0.02031 0.75115 C -0.14479 0.70671 -0.29253 0.52685 -0.28923 0.40138 C -0.28594 0.27592 -0.096 0.09004 0 0 Z " pathEditMode="relative" ptsTypes="aaaaaaa">
                                      <p:cBhvr>
                                        <p:cTn id="38" dur="2000" fill="hold"/>
                                        <p:tgtEl>
                                          <p:spTgt spid="70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601 -0.09051 0.19722 -0.17593 0.28646 -0.14051 C 0.3757 -0.1051 0.5066 0.07801 0.53525 0.2125 C 0.56389 0.34699 0.5507 0.57685 0.45816 0.66666 C 0.36563 0.75648 0.10417 0.79537 -0.02031 0.75115 C -0.14479 0.70671 -0.29253 0.52685 -0.28923 0.40138 C -0.28594 0.27592 -0.096 0.09004 0 0 Z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70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11 0.08009 0.01806 0.28704 0 0.37662 C -0.01805 0.46597 -0.01267 0.50532 -0.10816 0.53704 C -0.20364 0.56852 -0.44652 0.61551 -0.57291 0.56574 C -0.6993 0.51597 -0.84496 0.36852 -0.86614 0.23796 C -0.88732 0.10718 -0.82934 -0.16273 -0.7 -0.21968 C -0.57066 -0.27662 -0.20746 -0.14005 -0.09062 -0.1044 C 0.02622 -0.06875 -0.0151 -0.08009 0 0 Z " pathEditMode="relative" ptsTypes="aaaaaaaa">
                                      <p:cBhvr>
                                        <p:cTn id="42" dur="20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11 0.08009 0.01806 0.28704 0 0.37662 C -0.01805 0.46597 -0.01267 0.50532 -0.10816 0.53704 C -0.20364 0.56852 -0.44652 0.61551 -0.57291 0.56574 C -0.6993 0.51597 -0.84496 0.36852 -0.86614 0.23796 C -0.88732 0.10718 -0.82934 -0.16273 -0.7 -0.21968 C -0.57066 -0.27662 -0.20746 -0.14005 -0.09062 -0.1044 C 0.02622 -0.06875 -0.0151 -0.08009 0 0 Z " pathEditMode="relative" ptsTypes="aaaaaaaa">
                                      <p:cBhvr>
                                        <p:cTn id="44" dur="2000" fill="hold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382 0.06991 -0.42483 0.16829 -0.54063 0.09746 C -0.65643 0.02662 -0.70573 -0.27361 -0.69462 -0.42523 C -0.68351 -0.57685 -0.58507 -0.78495 -0.47431 -0.8125 C -0.36355 -0.84004 -0.12275 -0.67268 -0.02986 -0.59097 C 0.06302 -0.50926 0.07708 -0.42014 0.08246 -0.32245 C 0.08784 -0.22477 0.10382 -0.0699 0 0 Z " pathEditMode="relative" ptsTypes="aaaaaaa">
                                      <p:cBhvr>
                                        <p:cTn id="46" dur="2000" fill="hold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382 0.06991 -0.42483 0.16829 -0.54063 0.09746 C -0.65643 0.02662 -0.70573 -0.27361 -0.69462 -0.42523 C -0.68351 -0.57685 -0.58507 -0.78495 -0.47431 -0.8125 C -0.36355 -0.84004 -0.12275 -0.67268 -0.02986 -0.59097 C 0.06302 -0.50926 0.07708 -0.42014 0.08246 -0.32245 C 0.08784 -0.22477 0.10382 -0.0699 0 0 Z " pathEditMode="relative" ptsTypes="aaaaaaa">
                                      <p:cBhvr>
                                        <p:cTn id="48" dur="2000" fill="hold"/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087 -0.08426 -0.16302 -0.20487 -0.14861 -0.30625 C -0.1342 -0.40764 -0.01441 -0.56135 0.08629 -0.60903 C 0.18733 -0.65672 0.37066 -0.65649 0.45677 -0.59283 C 0.54288 -0.52917 0.59879 -0.3551 0.60278 -0.22709 C 0.60677 -0.09908 0.55573 0.10347 0.48108 0.17476 C 0.40642 0.24606 0.23594 0.22916 0.15538 0.2 C 0.07483 0.17083 0.05069 0.08425 0 0 Z " pathEditMode="relative" ptsTypes="aaaaaaaa">
                                      <p:cBhvr>
                                        <p:cTn id="50" dur="2000" fill="hold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087 -0.08426 -0.16302 -0.20487 -0.14861 -0.30625 C -0.1342 -0.40764 -0.01441 -0.56135 0.08629 -0.60903 C 0.18733 -0.65672 0.37066 -0.65649 0.45677 -0.59283 C 0.54288 -0.52917 0.59879 -0.3551 0.60278 -0.22709 C 0.60677 -0.09908 0.55573 0.10347 0.48108 0.17476 C 0.40642 0.24606 0.23594 0.22916 0.15538 0.2 C 0.07483 0.17083 0.05069 0.08425 0 0 Z " pathEditMode="relative" ptsTypes="aaaaaaaa">
                                      <p:cBhvr>
                                        <p:cTn id="52" dur="2000" fill="hold"/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build="allAtOnce"/>
      <p:bldP spid="70666" grpId="0" build="allAtOnce"/>
      <p:bldP spid="7066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VN-presentation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990600" y="1524000"/>
            <a:ext cx="41910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Controlling behavior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Unrealistic expectations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Blaming others for problems or feelings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Sexual violence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Verbally abusive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Jealousy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Intimidating personality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Dr. Jekyll / Mr. Hyde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Sexually aggressive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History of abusing other partners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Rigid gender roles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Hypersensitivity 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Cruelty to animals and children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Possessive behavior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Pushes for immediate commitment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>
                <a:solidFill>
                  <a:srgbClr val="FFFFFF"/>
                </a:solidFill>
              </a:rPr>
              <a:t>Lack of empathy</a:t>
            </a:r>
          </a:p>
        </p:txBody>
      </p:sp>
      <p:pic>
        <p:nvPicPr>
          <p:cNvPr id="8196" name="Picture 6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467600" y="35052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6 -0.0706 L 0.54653 0.0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0.01158 L 0.56805 -0.088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9 -0.11795 L 0.47605 -0.37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5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1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65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VN-presentation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64008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400">
              <a:solidFill>
                <a:srgbClr val="FFFFFF"/>
              </a:solidFill>
            </a:endParaRPr>
          </a:p>
          <a:p>
            <a:pPr eaLnBrk="0" hangingPunct="0"/>
            <a:r>
              <a:rPr lang="en-US" sz="1600">
                <a:solidFill>
                  <a:srgbClr val="FFFFFF"/>
                </a:solidFill>
              </a:rPr>
              <a:t>Abusive behavior is </a:t>
            </a:r>
            <a:r>
              <a:rPr lang="en-US" sz="1600">
                <a:solidFill>
                  <a:srgbClr val="FF9900"/>
                </a:solidFill>
              </a:rPr>
              <a:t>NOT</a:t>
            </a:r>
            <a:r>
              <a:rPr lang="en-US" sz="1600">
                <a:solidFill>
                  <a:srgbClr val="FFFFFF"/>
                </a:solidFill>
              </a:rPr>
              <a:t> caused by the use of alcohol or other drugs,</a:t>
            </a:r>
          </a:p>
          <a:p>
            <a:pPr eaLnBrk="0" hangingPunct="0"/>
            <a:r>
              <a:rPr lang="en-US" sz="1600">
                <a:solidFill>
                  <a:srgbClr val="FFFFFF"/>
                </a:solidFill>
              </a:rPr>
              <a:t>stress, poverty, disagreements, jealousy or mental illness.</a:t>
            </a:r>
          </a:p>
          <a:p>
            <a:pPr eaLnBrk="0" hangingPunct="0"/>
            <a:endParaRPr lang="en-US" sz="1600">
              <a:solidFill>
                <a:srgbClr val="FFFFFF"/>
              </a:solidFill>
            </a:endParaRPr>
          </a:p>
          <a:p>
            <a:pPr eaLnBrk="0" hangingPunct="0"/>
            <a:r>
              <a:rPr lang="en-US" sz="1600">
                <a:solidFill>
                  <a:srgbClr val="FFFFFF"/>
                </a:solidFill>
              </a:rPr>
              <a:t>The person behaving abusively is the </a:t>
            </a:r>
            <a:r>
              <a:rPr lang="en-US" sz="1600">
                <a:solidFill>
                  <a:srgbClr val="FF9900"/>
                </a:solidFill>
              </a:rPr>
              <a:t>only person</a:t>
            </a:r>
            <a:r>
              <a:rPr lang="en-US" sz="1600">
                <a:solidFill>
                  <a:srgbClr val="FFFFFF"/>
                </a:solidFill>
              </a:rPr>
              <a:t> who is responsible for the</a:t>
            </a:r>
          </a:p>
          <a:p>
            <a:pPr eaLnBrk="0" hangingPunct="0"/>
            <a:r>
              <a:rPr lang="en-US" sz="1600">
                <a:solidFill>
                  <a:srgbClr val="FFFFFF"/>
                </a:solidFill>
              </a:rPr>
              <a:t>abuse. It is not caused by anything said or done by the person who is abused.</a:t>
            </a:r>
          </a:p>
          <a:p>
            <a:pPr eaLnBrk="0" hangingPunct="0"/>
            <a:endParaRPr lang="en-US" sz="1600">
              <a:solidFill>
                <a:srgbClr val="FFFFFF"/>
              </a:solidFill>
            </a:endParaRPr>
          </a:p>
          <a:p>
            <a:pPr eaLnBrk="0" hangingPunct="0"/>
            <a:r>
              <a:rPr lang="en-US" sz="1600">
                <a:solidFill>
                  <a:srgbClr val="FFFFFF"/>
                </a:solidFill>
              </a:rPr>
              <a:t>Partner abuse is driven by a “need” to </a:t>
            </a:r>
            <a:r>
              <a:rPr lang="en-US" sz="1600">
                <a:solidFill>
                  <a:srgbClr val="FF9900"/>
                </a:solidFill>
              </a:rPr>
              <a:t>dominate</a:t>
            </a:r>
            <a:r>
              <a:rPr lang="en-US" sz="1600">
                <a:solidFill>
                  <a:srgbClr val="FFFFFF"/>
                </a:solidFill>
              </a:rPr>
              <a:t> those close to them.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5029200" y="60198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Bradley Hand ITC" pitchFamily="66" charset="0"/>
              </a:rPr>
              <a:t>excuses, excuses…</a:t>
            </a:r>
          </a:p>
        </p:txBody>
      </p:sp>
      <p:pic>
        <p:nvPicPr>
          <p:cNvPr id="9221" name="Picture 5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467600" y="35052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2D9F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VN-presentation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73914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Financial dependence on abuser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Health problems or disability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Nowhere to go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Fear for life or safety based on threats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Hope that violent or abuse will stop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Religious beliefs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Too exhausted by the abuse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Belief that the abuser will change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Belief that the abuser has changed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A lack of supportive relationships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Children</a:t>
            </a:r>
            <a:r>
              <a:rPr lang="en-US" sz="1600">
                <a:solidFill>
                  <a:srgbClr val="62D9FE"/>
                </a:solidFill>
              </a:rPr>
              <a:t>’</a:t>
            </a:r>
            <a:r>
              <a:rPr lang="en-US" sz="1600">
                <a:solidFill>
                  <a:srgbClr val="62D9FE"/>
                </a:solidFill>
                <a:latin typeface="DIN-Regular"/>
              </a:rPr>
              <a:t>s love and attachment to the abuser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One</a:t>
            </a:r>
            <a:r>
              <a:rPr lang="en-US" sz="1600">
                <a:solidFill>
                  <a:srgbClr val="62D9FE"/>
                </a:solidFill>
              </a:rPr>
              <a:t>’</a:t>
            </a:r>
            <a:r>
              <a:rPr lang="en-US" sz="1600">
                <a:solidFill>
                  <a:srgbClr val="62D9FE"/>
                </a:solidFill>
                <a:latin typeface="DIN-Regular"/>
              </a:rPr>
              <a:t>s own love for the abuser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Belief in an obligation to the relationship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Family disapproval or lack of emotional support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Not wanting to be alone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Fear of losing custody of the children</a:t>
            </a:r>
          </a:p>
          <a:p>
            <a:pPr eaLnBrk="0" hangingPunct="0">
              <a:lnSpc>
                <a:spcPct val="120000"/>
              </a:lnSpc>
            </a:pPr>
            <a:r>
              <a:rPr lang="en-US" sz="1600">
                <a:solidFill>
                  <a:srgbClr val="62D9FE"/>
                </a:solidFill>
                <a:latin typeface="DIN-Regular"/>
              </a:rPr>
              <a:t>Abuser is not always abusive</a:t>
            </a:r>
          </a:p>
          <a:p>
            <a:pPr eaLnBrk="0" hangingPunct="0"/>
            <a:endParaRPr lang="en-US" sz="1400">
              <a:solidFill>
                <a:srgbClr val="62D9FE"/>
              </a:solidFill>
              <a:latin typeface="DIN-Regular"/>
            </a:endParaRPr>
          </a:p>
        </p:txBody>
      </p:sp>
      <p:pic>
        <p:nvPicPr>
          <p:cNvPr id="10244" name="Picture 7" descr="InvertedcoloursDVNlogo"/>
          <p:cNvPicPr>
            <a:picLocks noChangeAspect="1" noChangeArrowheads="1"/>
          </p:cNvPicPr>
          <p:nvPr/>
        </p:nvPicPr>
        <p:blipFill>
          <a:blip r:embed="rId4" cstate="print"/>
          <a:srcRect l="13043" r="39131" b="65218"/>
          <a:stretch>
            <a:fillRect/>
          </a:stretch>
        </p:blipFill>
        <p:spPr bwMode="auto">
          <a:xfrm>
            <a:off x="7620000" y="3657600"/>
            <a:ext cx="152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1042</Words>
  <Application>Microsoft Office PowerPoint</Application>
  <PresentationFormat>On-screen Show (4:3)</PresentationFormat>
  <Paragraphs>186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ＭＳ Ｐゴシック</vt:lpstr>
      <vt:lpstr>Bradley Hand ITC</vt:lpstr>
      <vt:lpstr>DIN-Regular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Steven Shepard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Shepard</dc:creator>
  <cp:lastModifiedBy>mlammert</cp:lastModifiedBy>
  <cp:revision>81</cp:revision>
  <cp:lastPrinted>2011-12-27T19:49:50Z</cp:lastPrinted>
  <dcterms:created xsi:type="dcterms:W3CDTF">2008-11-24T21:57:09Z</dcterms:created>
  <dcterms:modified xsi:type="dcterms:W3CDTF">2014-05-20T14:50:35Z</dcterms:modified>
</cp:coreProperties>
</file>