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57" r:id="rId3"/>
    <p:sldId id="264" r:id="rId4"/>
    <p:sldId id="258" r:id="rId5"/>
    <p:sldId id="259" r:id="rId6"/>
    <p:sldId id="260" r:id="rId7"/>
    <p:sldId id="261" r:id="rId8"/>
    <p:sldId id="262" r:id="rId9"/>
    <p:sldId id="263" r:id="rId10"/>
    <p:sldId id="265" r:id="rId11"/>
    <p:sldId id="268" r:id="rId12"/>
    <p:sldId id="267"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EF37FF-28A7-472E-A43C-6571CCFB9FCA}" type="datetimeFigureOut">
              <a:rPr lang="en-US" smtClean="0"/>
              <a:pPr/>
              <a:t>5/20/2014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F63299-588C-4C4D-AEE6-A45108DF48D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8B8A7-1C00-4263-9402-ACBA92D7AF43}" type="datetimeFigureOut">
              <a:rPr lang="en-US" smtClean="0"/>
              <a:pPr/>
              <a:t>5/20/2014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0C1F6-0441-4FC4-9E96-091B8CA7C2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50C1F6-0441-4FC4-9E96-091B8CA7C2D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50C1F6-0441-4FC4-9E96-091B8CA7C2D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60229B8-EB67-486C-8BF2-AEF84BC26C09}" type="datetimeFigureOut">
              <a:rPr lang="en-US" smtClean="0"/>
              <a:pPr/>
              <a:t>5/20/2014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C161D24-899B-4A53-BBB6-434E6940B38D}"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229B8-EB67-486C-8BF2-AEF84BC26C09}" type="datetimeFigureOut">
              <a:rPr lang="en-US" smtClean="0"/>
              <a:pPr/>
              <a:t>5/20/2014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161D24-899B-4A53-BBB6-434E6940B3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229B8-EB67-486C-8BF2-AEF84BC26C09}" type="datetimeFigureOut">
              <a:rPr lang="en-US" smtClean="0"/>
              <a:pPr/>
              <a:t>5/20/2014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161D24-899B-4A53-BBB6-434E6940B3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229B8-EB67-486C-8BF2-AEF84BC26C09}" type="datetimeFigureOut">
              <a:rPr lang="en-US" smtClean="0"/>
              <a:pPr/>
              <a:t>5/20/2014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161D24-899B-4A53-BBB6-434E6940B3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660229B8-EB67-486C-8BF2-AEF84BC26C09}" type="datetimeFigureOut">
              <a:rPr lang="en-US" smtClean="0"/>
              <a:pPr/>
              <a:t>5/20/2014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C161D24-899B-4A53-BBB6-434E6940B38D}"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0229B8-EB67-486C-8BF2-AEF84BC26C09}" type="datetimeFigureOut">
              <a:rPr lang="en-US" smtClean="0"/>
              <a:pPr/>
              <a:t>5/20/2014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C161D24-899B-4A53-BBB6-434E6940B38D}"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0229B8-EB67-486C-8BF2-AEF84BC26C09}" type="datetimeFigureOut">
              <a:rPr lang="en-US" smtClean="0"/>
              <a:pPr/>
              <a:t>5/20/2014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C161D24-899B-4A53-BBB6-434E6940B3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0229B8-EB67-486C-8BF2-AEF84BC26C09}" type="datetimeFigureOut">
              <a:rPr lang="en-US" smtClean="0"/>
              <a:pPr/>
              <a:t>5/20/2014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C161D24-899B-4A53-BBB6-434E6940B38D}"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0229B8-EB67-486C-8BF2-AEF84BC26C09}" type="datetimeFigureOut">
              <a:rPr lang="en-US" smtClean="0"/>
              <a:pPr/>
              <a:t>5/20/2014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C161D24-899B-4A53-BBB6-434E6940B3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660229B8-EB67-486C-8BF2-AEF84BC26C09}" type="datetimeFigureOut">
              <a:rPr lang="en-US" smtClean="0"/>
              <a:pPr/>
              <a:t>5/20/2014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C161D24-899B-4A53-BBB6-434E6940B38D}"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660229B8-EB67-486C-8BF2-AEF84BC26C09}" type="datetimeFigureOut">
              <a:rPr lang="en-US" smtClean="0"/>
              <a:pPr/>
              <a:t>5/20/2014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C161D24-899B-4A53-BBB6-434E6940B38D}"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60229B8-EB67-486C-8BF2-AEF84BC26C09}" type="datetimeFigureOut">
              <a:rPr lang="en-US" smtClean="0"/>
              <a:pPr/>
              <a:t>5/20/2014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C161D24-899B-4A53-BBB6-434E6940B38D}"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219199"/>
          </a:xfrm>
        </p:spPr>
        <p:txBody>
          <a:bodyPr>
            <a:normAutofit/>
          </a:bodyPr>
          <a:lstStyle/>
          <a:p>
            <a:r>
              <a:rPr lang="en-US" sz="6000" dirty="0" smtClean="0"/>
              <a:t>S.M.A.R.T. Goals</a:t>
            </a:r>
            <a:endParaRPr lang="en-US" sz="6000" dirty="0"/>
          </a:p>
        </p:txBody>
      </p:sp>
      <p:sp>
        <p:nvSpPr>
          <p:cNvPr id="3" name="Subtitle 2"/>
          <p:cNvSpPr>
            <a:spLocks noGrp="1"/>
          </p:cNvSpPr>
          <p:nvPr>
            <p:ph type="subTitle" idx="1"/>
          </p:nvPr>
        </p:nvSpPr>
        <p:spPr/>
        <p:txBody>
          <a:bodyPr>
            <a:normAutofit fontScale="85000" lnSpcReduction="10000"/>
          </a:bodyPr>
          <a:lstStyle/>
          <a:p>
            <a:r>
              <a:rPr lang="en-US" dirty="0" smtClean="0"/>
              <a:t>Tanya Mulamba</a:t>
            </a:r>
          </a:p>
          <a:p>
            <a:r>
              <a:rPr lang="en-US" dirty="0" smtClean="0"/>
              <a:t>Department of Child Services</a:t>
            </a:r>
          </a:p>
          <a:p>
            <a:r>
              <a:rPr lang="en-US" dirty="0" smtClean="0"/>
              <a:t>Father Engagement Annual Conference</a:t>
            </a:r>
          </a:p>
          <a:p>
            <a:r>
              <a:rPr lang="en-US" dirty="0" smtClean="0"/>
              <a:t>June 2013</a:t>
            </a:r>
          </a:p>
        </p:txBody>
      </p:sp>
      <p:pic>
        <p:nvPicPr>
          <p:cNvPr id="6" name="Picture 5" descr="DSClogo2.gif"/>
          <p:cNvPicPr>
            <a:picLocks noChangeAspect="1"/>
          </p:cNvPicPr>
          <p:nvPr/>
        </p:nvPicPr>
        <p:blipFill>
          <a:blip r:embed="rId3" cstate="print"/>
          <a:stretch>
            <a:fillRect/>
          </a:stretch>
        </p:blipFill>
        <p:spPr>
          <a:xfrm>
            <a:off x="990600" y="533400"/>
            <a:ext cx="1016000" cy="1524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Examples of S.M.A.R.T. Goals</a:t>
            </a:r>
            <a:endParaRPr lang="en-US" dirty="0"/>
          </a:p>
        </p:txBody>
      </p:sp>
      <p:sp>
        <p:nvSpPr>
          <p:cNvPr id="8" name="Content Placeholder 7"/>
          <p:cNvSpPr>
            <a:spLocks noGrp="1"/>
          </p:cNvSpPr>
          <p:nvPr>
            <p:ph idx="1"/>
          </p:nvPr>
        </p:nvSpPr>
        <p:spPr/>
        <p:txBody>
          <a:bodyPr>
            <a:normAutofit fontScale="55000" lnSpcReduction="20000"/>
          </a:bodyPr>
          <a:lstStyle/>
          <a:p>
            <a:pPr algn="ctr">
              <a:buNone/>
            </a:pPr>
            <a:r>
              <a:rPr lang="en-US" dirty="0" smtClean="0"/>
              <a:t>John will become more involved in his daughter’s life.</a:t>
            </a:r>
          </a:p>
          <a:p>
            <a:pPr algn="ctr">
              <a:buNone/>
            </a:pPr>
            <a:r>
              <a:rPr lang="en-US" dirty="0" smtClean="0"/>
              <a:t>Vs</a:t>
            </a:r>
          </a:p>
          <a:p>
            <a:pPr algn="ctr">
              <a:buNone/>
            </a:pPr>
            <a:r>
              <a:rPr lang="en-US" dirty="0" smtClean="0"/>
              <a:t>John will become more involved in the life of his daughter by picking her up from school and helping her with homework on Monday &amp; Wednesday during the entire school year. </a:t>
            </a:r>
          </a:p>
          <a:p>
            <a:pPr algn="ctr">
              <a:buNone/>
            </a:pPr>
            <a:endParaRPr lang="en-US" dirty="0" smtClean="0"/>
          </a:p>
          <a:p>
            <a:pPr algn="ctr">
              <a:buNone/>
            </a:pPr>
            <a:endParaRPr lang="en-US" dirty="0" smtClean="0"/>
          </a:p>
          <a:p>
            <a:pPr algn="ctr">
              <a:buNone/>
            </a:pPr>
            <a:r>
              <a:rPr lang="en-US" dirty="0" smtClean="0"/>
              <a:t>Tim will become more involved in the DCS process/case.</a:t>
            </a:r>
          </a:p>
          <a:p>
            <a:pPr algn="ctr">
              <a:buNone/>
            </a:pPr>
            <a:r>
              <a:rPr lang="en-US" dirty="0" smtClean="0"/>
              <a:t>Vs</a:t>
            </a:r>
          </a:p>
          <a:p>
            <a:pPr algn="ctr">
              <a:buNone/>
            </a:pPr>
            <a:r>
              <a:rPr lang="en-US" dirty="0" smtClean="0"/>
              <a:t>Tim will become more involved in the DCS process by communicating with the FCM no less than twice a month to receive updates on the case. This will occur for the life of the DCS case.</a:t>
            </a:r>
          </a:p>
          <a:p>
            <a:pPr algn="ctr">
              <a:buNone/>
            </a:pPr>
            <a:endParaRPr lang="en-US" dirty="0" smtClean="0"/>
          </a:p>
          <a:p>
            <a:pPr algn="ctr">
              <a:buNone/>
            </a:pPr>
            <a:r>
              <a:rPr lang="en-US" dirty="0" smtClean="0"/>
              <a:t>Randy will better understand his legal responsibilities in regards to his children.</a:t>
            </a:r>
          </a:p>
          <a:p>
            <a:pPr algn="ctr">
              <a:buNone/>
            </a:pPr>
            <a:r>
              <a:rPr lang="en-US" dirty="0" smtClean="0"/>
              <a:t>Vs</a:t>
            </a:r>
          </a:p>
          <a:p>
            <a:pPr algn="ctr">
              <a:buNone/>
            </a:pPr>
            <a:r>
              <a:rPr lang="en-US" dirty="0" smtClean="0"/>
              <a:t>After every meeting with his public defender Randy will be able to explain his legal responsibilities in regards to his children to the FE direct worker.  This will occur for the duration of FE services.</a:t>
            </a:r>
          </a:p>
          <a:p>
            <a:pPr algn="ctr">
              <a:buNone/>
            </a:pPr>
            <a:endParaRPr lang="en-US" dirty="0" smtClean="0"/>
          </a:p>
        </p:txBody>
      </p:sp>
      <p:cxnSp>
        <p:nvCxnSpPr>
          <p:cNvPr id="11" name="Straight Connector 10"/>
          <p:cNvCxnSpPr/>
          <p:nvPr/>
        </p:nvCxnSpPr>
        <p:spPr>
          <a:xfrm>
            <a:off x="2286000" y="2971800"/>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362200" y="4419600"/>
            <a:ext cx="4572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I’m focused on my goal…now what</a:t>
            </a:r>
            <a:r>
              <a:rPr lang="en-US" dirty="0" smtClean="0"/>
              <a:t>?</a:t>
            </a:r>
            <a:endParaRPr lang="en-US" dirty="0"/>
          </a:p>
        </p:txBody>
      </p:sp>
      <p:pic>
        <p:nvPicPr>
          <p:cNvPr id="4" name="Content Placeholder 3" descr="goals and objectives.jpg"/>
          <p:cNvPicPr>
            <a:picLocks noGrp="1" noChangeAspect="1"/>
          </p:cNvPicPr>
          <p:nvPr>
            <p:ph sz="half" idx="1"/>
          </p:nvPr>
        </p:nvPicPr>
        <p:blipFill>
          <a:blip r:embed="rId2" cstate="print"/>
          <a:stretch>
            <a:fillRect/>
          </a:stretch>
        </p:blipFill>
        <p:spPr>
          <a:xfrm>
            <a:off x="1143000" y="1828800"/>
            <a:ext cx="2971800" cy="3886200"/>
          </a:xfrm>
        </p:spPr>
      </p:pic>
      <p:sp>
        <p:nvSpPr>
          <p:cNvPr id="5" name="Content Placeholder 4"/>
          <p:cNvSpPr>
            <a:spLocks noGrp="1"/>
          </p:cNvSpPr>
          <p:nvPr>
            <p:ph sz="half" idx="2"/>
          </p:nvPr>
        </p:nvSpPr>
        <p:spPr/>
        <p:txBody>
          <a:bodyPr>
            <a:normAutofit lnSpcReduction="10000"/>
          </a:bodyPr>
          <a:lstStyle/>
          <a:p>
            <a:r>
              <a:rPr lang="en-US" sz="2400" dirty="0" smtClean="0"/>
              <a:t>What steps do I need to take to reach my goal?</a:t>
            </a:r>
          </a:p>
          <a:p>
            <a:r>
              <a:rPr lang="en-US" sz="2400" dirty="0" smtClean="0"/>
              <a:t>Consider the barriers (tangible &amp; intangible) that are preventing me from reaching my goal.</a:t>
            </a:r>
          </a:p>
          <a:p>
            <a:r>
              <a:rPr lang="en-US" sz="2400" dirty="0" smtClean="0"/>
              <a:t>Are there “prerequisite” tasks that I need to achieve before I can reach my goal?</a:t>
            </a:r>
          </a:p>
          <a:p>
            <a:r>
              <a:rPr lang="en-US" sz="2400" dirty="0" smtClean="0"/>
              <a:t>Are there tasks that I can complete “concurrently” as I work on my goal?</a:t>
            </a:r>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Activity: What’s Wrong?</a:t>
            </a:r>
            <a:endParaRPr lang="en-US" dirty="0"/>
          </a:p>
        </p:txBody>
      </p:sp>
      <p:sp>
        <p:nvSpPr>
          <p:cNvPr id="11" name="Content Placeholder 10"/>
          <p:cNvSpPr>
            <a:spLocks noGrp="1"/>
          </p:cNvSpPr>
          <p:nvPr>
            <p:ph idx="1"/>
          </p:nvPr>
        </p:nvSpPr>
        <p:spPr/>
        <p:txBody>
          <a:bodyPr/>
          <a:lstStyle/>
          <a:p>
            <a:r>
              <a:rPr lang="en-US" dirty="0" smtClean="0"/>
              <a:t>Jack will visit with his children and learn new parenting skills to complete the FE curriculum.</a:t>
            </a:r>
          </a:p>
          <a:p>
            <a:r>
              <a:rPr lang="en-US" dirty="0" smtClean="0"/>
              <a:t>When Michael is released from jail in 3 months he will regain custody of his children.</a:t>
            </a:r>
          </a:p>
          <a:p>
            <a:r>
              <a:rPr lang="en-US" dirty="0" smtClean="0"/>
              <a:t>Paul will not miss appointments scheduled with the FCM.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Monthly Reports</a:t>
            </a:r>
            <a:endParaRPr lang="en-US" dirty="0"/>
          </a:p>
        </p:txBody>
      </p:sp>
      <p:sp>
        <p:nvSpPr>
          <p:cNvPr id="3" name="Content Placeholder 2"/>
          <p:cNvSpPr>
            <a:spLocks noGrp="1"/>
          </p:cNvSpPr>
          <p:nvPr>
            <p:ph idx="1"/>
          </p:nvPr>
        </p:nvSpPr>
        <p:spPr/>
        <p:txBody>
          <a:bodyPr/>
          <a:lstStyle/>
          <a:p>
            <a:r>
              <a:rPr lang="en-US" dirty="0" smtClean="0"/>
              <a:t>Information included on the monthly report should relate directly to the goals the dad is working on</a:t>
            </a:r>
          </a:p>
          <a:p>
            <a:r>
              <a:rPr lang="en-US" dirty="0" smtClean="0"/>
              <a:t>Monthly reports should be very detailed and include process and outcome information</a:t>
            </a:r>
          </a:p>
          <a:p>
            <a:r>
              <a:rPr lang="en-US" dirty="0" smtClean="0"/>
              <a:t>Monthly report should be individualized  for each client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Questions</a:t>
            </a:r>
            <a:endParaRPr lang="en-US" dirty="0"/>
          </a:p>
        </p:txBody>
      </p:sp>
      <p:pic>
        <p:nvPicPr>
          <p:cNvPr id="1026" name="Picture 2" descr="C:\Users\Tmulamba\AppData\Local\Microsoft\Windows\Temporary Internet Files\Content.IE5\WCPUCYXQ\MC900431548[1].png"/>
          <p:cNvPicPr>
            <a:picLocks noGrp="1" noChangeAspect="1" noChangeArrowheads="1"/>
          </p:cNvPicPr>
          <p:nvPr>
            <p:ph idx="1"/>
          </p:nvPr>
        </p:nvPicPr>
        <p:blipFill>
          <a:blip r:embed="rId2" cstate="print"/>
          <a:srcRect/>
          <a:stretch>
            <a:fillRect/>
          </a:stretch>
        </p:blipFill>
        <p:spPr bwMode="auto">
          <a:xfrm>
            <a:off x="2514600" y="1676400"/>
            <a:ext cx="4419600" cy="4419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Common Goals</a:t>
            </a:r>
            <a:endParaRPr lang="en-US" dirty="0"/>
          </a:p>
        </p:txBody>
      </p:sp>
      <p:sp>
        <p:nvSpPr>
          <p:cNvPr id="3" name="Content Placeholder 2"/>
          <p:cNvSpPr>
            <a:spLocks noGrp="1"/>
          </p:cNvSpPr>
          <p:nvPr>
            <p:ph idx="1"/>
          </p:nvPr>
        </p:nvSpPr>
        <p:spPr>
          <a:xfrm>
            <a:off x="533400" y="1676400"/>
            <a:ext cx="8229600" cy="4526280"/>
          </a:xfrm>
        </p:spPr>
        <p:txBody>
          <a:bodyPr>
            <a:normAutofit/>
          </a:bodyPr>
          <a:lstStyle/>
          <a:p>
            <a:r>
              <a:rPr lang="en-US" dirty="0" smtClean="0"/>
              <a:t>I will lose weight</a:t>
            </a:r>
          </a:p>
          <a:p>
            <a:r>
              <a:rPr lang="en-US" dirty="0" smtClean="0"/>
              <a:t>I will procrastinate less</a:t>
            </a:r>
          </a:p>
          <a:p>
            <a:r>
              <a:rPr lang="en-US" dirty="0" smtClean="0"/>
              <a:t>I will exercise</a:t>
            </a:r>
          </a:p>
          <a:p>
            <a:r>
              <a:rPr lang="en-US" dirty="0" smtClean="0"/>
              <a:t>I will spend more time with my family</a:t>
            </a:r>
          </a:p>
          <a:p>
            <a:r>
              <a:rPr lang="en-US" dirty="0" smtClean="0"/>
              <a:t>I will finally finish that book I started</a:t>
            </a:r>
          </a:p>
          <a:p>
            <a:r>
              <a:rPr lang="en-US" dirty="0" smtClean="0"/>
              <a:t>I will further my education</a:t>
            </a:r>
          </a:p>
          <a:p>
            <a:r>
              <a:rPr lang="en-US" dirty="0" smtClean="0"/>
              <a:t>I will shop less</a:t>
            </a:r>
          </a:p>
          <a:p>
            <a:r>
              <a:rPr lang="en-US" dirty="0" smtClean="0"/>
              <a:t>I will save more money</a:t>
            </a:r>
            <a:endParaRPr lang="en-US" dirty="0"/>
          </a:p>
        </p:txBody>
      </p:sp>
      <p:pic>
        <p:nvPicPr>
          <p:cNvPr id="5" name="Picture 4" descr="Ready set goal.jpg"/>
          <p:cNvPicPr>
            <a:picLocks noChangeAspect="1"/>
          </p:cNvPicPr>
          <p:nvPr/>
        </p:nvPicPr>
        <p:blipFill>
          <a:blip r:embed="rId2" cstate="print"/>
          <a:stretch>
            <a:fillRect/>
          </a:stretch>
        </p:blipFill>
        <p:spPr>
          <a:xfrm>
            <a:off x="1600200" y="381000"/>
            <a:ext cx="2819400" cy="914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Mistakes</a:t>
            </a:r>
            <a:endParaRPr lang="en-US" dirty="0"/>
          </a:p>
        </p:txBody>
      </p:sp>
      <p:sp>
        <p:nvSpPr>
          <p:cNvPr id="3" name="Content Placeholder 2"/>
          <p:cNvSpPr>
            <a:spLocks noGrp="1"/>
          </p:cNvSpPr>
          <p:nvPr>
            <p:ph idx="1"/>
          </p:nvPr>
        </p:nvSpPr>
        <p:spPr/>
        <p:txBody>
          <a:bodyPr/>
          <a:lstStyle/>
          <a:p>
            <a:pPr>
              <a:buNone/>
            </a:pPr>
            <a:r>
              <a:rPr lang="en-US" dirty="0" smtClean="0"/>
              <a:t>Goals Are Often…..</a:t>
            </a:r>
          </a:p>
          <a:p>
            <a:r>
              <a:rPr lang="en-US" dirty="0" smtClean="0"/>
              <a:t>Too big</a:t>
            </a:r>
          </a:p>
          <a:p>
            <a:r>
              <a:rPr lang="en-US" dirty="0" smtClean="0"/>
              <a:t>Not written</a:t>
            </a:r>
          </a:p>
          <a:p>
            <a:r>
              <a:rPr lang="en-US" dirty="0" smtClean="0"/>
              <a:t>Not specific</a:t>
            </a:r>
          </a:p>
          <a:p>
            <a:r>
              <a:rPr lang="en-US" dirty="0" smtClean="0"/>
              <a:t>Too many</a:t>
            </a:r>
          </a:p>
          <a:p>
            <a:r>
              <a:rPr lang="en-US" dirty="0" smtClean="0"/>
              <a:t>Not what I want</a:t>
            </a:r>
          </a:p>
          <a:p>
            <a:endParaRPr lang="en-US" dirty="0" smtClean="0"/>
          </a:p>
          <a:p>
            <a:endParaRPr lang="en-US" dirty="0" smtClean="0"/>
          </a:p>
          <a:p>
            <a:endParaRPr lang="en-US" dirty="0" smtClean="0"/>
          </a:p>
          <a:p>
            <a:endParaRPr lang="en-US" dirty="0"/>
          </a:p>
        </p:txBody>
      </p:sp>
      <p:pic>
        <p:nvPicPr>
          <p:cNvPr id="5123" name="Picture 3" descr="C:\Users\tmerritt-mulamb\AppData\Local\Microsoft\Windows\Temporary Internet Files\Content.IE5\VRJ1YUE0\MC900097919[1].wmf"/>
          <p:cNvPicPr>
            <a:picLocks noChangeAspect="1" noChangeArrowheads="1"/>
          </p:cNvPicPr>
          <p:nvPr/>
        </p:nvPicPr>
        <p:blipFill>
          <a:blip r:embed="rId2" cstate="print"/>
          <a:srcRect/>
          <a:stretch>
            <a:fillRect/>
          </a:stretch>
        </p:blipFill>
        <p:spPr bwMode="auto">
          <a:xfrm>
            <a:off x="4495800" y="1828800"/>
            <a:ext cx="4191000" cy="4267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rmAutofit fontScale="90000"/>
          </a:bodyPr>
          <a:lstStyle/>
          <a:p>
            <a:r>
              <a:rPr lang="en-US" dirty="0" smtClean="0"/>
              <a:t/>
            </a:r>
            <a:br>
              <a:rPr lang="en-US" dirty="0" smtClean="0"/>
            </a:br>
            <a:r>
              <a:rPr lang="en-US" dirty="0" smtClean="0"/>
              <a:t>Goal Writing Basics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3-4 goals at a time</a:t>
            </a:r>
          </a:p>
          <a:p>
            <a:r>
              <a:rPr lang="en-US" dirty="0" smtClean="0"/>
              <a:t>Goals should be client lead</a:t>
            </a:r>
          </a:p>
          <a:p>
            <a:r>
              <a:rPr lang="en-US" dirty="0" smtClean="0"/>
              <a:t>Process and Outcome goals</a:t>
            </a:r>
          </a:p>
          <a:p>
            <a:pPr lvl="1"/>
            <a:r>
              <a:rPr lang="en-US" dirty="0" smtClean="0"/>
              <a:t>What I plan to do </a:t>
            </a:r>
          </a:p>
          <a:p>
            <a:pPr lvl="1"/>
            <a:r>
              <a:rPr lang="en-US" dirty="0" smtClean="0"/>
              <a:t>What I hope to achieve	</a:t>
            </a:r>
          </a:p>
          <a:p>
            <a:r>
              <a:rPr lang="en-US" dirty="0" smtClean="0"/>
              <a:t>Goal language – to understand, to know, to improve, to decrease, etc.</a:t>
            </a:r>
          </a:p>
          <a:p>
            <a:r>
              <a:rPr lang="en-US" dirty="0" smtClean="0"/>
              <a:t>Strengths based - personal, present tense &amp; positive</a:t>
            </a:r>
          </a:p>
          <a:p>
            <a:pPr>
              <a:buNone/>
            </a:pPr>
            <a:endParaRPr lang="en-US" dirty="0" smtClean="0"/>
          </a:p>
          <a:p>
            <a:pPr algn="ctr">
              <a:buNone/>
            </a:pPr>
            <a:r>
              <a:rPr lang="en-US" dirty="0" smtClean="0"/>
              <a:t>So What Are S.M.A.R.T. Goals?</a:t>
            </a:r>
          </a:p>
          <a:p>
            <a:pPr>
              <a:buNone/>
            </a:pPr>
            <a:endParaRPr lang="en-US" dirty="0" smtClean="0"/>
          </a:p>
          <a:p>
            <a:endParaRPr lang="en-US" dirty="0" smtClean="0"/>
          </a:p>
          <a:p>
            <a:endParaRPr lang="en-US" dirty="0"/>
          </a:p>
          <a:p>
            <a:endParaRPr lang="en-US" dirty="0"/>
          </a:p>
        </p:txBody>
      </p:sp>
      <p:pic>
        <p:nvPicPr>
          <p:cNvPr id="4101" name="Picture 5" descr="C:\Users\tmerritt-mulamb\AppData\Local\Microsoft\Windows\Temporary Internet Files\Content.IE5\06TI7CMZ\MC900340882[1].wmf"/>
          <p:cNvPicPr>
            <a:picLocks noChangeAspect="1" noChangeArrowheads="1"/>
          </p:cNvPicPr>
          <p:nvPr/>
        </p:nvPicPr>
        <p:blipFill>
          <a:blip r:embed="rId2" cstate="print"/>
          <a:srcRect/>
          <a:stretch>
            <a:fillRect/>
          </a:stretch>
        </p:blipFill>
        <p:spPr bwMode="auto">
          <a:xfrm>
            <a:off x="1524000" y="228600"/>
            <a:ext cx="1447800" cy="106725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smtClean="0">
                <a:effectLst/>
              </a:rPr>
              <a:t>Specific</a:t>
            </a:r>
            <a:endParaRPr lang="en-US" dirty="0">
              <a:effectLst/>
            </a:endParaRPr>
          </a:p>
        </p:txBody>
      </p:sp>
      <p:sp>
        <p:nvSpPr>
          <p:cNvPr id="4" name="Text Placeholder 3"/>
          <p:cNvSpPr>
            <a:spLocks noGrp="1"/>
          </p:cNvSpPr>
          <p:nvPr>
            <p:ph type="body" idx="1"/>
          </p:nvPr>
        </p:nvSpPr>
        <p:spPr/>
        <p:txBody>
          <a:bodyPr/>
          <a:lstStyle/>
          <a:p>
            <a:pPr marL="0" algn="ctr"/>
            <a:r>
              <a:rPr lang="en-US" dirty="0" smtClean="0"/>
              <a:t>      Things to consider	</a:t>
            </a:r>
            <a:endParaRPr lang="en-US" dirty="0"/>
          </a:p>
        </p:txBody>
      </p:sp>
      <p:sp>
        <p:nvSpPr>
          <p:cNvPr id="5" name="Text Placeholder 4"/>
          <p:cNvSpPr>
            <a:spLocks noGrp="1"/>
          </p:cNvSpPr>
          <p:nvPr>
            <p:ph type="body" sz="half" idx="3"/>
          </p:nvPr>
        </p:nvSpPr>
        <p:spPr/>
        <p:txBody>
          <a:bodyPr/>
          <a:lstStyle/>
          <a:p>
            <a:pPr algn="ctr"/>
            <a:r>
              <a:rPr lang="en-US" dirty="0" smtClean="0"/>
              <a:t>Example</a:t>
            </a:r>
            <a:endParaRPr lang="en-US" dirty="0"/>
          </a:p>
        </p:txBody>
      </p:sp>
      <p:sp>
        <p:nvSpPr>
          <p:cNvPr id="3" name="Content Placeholder 2"/>
          <p:cNvSpPr>
            <a:spLocks noGrp="1"/>
          </p:cNvSpPr>
          <p:nvPr>
            <p:ph sz="quarter" idx="2"/>
          </p:nvPr>
        </p:nvSpPr>
        <p:spPr/>
        <p:txBody>
          <a:bodyPr/>
          <a:lstStyle/>
          <a:p>
            <a:r>
              <a:rPr lang="en-US" dirty="0" smtClean="0"/>
              <a:t>Who, what, when and why?</a:t>
            </a:r>
          </a:p>
          <a:p>
            <a:r>
              <a:rPr lang="en-US" dirty="0" smtClean="0"/>
              <a:t>Ask yourself what do you hope to accomplish?</a:t>
            </a:r>
          </a:p>
          <a:p>
            <a:r>
              <a:rPr lang="en-US" dirty="0" smtClean="0"/>
              <a:t>What needs to happen?</a:t>
            </a:r>
          </a:p>
          <a:p>
            <a:r>
              <a:rPr lang="en-US" dirty="0" smtClean="0"/>
              <a:t>Describe in detail exactly what I plan to do.</a:t>
            </a:r>
          </a:p>
          <a:p>
            <a:endParaRPr lang="en-US" dirty="0" smtClean="0"/>
          </a:p>
        </p:txBody>
      </p:sp>
      <p:sp>
        <p:nvSpPr>
          <p:cNvPr id="6" name="Content Placeholder 5"/>
          <p:cNvSpPr>
            <a:spLocks noGrp="1"/>
          </p:cNvSpPr>
          <p:nvPr>
            <p:ph sz="quarter" idx="4"/>
          </p:nvPr>
        </p:nvSpPr>
        <p:spPr/>
        <p:txBody>
          <a:bodyPr/>
          <a:lstStyle/>
          <a:p>
            <a:pPr marL="0" indent="0" algn="ctr">
              <a:buNone/>
            </a:pPr>
            <a:r>
              <a:rPr lang="en-US" dirty="0" smtClean="0"/>
              <a:t>Mike will visit his children </a:t>
            </a:r>
          </a:p>
          <a:p>
            <a:pPr algn="ctr">
              <a:buNone/>
            </a:pPr>
            <a:endParaRPr lang="en-US" dirty="0" smtClean="0"/>
          </a:p>
          <a:p>
            <a:pPr algn="ctr">
              <a:buNone/>
            </a:pPr>
            <a:r>
              <a:rPr lang="en-US" dirty="0" smtClean="0"/>
              <a:t> Vs</a:t>
            </a:r>
          </a:p>
          <a:p>
            <a:pPr algn="ctr">
              <a:buNone/>
            </a:pPr>
            <a:endParaRPr lang="en-US" dirty="0" smtClean="0"/>
          </a:p>
          <a:p>
            <a:pPr marL="0" indent="0" algn="ctr">
              <a:buNone/>
            </a:pPr>
            <a:r>
              <a:rPr lang="en-US" dirty="0" smtClean="0"/>
              <a:t>Mike will visit his children every Tuesday at the designated meeting place</a:t>
            </a:r>
          </a:p>
          <a:p>
            <a:pPr>
              <a:buNone/>
            </a:pPr>
            <a:endParaRPr lang="en-US" dirty="0"/>
          </a:p>
        </p:txBody>
      </p:sp>
      <p:pic>
        <p:nvPicPr>
          <p:cNvPr id="7" name="Picture 7" descr="C:\Users\tmerritt-mulamb\AppData\Local\Microsoft\Windows\Temporary Internet Files\Content.IE5\D7Y08YNA\MC900389758[1].wmf"/>
          <p:cNvPicPr>
            <a:picLocks noChangeAspect="1" noChangeArrowheads="1"/>
          </p:cNvPicPr>
          <p:nvPr/>
        </p:nvPicPr>
        <p:blipFill>
          <a:blip r:embed="rId2" cstate="print"/>
          <a:srcRect/>
          <a:stretch>
            <a:fillRect/>
          </a:stretch>
        </p:blipFill>
        <p:spPr bwMode="auto">
          <a:xfrm>
            <a:off x="2286000" y="4724400"/>
            <a:ext cx="2971800" cy="175384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Measurable</a:t>
            </a:r>
            <a:endParaRPr lang="en-US" dirty="0"/>
          </a:p>
        </p:txBody>
      </p:sp>
      <p:sp>
        <p:nvSpPr>
          <p:cNvPr id="3" name="Text Placeholder 2"/>
          <p:cNvSpPr>
            <a:spLocks noGrp="1"/>
          </p:cNvSpPr>
          <p:nvPr>
            <p:ph type="body" idx="1"/>
          </p:nvPr>
        </p:nvSpPr>
        <p:spPr/>
        <p:txBody>
          <a:bodyPr/>
          <a:lstStyle/>
          <a:p>
            <a:pPr algn="ctr"/>
            <a:r>
              <a:rPr lang="en-US" dirty="0" smtClean="0"/>
              <a:t>Things to consider</a:t>
            </a:r>
            <a:endParaRPr lang="en-US" dirty="0"/>
          </a:p>
        </p:txBody>
      </p:sp>
      <p:sp>
        <p:nvSpPr>
          <p:cNvPr id="5" name="Text Placeholder 4"/>
          <p:cNvSpPr>
            <a:spLocks noGrp="1"/>
          </p:cNvSpPr>
          <p:nvPr>
            <p:ph type="body" sz="half" idx="3"/>
          </p:nvPr>
        </p:nvSpPr>
        <p:spPr/>
        <p:txBody>
          <a:bodyPr/>
          <a:lstStyle/>
          <a:p>
            <a:pPr algn="ctr"/>
            <a:r>
              <a:rPr lang="en-US" dirty="0" smtClean="0"/>
              <a:t>Examples</a:t>
            </a:r>
            <a:endParaRPr lang="en-US" dirty="0"/>
          </a:p>
        </p:txBody>
      </p:sp>
      <p:sp>
        <p:nvSpPr>
          <p:cNvPr id="4" name="Content Placeholder 3"/>
          <p:cNvSpPr>
            <a:spLocks noGrp="1"/>
          </p:cNvSpPr>
          <p:nvPr>
            <p:ph sz="quarter" idx="2"/>
          </p:nvPr>
        </p:nvSpPr>
        <p:spPr>
          <a:xfrm>
            <a:off x="533400" y="2438400"/>
            <a:ext cx="4040188" cy="3941763"/>
          </a:xfrm>
        </p:spPr>
        <p:txBody>
          <a:bodyPr>
            <a:normAutofit/>
          </a:bodyPr>
          <a:lstStyle/>
          <a:p>
            <a:r>
              <a:rPr lang="en-US" dirty="0" smtClean="0"/>
              <a:t>How will I know if I have achieved my goal?</a:t>
            </a:r>
          </a:p>
          <a:p>
            <a:r>
              <a:rPr lang="en-US" dirty="0" smtClean="0"/>
              <a:t>What will be different about me or my situation when I achieve my goal?</a:t>
            </a:r>
          </a:p>
          <a:p>
            <a:r>
              <a:rPr lang="en-US" dirty="0" smtClean="0"/>
              <a:t>What will have increased or decreased?</a:t>
            </a:r>
          </a:p>
          <a:p>
            <a:r>
              <a:rPr lang="en-US" dirty="0" smtClean="0"/>
              <a:t>How will I measure achievement?</a:t>
            </a:r>
          </a:p>
          <a:p>
            <a:r>
              <a:rPr lang="en-US" dirty="0" smtClean="0"/>
              <a:t>Can this be quantitatively measured?</a:t>
            </a:r>
          </a:p>
          <a:p>
            <a:endParaRPr lang="en-US" dirty="0" smtClean="0"/>
          </a:p>
          <a:p>
            <a:endParaRPr lang="en-US" dirty="0"/>
          </a:p>
        </p:txBody>
      </p:sp>
      <p:sp>
        <p:nvSpPr>
          <p:cNvPr id="6" name="Content Placeholder 5"/>
          <p:cNvSpPr>
            <a:spLocks noGrp="1"/>
          </p:cNvSpPr>
          <p:nvPr>
            <p:ph sz="quarter" idx="4"/>
          </p:nvPr>
        </p:nvSpPr>
        <p:spPr/>
        <p:txBody>
          <a:bodyPr/>
          <a:lstStyle/>
          <a:p>
            <a:pPr marL="0" indent="0" algn="ctr">
              <a:buNone/>
            </a:pPr>
            <a:r>
              <a:rPr lang="en-US" dirty="0" smtClean="0"/>
              <a:t>Mike will improve his relationship with his children</a:t>
            </a:r>
          </a:p>
          <a:p>
            <a:pPr marL="0" indent="0" algn="ctr">
              <a:buNone/>
            </a:pPr>
            <a:endParaRPr lang="en-US" dirty="0" smtClean="0"/>
          </a:p>
          <a:p>
            <a:pPr marL="0" indent="0" algn="ctr">
              <a:buNone/>
            </a:pPr>
            <a:r>
              <a:rPr lang="en-US" dirty="0" smtClean="0"/>
              <a:t>Vs</a:t>
            </a:r>
          </a:p>
          <a:p>
            <a:pPr marL="0" indent="0" algn="ctr">
              <a:buNone/>
            </a:pPr>
            <a:endParaRPr lang="en-US" dirty="0" smtClean="0"/>
          </a:p>
          <a:p>
            <a:pPr marL="0" indent="0" algn="ctr">
              <a:buNone/>
            </a:pPr>
            <a:r>
              <a:rPr lang="en-US" dirty="0" smtClean="0"/>
              <a:t>Mike will improve his relationship with his children by talking and interacting with them during weekly supervised visits</a:t>
            </a:r>
          </a:p>
          <a:p>
            <a:pPr marL="0" indent="0" algn="ctr">
              <a:buNone/>
            </a:pPr>
            <a:endParaRPr lang="en-US" dirty="0" smtClean="0"/>
          </a:p>
          <a:p>
            <a:pPr marL="0" indent="0" algn="ctr">
              <a:buNone/>
            </a:pPr>
            <a:endParaRPr lang="en-US" dirty="0" smtClean="0"/>
          </a:p>
          <a:p>
            <a:endParaRPr lang="en-US" dirty="0"/>
          </a:p>
        </p:txBody>
      </p:sp>
      <p:pic>
        <p:nvPicPr>
          <p:cNvPr id="1028" name="Picture 4" descr="C:\Users\tmerritt-mulamb\AppData\Local\Microsoft\Windows\Temporary Internet Files\Content.IE5\Y2TW9CW3\MM900303472[1].gif"/>
          <p:cNvPicPr>
            <a:picLocks noChangeAspect="1" noChangeArrowheads="1" noCrop="1"/>
          </p:cNvPicPr>
          <p:nvPr/>
        </p:nvPicPr>
        <p:blipFill>
          <a:blip r:embed="rId2" cstate="print"/>
          <a:srcRect/>
          <a:stretch>
            <a:fillRect/>
          </a:stretch>
        </p:blipFill>
        <p:spPr bwMode="auto">
          <a:xfrm>
            <a:off x="2590800" y="228600"/>
            <a:ext cx="1524000" cy="1371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l"/>
            <a:r>
              <a:rPr lang="en-US" dirty="0" smtClean="0"/>
              <a:t>Attainable</a:t>
            </a:r>
            <a:endParaRPr lang="en-US" dirty="0"/>
          </a:p>
        </p:txBody>
      </p:sp>
      <p:sp>
        <p:nvSpPr>
          <p:cNvPr id="3" name="Text Placeholder 2"/>
          <p:cNvSpPr>
            <a:spLocks noGrp="1"/>
          </p:cNvSpPr>
          <p:nvPr>
            <p:ph type="body" idx="1"/>
          </p:nvPr>
        </p:nvSpPr>
        <p:spPr>
          <a:xfrm>
            <a:off x="457200" y="1535113"/>
            <a:ext cx="5638800" cy="639762"/>
          </a:xfrm>
        </p:spPr>
        <p:txBody>
          <a:bodyPr/>
          <a:lstStyle/>
          <a:p>
            <a:pPr algn="r"/>
            <a:r>
              <a:rPr lang="en-US" dirty="0" smtClean="0"/>
              <a:t> Things to Consider</a:t>
            </a:r>
            <a:endParaRPr lang="en-US" dirty="0"/>
          </a:p>
        </p:txBody>
      </p:sp>
      <p:sp>
        <p:nvSpPr>
          <p:cNvPr id="5" name="Text Placeholder 4"/>
          <p:cNvSpPr>
            <a:spLocks noGrp="1"/>
          </p:cNvSpPr>
          <p:nvPr>
            <p:ph type="body" sz="half" idx="3"/>
          </p:nvPr>
        </p:nvSpPr>
        <p:spPr/>
        <p:txBody>
          <a:bodyPr/>
          <a:lstStyle/>
          <a:p>
            <a:pPr algn="ctr"/>
            <a:endParaRPr lang="en-US" u="sng" dirty="0" smtClean="0"/>
          </a:p>
          <a:p>
            <a:pPr algn="ctr"/>
            <a:endParaRPr lang="en-US" u="sng" dirty="0" smtClean="0"/>
          </a:p>
          <a:p>
            <a:pPr algn="ctr"/>
            <a:endParaRPr lang="en-US" u="sng" dirty="0" smtClean="0"/>
          </a:p>
          <a:p>
            <a:pPr algn="ctr"/>
            <a:endParaRPr lang="en-US" u="sng" dirty="0" smtClean="0"/>
          </a:p>
          <a:p>
            <a:pPr algn="ctr"/>
            <a:endParaRPr lang="en-US" u="sng" dirty="0" smtClean="0"/>
          </a:p>
          <a:p>
            <a:pPr algn="ctr"/>
            <a:endParaRPr lang="en-US" u="sng" dirty="0" smtClean="0"/>
          </a:p>
          <a:p>
            <a:pPr algn="ctr"/>
            <a:endParaRPr lang="en-US" u="sng" dirty="0" smtClean="0"/>
          </a:p>
        </p:txBody>
      </p:sp>
      <p:sp>
        <p:nvSpPr>
          <p:cNvPr id="4" name="Content Placeholder 3"/>
          <p:cNvSpPr>
            <a:spLocks noGrp="1"/>
          </p:cNvSpPr>
          <p:nvPr>
            <p:ph sz="quarter" idx="2"/>
          </p:nvPr>
        </p:nvSpPr>
        <p:spPr/>
        <p:txBody>
          <a:bodyPr>
            <a:normAutofit lnSpcReduction="10000"/>
          </a:bodyPr>
          <a:lstStyle/>
          <a:p>
            <a:r>
              <a:rPr lang="en-US" dirty="0" smtClean="0"/>
              <a:t>Do I have the skills to be successful?</a:t>
            </a:r>
          </a:p>
          <a:p>
            <a:r>
              <a:rPr lang="en-US" dirty="0" smtClean="0"/>
              <a:t>Do I have the right attitude?</a:t>
            </a:r>
          </a:p>
          <a:p>
            <a:r>
              <a:rPr lang="en-US" dirty="0" smtClean="0"/>
              <a:t>Can I really accomplish this goal?</a:t>
            </a:r>
          </a:p>
          <a:p>
            <a:r>
              <a:rPr lang="en-US" dirty="0" smtClean="0"/>
              <a:t>What obstacles do I need to overcome?</a:t>
            </a:r>
          </a:p>
          <a:p>
            <a:r>
              <a:rPr lang="en-US" dirty="0" smtClean="0"/>
              <a:t>Is this goal too high or too low?</a:t>
            </a:r>
          </a:p>
          <a:p>
            <a:r>
              <a:rPr lang="en-US" dirty="0" smtClean="0"/>
              <a:t>Is this something I can maintain without “professional” supports?</a:t>
            </a:r>
          </a:p>
          <a:p>
            <a:endParaRPr lang="en-US" dirty="0"/>
          </a:p>
        </p:txBody>
      </p:sp>
      <p:pic>
        <p:nvPicPr>
          <p:cNvPr id="11" name="Content Placeholder 10" descr="road to success.jpg"/>
          <p:cNvPicPr>
            <a:picLocks noGrp="1" noChangeAspect="1"/>
          </p:cNvPicPr>
          <p:nvPr>
            <p:ph sz="quarter" idx="4"/>
          </p:nvPr>
        </p:nvPicPr>
        <p:blipFill>
          <a:blip r:embed="rId2" cstate="print"/>
          <a:stretch>
            <a:fillRect/>
          </a:stretch>
        </p:blipFill>
        <p:spPr>
          <a:xfrm>
            <a:off x="5181600" y="2286000"/>
            <a:ext cx="3200400" cy="341376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smtClean="0"/>
              <a:t>Relevant</a:t>
            </a:r>
            <a:endParaRPr lang="en-US" sz="6000" dirty="0"/>
          </a:p>
        </p:txBody>
      </p:sp>
      <p:sp>
        <p:nvSpPr>
          <p:cNvPr id="3" name="Text Placeholder 2"/>
          <p:cNvSpPr>
            <a:spLocks noGrp="1"/>
          </p:cNvSpPr>
          <p:nvPr>
            <p:ph type="body" idx="2"/>
          </p:nvPr>
        </p:nvSpPr>
        <p:spPr/>
        <p:txBody>
          <a:bodyPr>
            <a:normAutofit/>
          </a:bodyPr>
          <a:lstStyle/>
          <a:p>
            <a:pPr marL="0" algn="ctr"/>
            <a:r>
              <a:rPr lang="en-US" sz="2400" dirty="0" smtClean="0"/>
              <a:t>Things to consider</a:t>
            </a:r>
            <a:endParaRPr lang="en-US" sz="2400" dirty="0"/>
          </a:p>
        </p:txBody>
      </p:sp>
      <p:sp>
        <p:nvSpPr>
          <p:cNvPr id="4" name="Content Placeholder 3"/>
          <p:cNvSpPr>
            <a:spLocks noGrp="1"/>
          </p:cNvSpPr>
          <p:nvPr>
            <p:ph sz="half" idx="1"/>
          </p:nvPr>
        </p:nvSpPr>
        <p:spPr/>
        <p:txBody>
          <a:bodyPr>
            <a:normAutofit lnSpcReduction="10000"/>
          </a:bodyPr>
          <a:lstStyle/>
          <a:p>
            <a:r>
              <a:rPr lang="en-US" dirty="0" smtClean="0"/>
              <a:t>Why am I doing this?</a:t>
            </a:r>
          </a:p>
          <a:p>
            <a:r>
              <a:rPr lang="en-US" dirty="0" smtClean="0"/>
              <a:t>Is this really what I want?</a:t>
            </a:r>
          </a:p>
          <a:p>
            <a:r>
              <a:rPr lang="en-US" dirty="0" smtClean="0"/>
              <a:t>What is my purpose?</a:t>
            </a:r>
          </a:p>
          <a:p>
            <a:r>
              <a:rPr lang="en-US" dirty="0" smtClean="0"/>
              <a:t>Is this goal congruent with my personal values?</a:t>
            </a:r>
          </a:p>
          <a:p>
            <a:r>
              <a:rPr lang="en-US" dirty="0" smtClean="0"/>
              <a:t>What is my motivation?</a:t>
            </a:r>
          </a:p>
          <a:p>
            <a:r>
              <a:rPr lang="en-US" dirty="0" smtClean="0"/>
              <a:t>Will achieving this goal enhance my life?</a:t>
            </a:r>
          </a:p>
          <a:p>
            <a:r>
              <a:rPr lang="en-US" dirty="0" smtClean="0"/>
              <a:t>Am I being pressured to do this?</a:t>
            </a:r>
          </a:p>
          <a:p>
            <a:endParaRPr lang="en-US" dirty="0" smtClean="0"/>
          </a:p>
          <a:p>
            <a:endParaRPr lang="en-US" dirty="0" smtClean="0"/>
          </a:p>
          <a:p>
            <a:endParaRPr lang="en-US" dirty="0"/>
          </a:p>
        </p:txBody>
      </p:sp>
      <p:pic>
        <p:nvPicPr>
          <p:cNvPr id="1026" name="Picture 2" descr="C:\Users\Tmulamba\AppData\Local\Microsoft\Windows\Temporary Internet Files\Content.IE5\NCZXNCZF\MP900442383[1].jpg"/>
          <p:cNvPicPr>
            <a:picLocks noChangeAspect="1" noChangeArrowheads="1"/>
          </p:cNvPicPr>
          <p:nvPr/>
        </p:nvPicPr>
        <p:blipFill>
          <a:blip r:embed="rId2" cstate="print"/>
          <a:srcRect/>
          <a:stretch>
            <a:fillRect/>
          </a:stretch>
        </p:blipFill>
        <p:spPr bwMode="auto">
          <a:xfrm>
            <a:off x="1447800" y="152400"/>
            <a:ext cx="2714203" cy="180414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Timely &amp; Time Bound</a:t>
            </a:r>
            <a:endParaRPr lang="en-US" dirty="0"/>
          </a:p>
        </p:txBody>
      </p:sp>
      <p:sp>
        <p:nvSpPr>
          <p:cNvPr id="3" name="Text Placeholder 2"/>
          <p:cNvSpPr>
            <a:spLocks noGrp="1"/>
          </p:cNvSpPr>
          <p:nvPr>
            <p:ph type="body" idx="1"/>
          </p:nvPr>
        </p:nvSpPr>
        <p:spPr/>
        <p:txBody>
          <a:bodyPr/>
          <a:lstStyle/>
          <a:p>
            <a:pPr marL="0" algn="ctr"/>
            <a:r>
              <a:rPr lang="en-US" dirty="0" smtClean="0"/>
              <a:t>Things to consider</a:t>
            </a:r>
            <a:endParaRPr lang="en-US" dirty="0"/>
          </a:p>
        </p:txBody>
      </p:sp>
      <p:sp>
        <p:nvSpPr>
          <p:cNvPr id="5" name="Text Placeholder 4"/>
          <p:cNvSpPr>
            <a:spLocks noGrp="1"/>
          </p:cNvSpPr>
          <p:nvPr>
            <p:ph type="body" sz="half" idx="3"/>
          </p:nvPr>
        </p:nvSpPr>
        <p:spPr/>
        <p:txBody>
          <a:bodyPr/>
          <a:lstStyle/>
          <a:p>
            <a:pPr algn="ctr"/>
            <a:r>
              <a:rPr lang="en-US" dirty="0" smtClean="0"/>
              <a:t>Example</a:t>
            </a:r>
            <a:endParaRPr lang="en-US" dirty="0"/>
          </a:p>
        </p:txBody>
      </p:sp>
      <p:sp>
        <p:nvSpPr>
          <p:cNvPr id="4" name="Content Placeholder 3"/>
          <p:cNvSpPr>
            <a:spLocks noGrp="1"/>
          </p:cNvSpPr>
          <p:nvPr>
            <p:ph sz="quarter" idx="2"/>
          </p:nvPr>
        </p:nvSpPr>
        <p:spPr/>
        <p:txBody>
          <a:bodyPr>
            <a:normAutofit lnSpcReduction="10000"/>
          </a:bodyPr>
          <a:lstStyle/>
          <a:p>
            <a:r>
              <a:rPr lang="en-US" dirty="0" smtClean="0"/>
              <a:t>How long will it take me to accomplish this goal?</a:t>
            </a:r>
          </a:p>
          <a:p>
            <a:r>
              <a:rPr lang="en-US" dirty="0" smtClean="0"/>
              <a:t>How long is too long/short?</a:t>
            </a:r>
          </a:p>
          <a:p>
            <a:r>
              <a:rPr lang="en-US" dirty="0" smtClean="0"/>
              <a:t>Am I bound by time frames set by accrediting or referral sources?</a:t>
            </a:r>
            <a:endParaRPr lang="en-US" dirty="0"/>
          </a:p>
          <a:p>
            <a:r>
              <a:rPr lang="en-US" dirty="0" smtClean="0"/>
              <a:t>How long will it take to complete “prerequisite” task?</a:t>
            </a:r>
          </a:p>
          <a:p>
            <a:r>
              <a:rPr lang="en-US" dirty="0" smtClean="0"/>
              <a:t>How much time can I devote to pursuing this goal?</a:t>
            </a:r>
          </a:p>
        </p:txBody>
      </p:sp>
      <p:sp>
        <p:nvSpPr>
          <p:cNvPr id="6" name="Content Placeholder 5"/>
          <p:cNvSpPr>
            <a:spLocks noGrp="1"/>
          </p:cNvSpPr>
          <p:nvPr>
            <p:ph sz="quarter" idx="4"/>
          </p:nvPr>
        </p:nvSpPr>
        <p:spPr/>
        <p:txBody>
          <a:bodyPr/>
          <a:lstStyle/>
          <a:p>
            <a:pPr marL="0" indent="0" algn="ctr">
              <a:buNone/>
            </a:pPr>
            <a:r>
              <a:rPr lang="en-US" dirty="0" smtClean="0"/>
              <a:t>Mike will complete the FE curriculum </a:t>
            </a:r>
          </a:p>
          <a:p>
            <a:pPr marL="0" indent="0" algn="ctr">
              <a:buNone/>
            </a:pPr>
            <a:endParaRPr lang="en-US" dirty="0" smtClean="0"/>
          </a:p>
          <a:p>
            <a:pPr marL="0" indent="0" algn="ctr">
              <a:buNone/>
            </a:pPr>
            <a:r>
              <a:rPr lang="en-US" dirty="0" smtClean="0"/>
              <a:t>Vs</a:t>
            </a:r>
          </a:p>
          <a:p>
            <a:pPr marL="0" indent="0" algn="ctr">
              <a:buNone/>
            </a:pPr>
            <a:endParaRPr lang="en-US" dirty="0" smtClean="0"/>
          </a:p>
          <a:p>
            <a:pPr marL="0" indent="0" algn="ctr">
              <a:buNone/>
            </a:pPr>
            <a:r>
              <a:rPr lang="en-US" dirty="0" smtClean="0"/>
              <a:t>Mike will attend weekly group sessions on Tuesdays for 12 weeks to complete the FE curriculum by December</a:t>
            </a:r>
            <a:endParaRPr lang="en-US" dirty="0"/>
          </a:p>
        </p:txBody>
      </p:sp>
      <p:pic>
        <p:nvPicPr>
          <p:cNvPr id="3075" name="Picture 3" descr="C:\Program Files\Microsoft Office\MEDIA\CAGCAT10\j0234131.wmf"/>
          <p:cNvPicPr>
            <a:picLocks noChangeAspect="1" noChangeArrowheads="1"/>
          </p:cNvPicPr>
          <p:nvPr/>
        </p:nvPicPr>
        <p:blipFill>
          <a:blip r:embed="rId3" cstate="print"/>
          <a:srcRect/>
          <a:stretch>
            <a:fillRect/>
          </a:stretch>
        </p:blipFill>
        <p:spPr bwMode="auto">
          <a:xfrm>
            <a:off x="1295400" y="228600"/>
            <a:ext cx="1152082" cy="122508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1579</TotalTime>
  <Words>738</Words>
  <Application>Microsoft Office PowerPoint</Application>
  <PresentationFormat>On-screen Show (4:3)</PresentationFormat>
  <Paragraphs>126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Foundry</vt:lpstr>
      <vt:lpstr>S.M.A.R.T. Goals</vt:lpstr>
      <vt:lpstr>           Common Goals</vt:lpstr>
      <vt:lpstr>Common Mistakes</vt:lpstr>
      <vt:lpstr> Goal Writing Basics </vt:lpstr>
      <vt:lpstr> Specific</vt:lpstr>
      <vt:lpstr>Measurable</vt:lpstr>
      <vt:lpstr>Attainable</vt:lpstr>
      <vt:lpstr>Relevant</vt:lpstr>
      <vt:lpstr>Timely &amp; Time Bound</vt:lpstr>
      <vt:lpstr>Examples of S.M.A.R.T. Goals</vt:lpstr>
      <vt:lpstr>I’m focused on my goal…now what?</vt:lpstr>
      <vt:lpstr>Activity: What’s Wrong?</vt:lpstr>
      <vt:lpstr>Monthly Reports</vt:lpstr>
      <vt:lpstr>Questions</vt:lpstr>
    </vt:vector>
  </TitlesOfParts>
  <Company>State of Indiana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Goals</dc:title>
  <dc:creator>tmerritt-mulamb</dc:creator>
  <cp:lastModifiedBy>mlammert</cp:lastModifiedBy>
  <cp:revision>136</cp:revision>
  <dcterms:created xsi:type="dcterms:W3CDTF">2013-05-10T19:35:52Z</dcterms:created>
  <dcterms:modified xsi:type="dcterms:W3CDTF">2014-05-20T14:55:25Z</dcterms:modified>
</cp:coreProperties>
</file>